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2.xml" ContentType="application/vnd.openxmlformats-officedocument.theme+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notesSlides/notesSlide3.xml" ContentType="application/vnd.openxmlformats-officedocument.presentationml.notesSlide+xml"/>
  <Override PartName="/ppt/tags/tag17.xml" ContentType="application/vnd.openxmlformats-officedocument.presentationml.tags+xml"/>
  <Override PartName="/ppt/notesSlides/notesSlide4.xml" ContentType="application/vnd.openxmlformats-officedocument.presentationml.notesSlide+xml"/>
  <Override PartName="/ppt/tags/tag18.xml" ContentType="application/vnd.openxmlformats-officedocument.presentationml.tags+xml"/>
  <Override PartName="/ppt/notesSlides/notesSlide5.xml" ContentType="application/vnd.openxmlformats-officedocument.presentationml.notesSlide+xml"/>
  <Override PartName="/ppt/tags/tag19.xml" ContentType="application/vnd.openxmlformats-officedocument.presentationml.tags+xml"/>
  <Override PartName="/ppt/notesSlides/notesSlide6.xml" ContentType="application/vnd.openxmlformats-officedocument.presentationml.notesSlide+xml"/>
  <Override PartName="/ppt/tags/tag20.xml" ContentType="application/vnd.openxmlformats-officedocument.presentationml.tags+xml"/>
  <Override PartName="/ppt/notesSlides/notesSlide7.xml" ContentType="application/vnd.openxmlformats-officedocument.presentationml.notesSlide+xml"/>
  <Override PartName="/ppt/tags/tag21.xml" ContentType="application/vnd.openxmlformats-officedocument.presentationml.tags+xml"/>
  <Override PartName="/ppt/notesSlides/notesSlide8.xml" ContentType="application/vnd.openxmlformats-officedocument.presentationml.notesSlide+xml"/>
  <Override PartName="/ppt/tags/tag22.xml" ContentType="application/vnd.openxmlformats-officedocument.presentationml.tags+xml"/>
  <Override PartName="/ppt/notesSlides/notesSlide9.xml" ContentType="application/vnd.openxmlformats-officedocument.presentationml.notesSlide+xml"/>
  <Override PartName="/ppt/tags/tag23.xml" ContentType="application/vnd.openxmlformats-officedocument.presentationml.tags+xml"/>
  <Override PartName="/ppt/notesSlides/notesSlide10.xml" ContentType="application/vnd.openxmlformats-officedocument.presentationml.notesSlide+xml"/>
  <Override PartName="/ppt/tags/tag24.xml" ContentType="application/vnd.openxmlformats-officedocument.presentationml.tags+xml"/>
  <Override PartName="/ppt/notesSlides/notesSlide11.xml" ContentType="application/vnd.openxmlformats-officedocument.presentationml.notesSlide+xml"/>
  <Override PartName="/ppt/tags/tag25.xml" ContentType="application/vnd.openxmlformats-officedocument.presentationml.tags+xml"/>
  <Override PartName="/ppt/notesSlides/notesSlide12.xml" ContentType="application/vnd.openxmlformats-officedocument.presentationml.notesSlide+xml"/>
  <Override PartName="/ppt/tags/tag26.xml" ContentType="application/vnd.openxmlformats-officedocument.presentationml.tags+xml"/>
  <Override PartName="/ppt/notesSlides/notesSlide13.xml" ContentType="application/vnd.openxmlformats-officedocument.presentationml.notesSlide+xml"/>
  <Override PartName="/ppt/tags/tag27.xml" ContentType="application/vnd.openxmlformats-officedocument.presentationml.tags+xml"/>
  <Override PartName="/ppt/notesSlides/notesSlide14.xml" ContentType="application/vnd.openxmlformats-officedocument.presentationml.notesSlide+xml"/>
  <Override PartName="/ppt/tags/tag28.xml" ContentType="application/vnd.openxmlformats-officedocument.presentationml.tags+xml"/>
  <Override PartName="/ppt/notesSlides/notesSlide15.xml" ContentType="application/vnd.openxmlformats-officedocument.presentationml.notesSlide+xml"/>
  <Override PartName="/ppt/tags/tag29.xml" ContentType="application/vnd.openxmlformats-officedocument.presentationml.tags+xml"/>
  <Override PartName="/ppt/notesSlides/notesSlide16.xml" ContentType="application/vnd.openxmlformats-officedocument.presentationml.notesSlide+xml"/>
  <Override PartName="/ppt/tags/tag30.xml" ContentType="application/vnd.openxmlformats-officedocument.presentationml.tags+xml"/>
  <Override PartName="/ppt/notesSlides/notesSlide17.xml" ContentType="application/vnd.openxmlformats-officedocument.presentationml.notesSlide+xml"/>
  <Override PartName="/ppt/tags/tag31.xml" ContentType="application/vnd.openxmlformats-officedocument.presentationml.tags+xml"/>
  <Override PartName="/ppt/notesSlides/notesSlide18.xml" ContentType="application/vnd.openxmlformats-officedocument.presentationml.notesSlide+xml"/>
  <Override PartName="/ppt/tags/tag32.xml" ContentType="application/vnd.openxmlformats-officedocument.presentationml.tags+xml"/>
  <Override PartName="/ppt/notesSlides/notesSlide19.xml" ContentType="application/vnd.openxmlformats-officedocument.presentationml.notesSlide+xml"/>
  <Override PartName="/ppt/tags/tag33.xml" ContentType="application/vnd.openxmlformats-officedocument.presentationml.tags+xml"/>
  <Override PartName="/ppt/notesSlides/notesSlide20.xml" ContentType="application/vnd.openxmlformats-officedocument.presentationml.notesSlide+xml"/>
  <Override PartName="/ppt/tags/tag34.xml" ContentType="application/vnd.openxmlformats-officedocument.presentationml.tags+xml"/>
  <Override PartName="/ppt/notesSlides/notesSlide21.xml" ContentType="application/vnd.openxmlformats-officedocument.presentationml.notesSlide+xml"/>
  <Override PartName="/ppt/tags/tag35.xml" ContentType="application/vnd.openxmlformats-officedocument.presentationml.tags+xml"/>
  <Override PartName="/ppt/notesSlides/notesSlide22.xml" ContentType="application/vnd.openxmlformats-officedocument.presentationml.notesSlide+xml"/>
  <Override PartName="/ppt/tags/tag36.xml" ContentType="application/vnd.openxmlformats-officedocument.presentationml.tags+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6668" r:id="rId4"/>
  </p:sldMasterIdLst>
  <p:notesMasterIdLst>
    <p:notesMasterId r:id="rId28"/>
  </p:notesMasterIdLst>
  <p:sldIdLst>
    <p:sldId id="2147479873" r:id="rId5"/>
    <p:sldId id="2147479917" r:id="rId6"/>
    <p:sldId id="2147479922" r:id="rId7"/>
    <p:sldId id="2147479925" r:id="rId8"/>
    <p:sldId id="2147479892" r:id="rId9"/>
    <p:sldId id="2147479875" r:id="rId10"/>
    <p:sldId id="2147479850" r:id="rId11"/>
    <p:sldId id="2147479937" r:id="rId12"/>
    <p:sldId id="2147479928" r:id="rId13"/>
    <p:sldId id="2147479891" r:id="rId14"/>
    <p:sldId id="2147479930" r:id="rId15"/>
    <p:sldId id="2147479935" r:id="rId16"/>
    <p:sldId id="2147479938" r:id="rId17"/>
    <p:sldId id="2147479853" r:id="rId18"/>
    <p:sldId id="2147479893" r:id="rId19"/>
    <p:sldId id="290" r:id="rId20"/>
    <p:sldId id="2147479921" r:id="rId21"/>
    <p:sldId id="2147479933" r:id="rId22"/>
    <p:sldId id="2147479859" r:id="rId23"/>
    <p:sldId id="2147479912" r:id="rId24"/>
    <p:sldId id="2147479910" r:id="rId25"/>
    <p:sldId id="2147479907" r:id="rId26"/>
    <p:sldId id="2147479865" r:id="rId27"/>
  </p:sldIdLst>
  <p:sldSz cx="12188825"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1562003-4145-4FEF-A2CF-6B694BDB5A0A}">
          <p14:sldIdLst>
            <p14:sldId id="2147479873"/>
            <p14:sldId id="2147479917"/>
            <p14:sldId id="2147479922"/>
            <p14:sldId id="2147479925"/>
            <p14:sldId id="2147479892"/>
            <p14:sldId id="2147479875"/>
            <p14:sldId id="2147479850"/>
            <p14:sldId id="2147479937"/>
            <p14:sldId id="2147479928"/>
            <p14:sldId id="2147479891"/>
            <p14:sldId id="2147479930"/>
            <p14:sldId id="2147479935"/>
            <p14:sldId id="2147479938"/>
            <p14:sldId id="2147479853"/>
            <p14:sldId id="2147479893"/>
            <p14:sldId id="290"/>
            <p14:sldId id="2147479921"/>
            <p14:sldId id="2147479933"/>
            <p14:sldId id="2147479859"/>
            <p14:sldId id="2147479912"/>
            <p14:sldId id="2147479910"/>
            <p14:sldId id="2147479907"/>
            <p14:sldId id="2147479865"/>
          </p14:sldIdLst>
        </p14:section>
      </p14:sectionLst>
    </p:ext>
    <p:ext uri="{EFAFB233-063F-42B5-8137-9DF3F51BA10A}">
      <p15:sldGuideLst xmlns:p15="http://schemas.microsoft.com/office/powerpoint/2012/main">
        <p15:guide id="1" orient="horz" pos="2160">
          <p15:clr>
            <a:srgbClr val="A4A3A4"/>
          </p15:clr>
        </p15:guide>
        <p15:guide id="2" pos="3839">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EC7503-27CB-0E7F-B21A-9A9D12778F24}" name="Shannon, Amber" initials="AS" userId="S::amber.shannon@sealedair.com::274d5c72-7c7b-4a5b-9fef-d57d50402796" providerId="AD"/>
  <p188:author id="{53BC5805-74F1-AD5C-D11A-14853884F0A5}" name="Basaldua, Lucy" initials="BL" userId="S::lucy.basaldua@sealedair.com::2b37778f-3fd4-4c72-8fe3-98e427838928" providerId="AD"/>
  <p188:author id="{BBEF7A2F-0C5E-0F63-0270-AFDF67E323C0}" name="Beal, Jasmine" initials="BJ" userId="S::jasmine.beal@sealedair.com::88c4394e-855e-400d-9b45-822eef73fb0a" providerId="AD"/>
  <p188:author id="{24744E8D-333E-6B32-7AEB-0783ED3029A6}" name="Colby, Paul" initials="PC" userId="Colby, Paul" providerId="None"/>
  <p188:author id="{44B765B0-572F-B04A-EDBF-11432C780118}" name="Sescila, Susan" initials="SS" userId="S::susan.sescila@sealedair.com::df1f06c8-5832-4f85-96b7-d05af5dbe9a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B8C1"/>
    <a:srgbClr val="006772"/>
    <a:srgbClr val="313E49"/>
    <a:srgbClr val="99D0D6"/>
    <a:srgbClr val="DE7E80"/>
    <a:srgbClr val="D35357"/>
    <a:srgbClr val="CF3339"/>
    <a:srgbClr val="961E22"/>
    <a:srgbClr val="00899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4B8EE3-1AAF-4438-8B11-EB81DBFACC63}" v="114" dt="2024-09-23T16:03:53.824"/>
    <p1510:client id="{2BBF4B60-6FC5-4A9B-84C2-0BEE06A48F1A}" v="1375" dt="2024-09-23T20:15:38.827"/>
    <p1510:client id="{4BC8FDFC-0E1F-BFC4-150E-049C4E034498}" v="201" dt="2024-09-24T11:11:32.303"/>
    <p1510:client id="{A1E11551-E073-4FBA-99CF-F015295DA328}" v="7755" dt="2024-09-24T11:23:48.9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646" autoAdjust="0"/>
  </p:normalViewPr>
  <p:slideViewPr>
    <p:cSldViewPr snapToGrid="0">
      <p:cViewPr varScale="1">
        <p:scale>
          <a:sx n="68" d="100"/>
          <a:sy n="68" d="100"/>
        </p:scale>
        <p:origin x="1234" y="53"/>
      </p:cViewPr>
      <p:guideLst>
        <p:guide orient="horz" pos="2160"/>
        <p:guide pos="3839"/>
      </p:guideLst>
    </p:cSldViewPr>
  </p:slideViewPr>
  <p:notesTextViewPr>
    <p:cViewPr>
      <p:scale>
        <a:sx n="1" d="1"/>
        <a:sy n="1" d="1"/>
      </p:scale>
      <p:origin x="0" y="0"/>
    </p:cViewPr>
  </p:notesTextViewPr>
  <p:notesViewPr>
    <p:cSldViewPr snapToGrid="0">
      <p:cViewPr>
        <p:scale>
          <a:sx n="1" d="2"/>
          <a:sy n="1" d="2"/>
        </p:scale>
        <p:origin x="3480" y="-105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B488F7-1FAC-40D2-BB7E-BA3CE28D8950}" type="datetimeFigureOut">
              <a:rPr lang="en-US" smtClean="0"/>
              <a:pPr/>
              <a:t>10/23/2025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2D21D1-52E2-420B-B491-CFF6D7BB79FB}" type="slidenum">
              <a:rPr lang="en-US" smtClean="0"/>
              <a:pPr/>
              <a:t>‹#›</a:t>
            </a:fld>
            <a:endParaRPr lang="en-US"/>
          </a:p>
        </p:txBody>
      </p:sp>
    </p:spTree>
    <p:extLst>
      <p:ext uri="{BB962C8B-B14F-4D97-AF65-F5344CB8AC3E}">
        <p14:creationId xmlns:p14="http://schemas.microsoft.com/office/powerpoint/2010/main" val="2239478695"/>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Amber</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TIME: </a:t>
            </a:r>
            <a:r>
              <a:rPr lang="en-US" dirty="0">
                <a:latin typeface="Arial" panose="020B0604020202020204" pitchFamily="34" charset="0"/>
                <a:cs typeface="Arial" panose="020B0604020202020204" pitchFamily="34" charset="0"/>
              </a:rPr>
              <a:t>30 seconds </a:t>
            </a:r>
          </a:p>
          <a:p>
            <a:endParaRPr lang="en-US" dirty="0">
              <a:latin typeface="Arial" panose="020B0604020202020204" pitchFamily="34" charset="0"/>
              <a:cs typeface="Arial" panose="020B0604020202020204" pitchFamily="34" charset="0"/>
            </a:endParaRPr>
          </a:p>
          <a:p>
            <a:pPr marL="0" marR="0" lvl="0" indent="0" algn="l" defTabSz="1218987"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SAY:</a:t>
            </a:r>
          </a:p>
          <a:p>
            <a:r>
              <a:rPr lang="en-US" dirty="0">
                <a:latin typeface="Arial" panose="020B0604020202020204" pitchFamily="34" charset="0"/>
                <a:cs typeface="Arial" panose="020B0604020202020204" pitchFamily="34" charset="0"/>
              </a:rPr>
              <a:t>Hello everyone! Welcome to our first virtual instructor led workshop following a learning challenge! Lucy </a:t>
            </a:r>
            <a:r>
              <a:rPr lang="en-US">
                <a:latin typeface="Arial" panose="020B0604020202020204" pitchFamily="34" charset="0"/>
                <a:cs typeface="Arial" panose="020B0604020202020204" pitchFamily="34" charset="0"/>
              </a:rPr>
              <a:t>and I will </a:t>
            </a:r>
            <a:r>
              <a:rPr lang="en-US" dirty="0">
                <a:latin typeface="Arial" panose="020B0604020202020204" pitchFamily="34" charset="0"/>
                <a:cs typeface="Arial" panose="020B0604020202020204" pitchFamily="34" charset="0"/>
              </a:rPr>
              <a:t>be facilitating this workshop today, and are looking forward to our discussions. </a:t>
            </a:r>
          </a:p>
        </p:txBody>
      </p:sp>
      <p:sp>
        <p:nvSpPr>
          <p:cNvPr id="4" name="Slide Number Placeholder 3"/>
          <p:cNvSpPr>
            <a:spLocks noGrp="1"/>
          </p:cNvSpPr>
          <p:nvPr>
            <p:ph type="sldNum" sz="quarter" idx="5"/>
          </p:nvPr>
        </p:nvSpPr>
        <p:spPr/>
        <p:txBody>
          <a:bodyPr/>
          <a:lstStyle/>
          <a:p>
            <a:fld id="{CA2D21D1-52E2-420B-B491-CFF6D7BB79FB}" type="slidenum">
              <a:rPr lang="en-US" smtClean="0"/>
              <a:pPr/>
              <a:t>1</a:t>
            </a:fld>
            <a:endParaRPr lang="en-US"/>
          </a:p>
        </p:txBody>
      </p:sp>
    </p:spTree>
    <p:extLst>
      <p:ext uri="{BB962C8B-B14F-4D97-AF65-F5344CB8AC3E}">
        <p14:creationId xmlns:p14="http://schemas.microsoft.com/office/powerpoint/2010/main" val="3544512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A2D21D1-52E2-420B-B491-CFF6D7BB79FB}" type="slidenum">
              <a:rPr lang="en-US" smtClean="0"/>
              <a:pPr/>
              <a:t>10</a:t>
            </a:fld>
            <a:endParaRPr lang="en-US"/>
          </a:p>
        </p:txBody>
      </p:sp>
    </p:spTree>
    <p:extLst>
      <p:ext uri="{BB962C8B-B14F-4D97-AF65-F5344CB8AC3E}">
        <p14:creationId xmlns:p14="http://schemas.microsoft.com/office/powerpoint/2010/main" val="3620453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Amber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TIME: </a:t>
            </a:r>
            <a:r>
              <a:rPr lang="en-US" sz="1600" dirty="0">
                <a:latin typeface="Arial" panose="020B0604020202020204" pitchFamily="34" charset="0"/>
                <a:cs typeface="Arial" panose="020B0604020202020204" pitchFamily="34" charset="0"/>
              </a:rPr>
              <a:t>5 mins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Now we are moving on to the Talent Management portion of our workshop. We are going to do a quick poll to gauge how you all are incorporating current trends on your teams. </a:t>
            </a:r>
          </a:p>
          <a:p>
            <a:pPr marL="0" marR="0" lvl="0" indent="0" algn="l" defTabSz="1218987" rtl="0" eaLnBrk="1" fontAlgn="auto" latinLnBrk="0" hangingPunct="1">
              <a:lnSpc>
                <a:spcPct val="100000"/>
              </a:lnSpc>
              <a:spcBef>
                <a:spcPts val="0"/>
              </a:spcBef>
              <a:spcAft>
                <a:spcPts val="0"/>
              </a:spcAft>
              <a:buClrTx/>
              <a:buSzTx/>
              <a:buFontTx/>
              <a:buNone/>
              <a:tabLst/>
              <a:defRPr/>
            </a:pPr>
            <a:endParaRPr lang="en-US" sz="1600" b="1" dirty="0">
              <a:latin typeface="Arial" panose="020B0604020202020204" pitchFamily="34" charset="0"/>
              <a:cs typeface="Arial" panose="020B0604020202020204" pitchFamily="34" charset="0"/>
            </a:endParaRPr>
          </a:p>
          <a:p>
            <a:pPr marL="0" marR="0" lvl="0" indent="0" algn="l" defTabSz="1218987"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Instructions:</a:t>
            </a:r>
            <a:r>
              <a:rPr lang="en-US" sz="1600" dirty="0">
                <a:latin typeface="Arial" panose="020B0604020202020204" pitchFamily="34" charset="0"/>
                <a:cs typeface="Arial" panose="020B0604020202020204" pitchFamily="34" charset="0"/>
              </a:rPr>
              <a:t> "Please select the statement that you think best reflects Sealed Air’s current approach.“</a:t>
            </a:r>
          </a:p>
          <a:p>
            <a:pPr marL="0" marR="0" lvl="0" indent="0" algn="l" defTabSz="1218987"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pPr marL="0" marR="0" lvl="0" indent="0" algn="l" defTabSz="1218987"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Go through each question and get a sense of how much people are incorporating each trend</a:t>
            </a:r>
          </a:p>
        </p:txBody>
      </p:sp>
      <p:sp>
        <p:nvSpPr>
          <p:cNvPr id="4" name="Slide Number Placeholder 3"/>
          <p:cNvSpPr>
            <a:spLocks noGrp="1"/>
          </p:cNvSpPr>
          <p:nvPr>
            <p:ph type="sldNum" sz="quarter" idx="5"/>
          </p:nvPr>
        </p:nvSpPr>
        <p:spPr/>
        <p:txBody>
          <a:bodyPr/>
          <a:lstStyle/>
          <a:p>
            <a:fld id="{CA2D21D1-52E2-420B-B491-CFF6D7BB79FB}" type="slidenum">
              <a:rPr lang="en-US" smtClean="0"/>
              <a:pPr/>
              <a:t>11</a:t>
            </a:fld>
            <a:endParaRPr lang="en-US"/>
          </a:p>
        </p:txBody>
      </p:sp>
    </p:spTree>
    <p:extLst>
      <p:ext uri="{BB962C8B-B14F-4D97-AF65-F5344CB8AC3E}">
        <p14:creationId xmlns:p14="http://schemas.microsoft.com/office/powerpoint/2010/main" val="2592056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defRPr/>
            </a:pPr>
            <a:r>
              <a:rPr lang="en-US" b="1" dirty="0">
                <a:latin typeface="Arial" panose="020B0604020202020204" pitchFamily="34" charset="0"/>
                <a:cs typeface="Arial" panose="020B0604020202020204" pitchFamily="34" charset="0"/>
              </a:rPr>
              <a:t>TIME: </a:t>
            </a:r>
            <a:r>
              <a:rPr lang="en-US" dirty="0">
                <a:latin typeface="Arial" panose="020B0604020202020204" pitchFamily="34" charset="0"/>
                <a:cs typeface="Arial" panose="020B0604020202020204" pitchFamily="34" charset="0"/>
              </a:rPr>
              <a:t>5 – 8 mins</a:t>
            </a:r>
          </a:p>
          <a:p>
            <a:pPr defTabSz="914400">
              <a:defRPr/>
            </a:pPr>
            <a:endParaRPr lang="en-US" dirty="0">
              <a:latin typeface="Arial" panose="020B0604020202020204" pitchFamily="34" charset="0"/>
              <a:cs typeface="Arial" panose="020B0604020202020204" pitchFamily="34" charset="0"/>
            </a:endParaRPr>
          </a:p>
          <a:p>
            <a:pPr defTabSz="914400">
              <a:defRPr/>
            </a:pPr>
            <a:r>
              <a:rPr lang="en-US" b="1" dirty="0">
                <a:latin typeface="Arial" panose="020B0604020202020204" pitchFamily="34" charset="0"/>
                <a:cs typeface="Arial" panose="020B0604020202020204" pitchFamily="34" charset="0"/>
              </a:rPr>
              <a:t>SAY:</a:t>
            </a:r>
          </a:p>
          <a:p>
            <a:pPr algn="l" rtl="0" fontAlgn="base"/>
            <a:r>
              <a:rPr lang="en-US" b="0" i="0" dirty="0">
                <a:solidFill>
                  <a:srgbClr val="000000"/>
                </a:solidFill>
                <a:effectLst/>
                <a:latin typeface="Arial" panose="020B0604020202020204" pitchFamily="34" charset="0"/>
                <a:cs typeface="Arial" panose="020B0604020202020204" pitchFamily="34" charset="0"/>
              </a:rPr>
              <a:t>The evolving landscape of talent management has trends that were highlighted in this course. There were five key concepts trending the future of work: unbundling jobs, the evolving nature of work, transferable skills, team management, and changing work contracts. The "unbundling" of technology/jobs, such as evolution from bundled IBM mainframes to modular PCs, has enabled innovation, flexibility, and remote work. For example, HR roles that were once managed by generalists, like employee relations, payroll, and learning and development, have now been divided into specialized roles such as HRIS analysts, employee experience specialists, and talent development coordinators. This specialization enables more focused expertise and faster adaptation to new technologies within HR. As work shifts from fixed roles to task-based, skill-oriented frameworks driven by automation and globalization, HR professionals need to rethink job descriptions, moving toward hiring for project-based skills, such as recruiting an HR data analyst for a specific project on talent metrics rather than a traditional recruiter role.  </a:t>
            </a:r>
          </a:p>
          <a:p>
            <a:pPr algn="l" rtl="0" fontAlgn="base"/>
            <a:r>
              <a:rPr lang="en-US" b="0" i="0" dirty="0">
                <a:solidFill>
                  <a:srgbClr val="000000"/>
                </a:solidFill>
                <a:effectLst/>
                <a:latin typeface="Arial" panose="020B0604020202020204" pitchFamily="34" charset="0"/>
                <a:cs typeface="Arial" panose="020B0604020202020204" pitchFamily="34" charset="0"/>
              </a:rPr>
              <a:t>  </a:t>
            </a:r>
          </a:p>
          <a:p>
            <a:pPr algn="l" rtl="0" fontAlgn="base"/>
            <a:r>
              <a:rPr lang="en-US" b="0" i="0" dirty="0">
                <a:solidFill>
                  <a:srgbClr val="000000"/>
                </a:solidFill>
                <a:effectLst/>
                <a:latin typeface="Arial" panose="020B0604020202020204" pitchFamily="34" charset="0"/>
                <a:cs typeface="Arial" panose="020B0604020202020204" pitchFamily="34" charset="0"/>
              </a:rPr>
              <a:t>In the context of transferable skills, HR teams are trending toward emphasizing soft skills, like communication, problem-solving, and adaptability, over specific technical proficiencies during the recruitment process. This shift means hiring practices are now prioritizing individuals who can quickly learn new technologies, adapt to various HR platforms, and manage change effectively, which are more important than deep expertise in any one HR tool. Managers, especially in HR, are also shifting their roles. Instead of being the main problem solvers, HR managers are becoming facilitators, enabling their teams to drive solutions for issues like employee engagement or DEI initiatives. By creating space for HR staff to propose and test innovative strategies, managers leverage the collective strengths of their teams and foster a culture of problem-solving and continuous learning. </a:t>
            </a:r>
          </a:p>
          <a:p>
            <a:pPr algn="l" rtl="0" fontAlgn="base"/>
            <a:r>
              <a:rPr lang="en-US" b="0" i="0" dirty="0">
                <a:solidFill>
                  <a:srgbClr val="000000"/>
                </a:solidFill>
                <a:effectLst/>
                <a:latin typeface="Arial" panose="020B0604020202020204" pitchFamily="34" charset="0"/>
                <a:cs typeface="Arial" panose="020B0604020202020204" pitchFamily="34" charset="0"/>
              </a:rPr>
              <a:t>  </a:t>
            </a:r>
          </a:p>
          <a:p>
            <a:pPr algn="l" rtl="0" fontAlgn="base"/>
            <a:r>
              <a:rPr lang="en-US" b="0" i="0" dirty="0">
                <a:solidFill>
                  <a:srgbClr val="000000"/>
                </a:solidFill>
                <a:effectLst/>
                <a:latin typeface="Arial" panose="020B0604020202020204" pitchFamily="34" charset="0"/>
                <a:cs typeface="Arial" panose="020B0604020202020204" pitchFamily="34" charset="0"/>
              </a:rPr>
              <a:t>Lastly, changing work contracts are impacting HR policies. The traditional full-time, long-term HR roles are giving way to more flexible arrangements, including part-time project-based work and freelance HR consultants who handle short-term needs like compensation benchmarking or DEI strategy development. HR departments now need to navigate and manage gig workers and portfolio careers while maintaining cohesion and consistent organizational culture. According to a 2023 McKinsey report, 73% of executives highlight talent development as a key driver for organizational success. As HR professionals, staying attuned to these shifts is essential for navigating and thriving in this changing landscape. </a:t>
            </a:r>
          </a:p>
          <a:p>
            <a:pPr algn="l" rtl="0" fontAlgn="base"/>
            <a:r>
              <a:rPr lang="en-US" b="0" i="0" dirty="0">
                <a:solidFill>
                  <a:srgbClr val="000000"/>
                </a:solidFill>
                <a:effectLst/>
                <a:latin typeface="Arial" panose="020B0604020202020204" pitchFamily="34" charset="0"/>
                <a:cs typeface="Arial" panose="020B0604020202020204" pitchFamily="34" charset="0"/>
              </a:rPr>
              <a:t>  </a:t>
            </a:r>
          </a:p>
          <a:p>
            <a:pPr algn="l" rtl="0" fontAlgn="base"/>
            <a:r>
              <a:rPr lang="en-US" b="0" i="0" dirty="0">
                <a:solidFill>
                  <a:srgbClr val="000000"/>
                </a:solidFill>
                <a:effectLst/>
                <a:latin typeface="Arial" panose="020B0604020202020204" pitchFamily="34" charset="0"/>
                <a:cs typeface="Arial" panose="020B0604020202020204" pitchFamily="34" charset="0"/>
              </a:rPr>
              <a:t>These demonstrate how these trends are influencing talent management within the field.  The common themes of adaptability, empowerment, more possibilities, and flexibility are the themes we are seeing for the main goal of SOLVING PROBLEMS (CLICK)</a:t>
            </a:r>
          </a:p>
        </p:txBody>
      </p:sp>
      <p:sp>
        <p:nvSpPr>
          <p:cNvPr id="4" name="Slide Number Placeholder 3"/>
          <p:cNvSpPr>
            <a:spLocks noGrp="1"/>
          </p:cNvSpPr>
          <p:nvPr>
            <p:ph type="sldNum" sz="quarter" idx="5"/>
          </p:nvPr>
        </p:nvSpPr>
        <p:spPr/>
        <p:txBody>
          <a:bodyPr/>
          <a:lstStyle/>
          <a:p>
            <a:fld id="{CA2D21D1-52E2-420B-B491-CFF6D7BB79FB}" type="slidenum">
              <a:rPr lang="en-US" smtClean="0"/>
              <a:pPr/>
              <a:t>12</a:t>
            </a:fld>
            <a:endParaRPr lang="en-US"/>
          </a:p>
        </p:txBody>
      </p:sp>
    </p:spTree>
    <p:extLst>
      <p:ext uri="{BB962C8B-B14F-4D97-AF65-F5344CB8AC3E}">
        <p14:creationId xmlns:p14="http://schemas.microsoft.com/office/powerpoint/2010/main" val="1964766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defRPr/>
            </a:pPr>
            <a:r>
              <a:rPr lang="en-US" dirty="0">
                <a:latin typeface="Arial" panose="020B0604020202020204" pitchFamily="34" charset="0"/>
                <a:cs typeface="Arial" panose="020B0604020202020204" pitchFamily="34" charset="0"/>
              </a:rPr>
              <a:t>Continued from previous slide …</a:t>
            </a:r>
          </a:p>
          <a:p>
            <a:pPr defTabSz="914400">
              <a:defRPr/>
            </a:pPr>
            <a:endParaRPr lang="en-US" dirty="0">
              <a:latin typeface="Arial" panose="020B0604020202020204" pitchFamily="34" charset="0"/>
              <a:cs typeface="Arial" panose="020B0604020202020204" pitchFamily="34" charset="0"/>
            </a:endParaRPr>
          </a:p>
          <a:p>
            <a:pPr defTabSz="914400">
              <a:defRPr/>
            </a:pPr>
            <a:r>
              <a:rPr lang="en-US" dirty="0">
                <a:latin typeface="Arial" panose="020B0604020202020204" pitchFamily="34" charset="0"/>
                <a:cs typeface="Arial" panose="020B0604020202020204" pitchFamily="34" charset="0"/>
              </a:rPr>
              <a:t>The second course was focused on Talent Management: hiring and developing the future workforce. There were five key concepts or takeaways we wanted to cover today: the concept of unbundling jobs, the evolving nature of work, transferable skills, team management, and changing work contracts. Concept of "unbundling" is central to understanding modern work environments. Just as technology has evolved from tightly bundled systems (like IBM mainframes) to more flexible, modular components (like PCs), jobs have also become more fragmented. This has enabled more innovation, flexibility, and remote work, changing how industries and roles operate. The second takeaway is the evolving nature of work. Work is shifting from traditional, fixed roles to more task-based and skill-oriented frameworks. This shift, driven by automation and globalization, emphasizes solving specific problems rather than performing predefined tasks. Teams are now seen as collections of problems, tasks, and the necessary skills to solve them. Third takeaway is how transferrable skills have become more important. As the pace of change accelerates, transferable and self-management skills are becoming more valuable than specialized knowledge. This shift implies that hiring practices should prioritize adaptability, problem-solving abilities, and the capacity to learn new skills over time. The next </a:t>
            </a:r>
            <a:r>
              <a:rPr lang="en-US" dirty="0" err="1">
                <a:latin typeface="Arial" panose="020B0604020202020204" pitchFamily="34" charset="0"/>
                <a:cs typeface="Arial" panose="020B0604020202020204" pitchFamily="34" charset="0"/>
              </a:rPr>
              <a:t>takeway</a:t>
            </a:r>
            <a:r>
              <a:rPr lang="en-US" dirty="0">
                <a:latin typeface="Arial" panose="020B0604020202020204" pitchFamily="34" charset="0"/>
                <a:cs typeface="Arial" panose="020B0604020202020204" pitchFamily="34" charset="0"/>
              </a:rPr>
              <a:t> is new approaches to team management. Managers are encouraged to redefine their roles from being the primary problem solvers to facilitators who empower teams to identify and solve problems. This approach not only leverages individual strengths but also fosters adaptability and innovation, which are crucial in a rapidly changing work environment. The last takeaway is changing work contracts. The traditional long-term employment model is being replaced by more flexible arrangements, such as portfolio careers and project-based work. Both workers and managers need to adapt to this new reality by embracing short-term projects, diversified roles, and a more dynamic approach to workforce management. Between all of these concepts, the key thread between most of these is adaptability, empowerment, new possibilities, and flexibility, with the key focus on solving problems</a:t>
            </a:r>
          </a:p>
          <a:p>
            <a:pPr defTabSz="914400">
              <a:defRPr/>
            </a:pPr>
            <a:endParaRPr lang="en-US" dirty="0">
              <a:latin typeface="Arial" panose="020B0604020202020204" pitchFamily="34" charset="0"/>
              <a:cs typeface="Arial" panose="020B0604020202020204" pitchFamily="34" charset="0"/>
            </a:endParaRPr>
          </a:p>
          <a:p>
            <a:pPr defTabSz="914400">
              <a:defRPr/>
            </a:pPr>
            <a:r>
              <a:rPr lang="en-US" dirty="0">
                <a:latin typeface="Arial" panose="020B0604020202020204" pitchFamily="34" charset="0"/>
                <a:cs typeface="Arial" panose="020B0604020202020204" pitchFamily="34" charset="0"/>
              </a:rPr>
              <a:t>Alternative:</a:t>
            </a:r>
          </a:p>
          <a:p>
            <a:pPr defTabSz="914400">
              <a:defRPr/>
            </a:pPr>
            <a:r>
              <a:rPr lang="en-US" dirty="0">
                <a:latin typeface="Arial" panose="020B0604020202020204" pitchFamily="34" charset="0"/>
                <a:cs typeface="Arial" panose="020B0604020202020204" pitchFamily="34" charset="0"/>
              </a:rPr>
              <a:t>According to a McKinsey report from 2023, 73% of executives identify developing talent as the most critical factor for achieving organizational goals, underscoring the essential role of effective talent management. As you can imagine this a critical topic for us all as HR professionals let’s get into the recap.  And remember if it’s feeling like you might need a little more knowledge on the subject jot it down and then go take the course in your MyLearning.</a:t>
            </a:r>
          </a:p>
          <a:p>
            <a:pPr defTabSz="914400">
              <a:defRPr/>
            </a:pPr>
            <a:endParaRPr lang="en-US" dirty="0">
              <a:latin typeface="Arial" panose="020B0604020202020204" pitchFamily="34" charset="0"/>
              <a:cs typeface="Arial" panose="020B0604020202020204" pitchFamily="34" charset="0"/>
            </a:endParaRPr>
          </a:p>
          <a:p>
            <a:pPr defTabSz="914400">
              <a:defRPr/>
            </a:pPr>
            <a:r>
              <a:rPr lang="en-US" dirty="0">
                <a:latin typeface="Arial" panose="020B0604020202020204" pitchFamily="34" charset="0"/>
                <a:cs typeface="Arial" panose="020B0604020202020204" pitchFamily="34" charset="0"/>
              </a:rPr>
              <a:t>The rapid pace of technological advancement and globalization has transformed the traditional job and work environment into a more dynamic and flexible landscape. Previously, jobs were like comprehensive Lego sets with all pieces fixed in place, similar to old IBM mainframes, which offered little room for adaptation. However, the advent of modular PCs and the internet has unbundled these roles, allowing individual components to be mixed and matched, leading to greater innovation and flexibility. This shift is evident in how jobs are now broken down into specialized, modular tasks—just as Legos can be reconfigured to build new creations.</a:t>
            </a:r>
          </a:p>
          <a:p>
            <a:pPr defTabSz="914400">
              <a:defRPr/>
            </a:pPr>
            <a:endParaRPr lang="en-US" dirty="0">
              <a:latin typeface="Arial" panose="020B0604020202020204" pitchFamily="34" charset="0"/>
              <a:cs typeface="Arial" panose="020B0604020202020204" pitchFamily="34" charset="0"/>
            </a:endParaRPr>
          </a:p>
          <a:p>
            <a:pPr defTabSz="914400">
              <a:defRPr/>
            </a:pPr>
            <a:r>
              <a:rPr lang="en-US" dirty="0">
                <a:latin typeface="Arial" panose="020B0604020202020204" pitchFamily="34" charset="0"/>
                <a:cs typeface="Arial" panose="020B0604020202020204" pitchFamily="34" charset="0"/>
              </a:rPr>
              <a:t>Similarly, the nature of work has evolved from a static, all-in-one model to a more fragmented approach where tasks and skills are independently managed and applied. The concept of unbundling extends to HR and organizational design, with roles and responsibilities now being more specialized and distributed. Workers can now operate from various locations and engage in a portfolio of different roles, rather than being confined to a single, long-term position. This change necessitates new management strategies focused on problem-solving and adaptability, emphasizing the need for skills that are transferable and self-manageable. As work becomes a series of short-term projects rather than enduring positions, both employees and managers must adapt to a more fluid and rapidly changing work environment.</a:t>
            </a:r>
          </a:p>
        </p:txBody>
      </p:sp>
      <p:sp>
        <p:nvSpPr>
          <p:cNvPr id="4" name="Slide Number Placeholder 3"/>
          <p:cNvSpPr>
            <a:spLocks noGrp="1"/>
          </p:cNvSpPr>
          <p:nvPr>
            <p:ph type="sldNum" sz="quarter" idx="5"/>
          </p:nvPr>
        </p:nvSpPr>
        <p:spPr/>
        <p:txBody>
          <a:bodyPr/>
          <a:lstStyle/>
          <a:p>
            <a:fld id="{CA2D21D1-52E2-420B-B491-CFF6D7BB79FB}" type="slidenum">
              <a:rPr lang="en-US" smtClean="0"/>
              <a:pPr/>
              <a:t>13</a:t>
            </a:fld>
            <a:endParaRPr lang="en-US"/>
          </a:p>
        </p:txBody>
      </p:sp>
    </p:spTree>
    <p:extLst>
      <p:ext uri="{BB962C8B-B14F-4D97-AF65-F5344CB8AC3E}">
        <p14:creationId xmlns:p14="http://schemas.microsoft.com/office/powerpoint/2010/main" val="2728202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highlight>
                  <a:srgbClr val="FFFFFF"/>
                </a:highlight>
                <a:latin typeface="Arial" panose="020B0604020202020204" pitchFamily="34" charset="0"/>
                <a:cs typeface="Arial" panose="020B0604020202020204" pitchFamily="34" charset="0"/>
              </a:rPr>
              <a:t>TIME: </a:t>
            </a:r>
            <a:r>
              <a:rPr lang="en-US" b="0" i="0" dirty="0">
                <a:solidFill>
                  <a:srgbClr val="000000"/>
                </a:solidFill>
                <a:effectLst/>
                <a:highlight>
                  <a:srgbClr val="FFFFFF"/>
                </a:highlight>
                <a:latin typeface="Arial" panose="020B0604020202020204" pitchFamily="34" charset="0"/>
                <a:cs typeface="Arial" panose="020B0604020202020204" pitchFamily="34" charset="0"/>
              </a:rPr>
              <a:t>2 mins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highlight>
                <a:srgbClr val="FFFFFF"/>
              </a:highligh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highlight>
                  <a:srgbClr val="FFFFFF"/>
                </a:highlight>
                <a:latin typeface="Arial" panose="020B0604020202020204" pitchFamily="34" charset="0"/>
                <a:cs typeface="Arial" panose="020B0604020202020204" pitchFamily="34" charset="0"/>
              </a:rPr>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highlight>
                  <a:srgbClr val="FFFFFF"/>
                </a:highlight>
                <a:latin typeface="Arial" panose="020B0604020202020204" pitchFamily="34" charset="0"/>
                <a:cs typeface="Arial" panose="020B0604020202020204" pitchFamily="34" charset="0"/>
              </a:rPr>
              <a:t>Now is the time for reflection part of this section: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highlight>
                  <a:srgbClr val="FFFFFF"/>
                </a:highlight>
                <a:latin typeface="Arial" panose="020B0604020202020204" pitchFamily="34" charset="0"/>
                <a:cs typeface="Arial" panose="020B0604020202020204" pitchFamily="34" charset="0"/>
              </a:rPr>
              <a:t>Consider how breaking down job roles into specific, flexible components can help streamline talent management and address skill gaps more effectively. Write down your answers for the following questions – READ ALOUD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highlight>
                <a:srgbClr val="FFFFFF"/>
              </a:highligh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highlight>
                  <a:srgbClr val="FFFFFF"/>
                </a:highlight>
                <a:latin typeface="Arial" panose="020B0604020202020204" pitchFamily="34" charset="0"/>
                <a:cs typeface="Arial" panose="020B0604020202020204" pitchFamily="34" charset="0"/>
              </a:rPr>
              <a:t>Reflect on how emphasizing skills like adaptability and problem-solving can improve talent acquisition and development processes.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highlight>
                <a:srgbClr val="FFFFFF"/>
              </a:highligh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“Critical thinking and data judgment are vital in navigating talent management trends. They enable informed decision-making, help identify skill gaps, and leverage predictive analytics for future talent needs. By evaluating the effectiveness of initiatives, HR can adapt strategies to align with business goals. Let’s explore how these concepts connect to our current challenges in talent management”.</a:t>
            </a:r>
          </a:p>
        </p:txBody>
      </p:sp>
      <p:sp>
        <p:nvSpPr>
          <p:cNvPr id="4" name="Slide Number Placeholder 3"/>
          <p:cNvSpPr>
            <a:spLocks noGrp="1"/>
          </p:cNvSpPr>
          <p:nvPr>
            <p:ph type="sldNum" sz="quarter" idx="5"/>
          </p:nvPr>
        </p:nvSpPr>
        <p:spPr/>
        <p:txBody>
          <a:bodyPr/>
          <a:lstStyle/>
          <a:p>
            <a:fld id="{CA2D21D1-52E2-420B-B491-CFF6D7BB79FB}" type="slidenum">
              <a:rPr lang="en-US" smtClean="0"/>
              <a:pPr/>
              <a:t>14</a:t>
            </a:fld>
            <a:endParaRPr lang="en-US"/>
          </a:p>
        </p:txBody>
      </p:sp>
    </p:spTree>
    <p:extLst>
      <p:ext uri="{BB962C8B-B14F-4D97-AF65-F5344CB8AC3E}">
        <p14:creationId xmlns:p14="http://schemas.microsoft.com/office/powerpoint/2010/main" val="3314071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A2D21D1-52E2-420B-B491-CFF6D7BB79FB}" type="slidenum">
              <a:rPr lang="en-US" smtClean="0"/>
              <a:pPr/>
              <a:t>15</a:t>
            </a:fld>
            <a:endParaRPr lang="en-US"/>
          </a:p>
        </p:txBody>
      </p:sp>
    </p:spTree>
    <p:extLst>
      <p:ext uri="{BB962C8B-B14F-4D97-AF65-F5344CB8AC3E}">
        <p14:creationId xmlns:p14="http://schemas.microsoft.com/office/powerpoint/2010/main" val="3690536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Lucy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TIME: </a:t>
            </a:r>
            <a:r>
              <a:rPr lang="en-US" dirty="0">
                <a:latin typeface="Arial" panose="020B0604020202020204" pitchFamily="34" charset="0"/>
                <a:cs typeface="Arial" panose="020B0604020202020204" pitchFamily="34" charset="0"/>
              </a:rPr>
              <a:t>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SAY:</a:t>
            </a:r>
          </a:p>
          <a:p>
            <a:r>
              <a:rPr lang="en-US" b="0" dirty="0">
                <a:latin typeface="Arial" panose="020B0604020202020204" pitchFamily="34" charset="0"/>
                <a:cs typeface="Arial" panose="020B0604020202020204" pitchFamily="34" charset="0"/>
              </a:rPr>
              <a:t>1. </a:t>
            </a:r>
            <a:r>
              <a:rPr lang="en-US" b="1" dirty="0">
                <a:latin typeface="Arial" panose="020B0604020202020204" pitchFamily="34" charset="0"/>
                <a:cs typeface="Arial" panose="020B0604020202020204" pitchFamily="34" charset="0"/>
              </a:rPr>
              <a:t>Creative Thinking:</a:t>
            </a:r>
            <a:r>
              <a:rPr lang="en-US" dirty="0">
                <a:latin typeface="Arial" panose="020B0604020202020204" pitchFamily="34" charset="0"/>
                <a:cs typeface="Arial" panose="020B0604020202020204" pitchFamily="34" charset="0"/>
              </a:rPr>
              <a:t> In contrast, creative thinking is all about generating new ideas and solutions.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2. </a:t>
            </a:r>
            <a:r>
              <a:rPr lang="en-US" b="1" dirty="0">
                <a:latin typeface="Arial" panose="020B0604020202020204" pitchFamily="34" charset="0"/>
                <a:cs typeface="Arial" panose="020B0604020202020204" pitchFamily="34" charset="0"/>
              </a:rPr>
              <a:t>Critical Thinking:</a:t>
            </a:r>
            <a:r>
              <a:rPr lang="en-US" dirty="0">
                <a:latin typeface="Arial" panose="020B0604020202020204" pitchFamily="34" charset="0"/>
                <a:cs typeface="Arial" panose="020B0604020202020204" pitchFamily="34" charset="0"/>
              </a:rPr>
              <a:t> Critical thinking is about evaluating the quality and credibility of information. This means examining evidence, identifying biases, and validating the sources of information. It involves asking whether the information is accurate and whether it supports logical conclusions.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Ask: So, if we're evaluating a new marketing strategy how would critical thinking be involved? </a:t>
            </a:r>
          </a:p>
          <a:p>
            <a:r>
              <a:rPr lang="en-US" dirty="0">
                <a:latin typeface="Arial" panose="020B0604020202020204" pitchFamily="34" charset="0"/>
                <a:cs typeface="Arial" panose="020B0604020202020204" pitchFamily="34" charset="0"/>
              </a:rPr>
              <a:t>	questioning the data, and the data sources and checking for any potential biases in the analysis</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3. Strategic Thinking:</a:t>
            </a:r>
            <a:r>
              <a:rPr lang="en-US" dirty="0">
                <a:latin typeface="Arial" panose="020B0604020202020204" pitchFamily="34" charset="0"/>
                <a:cs typeface="Arial" panose="020B0604020202020204" pitchFamily="34" charset="0"/>
              </a:rPr>
              <a:t> Strategic thinking involves analyzing trends and developing plans to achieve long-term goals. It’s about understanding how various factors interact over time and devising strategies that align with those insights.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Now, let’s look at the core elements of critical thinking:</a:t>
            </a:r>
          </a:p>
          <a:p>
            <a:pPr marL="274320" indent="-182880">
              <a:buFont typeface="Arial" panose="020B0604020202020204" pitchFamily="34" charset="0"/>
              <a:buChar char="•"/>
            </a:pPr>
            <a:r>
              <a:rPr lang="en-US" b="1" dirty="0">
                <a:latin typeface="Arial" panose="020B0604020202020204" pitchFamily="34" charset="0"/>
                <a:cs typeface="Arial" panose="020B0604020202020204" pitchFamily="34" charset="0"/>
              </a:rPr>
              <a:t>Purpose:</a:t>
            </a:r>
            <a:r>
              <a:rPr lang="en-US" dirty="0">
                <a:latin typeface="Arial" panose="020B0604020202020204" pitchFamily="34" charset="0"/>
                <a:cs typeface="Arial" panose="020B0604020202020204" pitchFamily="34" charset="0"/>
              </a:rPr>
              <a:t> Understanding the goal or objective behind the information.</a:t>
            </a:r>
          </a:p>
          <a:p>
            <a:pPr marL="274320" indent="-182880">
              <a:buFont typeface="Arial" panose="020B0604020202020204" pitchFamily="34" charset="0"/>
              <a:buChar char="•"/>
            </a:pPr>
            <a:r>
              <a:rPr lang="en-US" b="1" dirty="0">
                <a:latin typeface="Arial" panose="020B0604020202020204" pitchFamily="34" charset="0"/>
                <a:cs typeface="Arial" panose="020B0604020202020204" pitchFamily="34" charset="0"/>
              </a:rPr>
              <a:t>Questions:</a:t>
            </a:r>
            <a:r>
              <a:rPr lang="en-US" dirty="0">
                <a:latin typeface="Arial" panose="020B0604020202020204" pitchFamily="34" charset="0"/>
                <a:cs typeface="Arial" panose="020B0604020202020204" pitchFamily="34" charset="0"/>
              </a:rPr>
              <a:t> Identifying the right questions to ask to get to the heart of the issue.</a:t>
            </a:r>
          </a:p>
          <a:p>
            <a:pPr marL="274320" indent="-182880">
              <a:buFont typeface="Arial" panose="020B0604020202020204" pitchFamily="34" charset="0"/>
              <a:buChar char="•"/>
            </a:pPr>
            <a:r>
              <a:rPr lang="en-US" b="1" dirty="0">
                <a:latin typeface="Arial" panose="020B0604020202020204" pitchFamily="34" charset="0"/>
                <a:cs typeface="Arial" panose="020B0604020202020204" pitchFamily="34" charset="0"/>
              </a:rPr>
              <a:t>Assumptions:</a:t>
            </a:r>
            <a:r>
              <a:rPr lang="en-US" dirty="0">
                <a:latin typeface="Arial" panose="020B0604020202020204" pitchFamily="34" charset="0"/>
                <a:cs typeface="Arial" panose="020B0604020202020204" pitchFamily="34" charset="0"/>
              </a:rPr>
              <a:t> Challenging accepted beliefs to ensure they are valid.</a:t>
            </a:r>
          </a:p>
          <a:p>
            <a:pPr marL="274320" indent="-182880">
              <a:buFont typeface="Arial" panose="020B0604020202020204" pitchFamily="34" charset="0"/>
              <a:buChar char="•"/>
            </a:pPr>
            <a:r>
              <a:rPr lang="en-US" b="1" dirty="0">
                <a:latin typeface="Arial" panose="020B0604020202020204" pitchFamily="34" charset="0"/>
                <a:cs typeface="Arial" panose="020B0604020202020204" pitchFamily="34" charset="0"/>
              </a:rPr>
              <a:t>Perspective:</a:t>
            </a:r>
            <a:r>
              <a:rPr lang="en-US" dirty="0">
                <a:latin typeface="Arial" panose="020B0604020202020204" pitchFamily="34" charset="0"/>
                <a:cs typeface="Arial" panose="020B0604020202020204" pitchFamily="34" charset="0"/>
              </a:rPr>
              <a:t> Considering all relevant viewpoints to gain a comprehensive understanding.</a:t>
            </a:r>
          </a:p>
          <a:p>
            <a:pPr marL="274320" indent="-182880">
              <a:buFont typeface="Arial" panose="020B0604020202020204" pitchFamily="34" charset="0"/>
              <a:buChar char="•"/>
            </a:pPr>
            <a:r>
              <a:rPr lang="en-US" b="1" dirty="0">
                <a:latin typeface="Arial" panose="020B0604020202020204" pitchFamily="34" charset="0"/>
                <a:cs typeface="Arial" panose="020B0604020202020204" pitchFamily="34" charset="0"/>
              </a:rPr>
              <a:t>Information:</a:t>
            </a:r>
            <a:r>
              <a:rPr lang="en-US" dirty="0">
                <a:latin typeface="Arial" panose="020B0604020202020204" pitchFamily="34" charset="0"/>
                <a:cs typeface="Arial" panose="020B0604020202020204" pitchFamily="34" charset="0"/>
              </a:rPr>
              <a:t> Ensuring that the information used supports the reasoning.</a:t>
            </a:r>
          </a:p>
          <a:p>
            <a:pPr marL="274320" indent="-182880">
              <a:buFont typeface="Arial" panose="020B0604020202020204" pitchFamily="34" charset="0"/>
              <a:buChar char="•"/>
            </a:pPr>
            <a:r>
              <a:rPr lang="en-US" b="1" dirty="0">
                <a:latin typeface="Arial" panose="020B0604020202020204" pitchFamily="34" charset="0"/>
                <a:cs typeface="Arial" panose="020B0604020202020204" pitchFamily="34" charset="0"/>
              </a:rPr>
              <a:t>Concepts:</a:t>
            </a:r>
            <a:r>
              <a:rPr lang="en-US" dirty="0">
                <a:latin typeface="Arial" panose="020B0604020202020204" pitchFamily="34" charset="0"/>
                <a:cs typeface="Arial" panose="020B0604020202020204" pitchFamily="34" charset="0"/>
              </a:rPr>
              <a:t> Clarifying and agreeing on key terms to avoid misunderstandings.</a:t>
            </a:r>
          </a:p>
          <a:p>
            <a:pPr marL="274320" indent="-182880">
              <a:buFont typeface="Arial" panose="020B0604020202020204" pitchFamily="34" charset="0"/>
              <a:buChar char="•"/>
            </a:pPr>
            <a:r>
              <a:rPr lang="en-US" b="1" dirty="0">
                <a:latin typeface="Arial" panose="020B0604020202020204" pitchFamily="34" charset="0"/>
                <a:cs typeface="Arial" panose="020B0604020202020204" pitchFamily="34" charset="0"/>
              </a:rPr>
              <a:t>Conclusions:</a:t>
            </a:r>
            <a:r>
              <a:rPr lang="en-US" dirty="0">
                <a:latin typeface="Arial" panose="020B0604020202020204" pitchFamily="34" charset="0"/>
                <a:cs typeface="Arial" panose="020B0604020202020204" pitchFamily="34" charset="0"/>
              </a:rPr>
              <a:t> Assessing the strength and validity of the conclusions drawn.</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Conditions for Effective Critical Thinking:</a:t>
            </a:r>
            <a:r>
              <a:rPr lang="en-US" dirty="0">
                <a:latin typeface="Arial" panose="020B0604020202020204" pitchFamily="34" charset="0"/>
                <a:cs typeface="Arial" panose="020B0604020202020204" pitchFamily="34" charset="0"/>
              </a:rPr>
              <a:t> To be effective, critical thinking must be adaptable. This means being open to changing your views based on new evidence. It also requires reflective skepticism—constantly questioning the facts, relevance, accuracy, and any biases that might be influencing your perspective.</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Ask: Which core element of critical thinking involves questioning the validity of accepted beliefs, and why is it important to be adaptable in your thinking?”</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question focuses on key aspects of critical thinking—challenging assumptions and adaptability—while ensuring participants grasp these fundamental concepts.</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summary, while critical thinking helps us assess the validity and relevance of information, creative and strategic thinking play different but complementary roles. Understanding these distinctions allows us to apply the right type of thinking to different situations, enhancing our problem-solving and decision-making skills.</a:t>
            </a:r>
          </a:p>
        </p:txBody>
      </p:sp>
      <p:sp>
        <p:nvSpPr>
          <p:cNvPr id="4" name="Slide Number Placeholder 3"/>
          <p:cNvSpPr>
            <a:spLocks noGrp="1"/>
          </p:cNvSpPr>
          <p:nvPr>
            <p:ph type="sldNum" sz="quarter" idx="10"/>
          </p:nvPr>
        </p:nvSpPr>
        <p:spPr/>
        <p:txBody>
          <a:bodyPr/>
          <a:lstStyle/>
          <a:p>
            <a:fld id="{62673052-1C4D-4D99-A058-91D579108362}" type="slidenum">
              <a:rPr lang="en-US" smtClean="0"/>
              <a:pPr/>
              <a:t>16</a:t>
            </a:fld>
            <a:endParaRPr lang="en-US"/>
          </a:p>
        </p:txBody>
      </p:sp>
    </p:spTree>
    <p:extLst>
      <p:ext uri="{BB962C8B-B14F-4D97-AF65-F5344CB8AC3E}">
        <p14:creationId xmlns:p14="http://schemas.microsoft.com/office/powerpoint/2010/main" val="882750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TIME: </a:t>
            </a:r>
            <a:r>
              <a:rPr lang="en-US" sz="1600" dirty="0">
                <a:latin typeface="Arial" panose="020B0604020202020204" pitchFamily="34" charset="0"/>
                <a:cs typeface="Arial" panose="020B0604020202020204" pitchFamily="34" charset="0"/>
              </a:rPr>
              <a:t>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SAY:</a:t>
            </a:r>
          </a:p>
          <a:p>
            <a:pPr marL="342900" marR="0" lvl="0" indent="-342900">
              <a:lnSpc>
                <a:spcPct val="115000"/>
              </a:lnSpc>
              <a:spcBef>
                <a:spcPts val="0"/>
              </a:spcBef>
              <a:spcAft>
                <a:spcPts val="800"/>
              </a:spcAft>
              <a:buFont typeface="+mj-lt"/>
              <a:buAutoNum type="arabicPeriod"/>
              <a:tabLst>
                <a:tab pos="228600" algn="l"/>
              </a:tabLst>
            </a:pPr>
            <a:r>
              <a:rPr lang="en-US" sz="1600" b="1" kern="0" dirty="0">
                <a:effectLst/>
                <a:latin typeface="Arial" panose="020B0604020202020204" pitchFamily="34" charset="0"/>
                <a:ea typeface="Times New Roman" panose="02020603050405020304" pitchFamily="18" charset="0"/>
                <a:cs typeface="Arial" panose="020B0604020202020204" pitchFamily="34" charset="0"/>
              </a:rPr>
              <a:t>Two Systems of Thinking (1 minute)</a:t>
            </a:r>
            <a:endParaRPr lang="en-US" sz="1600"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Bef>
                <a:spcPts val="0"/>
              </a:spcBef>
              <a:spcAft>
                <a:spcPts val="800"/>
              </a:spcAft>
              <a:buSzPts val="1000"/>
              <a:buFont typeface="Courier New" panose="02070309020205020404" pitchFamily="49" charset="0"/>
              <a:buChar char="o"/>
              <a:tabLst>
                <a:tab pos="685800" algn="l"/>
              </a:tabLst>
            </a:pPr>
            <a:r>
              <a:rPr lang="en-US" sz="1600" b="1" kern="0" dirty="0">
                <a:effectLst/>
                <a:latin typeface="Arial" panose="020B0604020202020204" pitchFamily="34" charset="0"/>
                <a:ea typeface="Times New Roman" panose="02020603050405020304" pitchFamily="18" charset="0"/>
                <a:cs typeface="Arial" panose="020B0604020202020204" pitchFamily="34" charset="0"/>
              </a:rPr>
              <a:t>System 1: Fast, Automatic, Intuitive</a:t>
            </a:r>
            <a:endParaRPr lang="en-US" sz="1600" kern="100" dirty="0">
              <a:effectLst/>
              <a:latin typeface="Arial" panose="020B0604020202020204" pitchFamily="34" charset="0"/>
              <a:ea typeface="Aptos" panose="020B0004020202020204" pitchFamily="34" charset="0"/>
              <a:cs typeface="Arial" panose="020B0604020202020204" pitchFamily="34" charset="0"/>
            </a:endParaRPr>
          </a:p>
          <a:p>
            <a:pPr marL="1143000" marR="0" lvl="2" indent="-228600">
              <a:lnSpc>
                <a:spcPct val="115000"/>
              </a:lnSpc>
              <a:spcBef>
                <a:spcPts val="0"/>
              </a:spcBef>
              <a:spcAft>
                <a:spcPts val="800"/>
              </a:spcAft>
              <a:buSzPts val="1000"/>
              <a:buFont typeface="Wingdings" panose="05000000000000000000" pitchFamily="2" charset="2"/>
              <a:buChar char=""/>
              <a:tabLst>
                <a:tab pos="1143000" algn="l"/>
              </a:tabLst>
            </a:pPr>
            <a:r>
              <a:rPr lang="en-US" sz="1600" b="1" kern="0" dirty="0">
                <a:effectLst/>
                <a:latin typeface="Arial" panose="020B0604020202020204" pitchFamily="34" charset="0"/>
                <a:ea typeface="Times New Roman" panose="02020603050405020304" pitchFamily="18" charset="0"/>
                <a:cs typeface="Arial" panose="020B0604020202020204" pitchFamily="34" charset="0"/>
              </a:rPr>
              <a:t>Description</a:t>
            </a:r>
            <a:r>
              <a:rPr lang="en-US" sz="1600" kern="0" dirty="0">
                <a:effectLst/>
                <a:latin typeface="Arial" panose="020B0604020202020204" pitchFamily="34" charset="0"/>
                <a:ea typeface="Times New Roman" panose="02020603050405020304" pitchFamily="18" charset="0"/>
                <a:cs typeface="Arial" panose="020B0604020202020204" pitchFamily="34" charset="0"/>
              </a:rPr>
              <a:t>: System 1 is our brain's default mode for quick, automatic decisions. It operates effortlessly and relies on intuition and heuristics. For example, recognizing a familiar face in a crowd or making snap judgments about someone's mood are driven by System 1.</a:t>
            </a:r>
            <a:endParaRPr lang="en-US" sz="1600" kern="100" dirty="0">
              <a:effectLst/>
              <a:latin typeface="Arial" panose="020B0604020202020204" pitchFamily="34" charset="0"/>
              <a:ea typeface="Aptos" panose="020B0004020202020204" pitchFamily="34" charset="0"/>
              <a:cs typeface="Arial" panose="020B0604020202020204" pitchFamily="34" charset="0"/>
            </a:endParaRPr>
          </a:p>
          <a:p>
            <a:pPr marL="1143000" marR="0" lvl="2" indent="-228600">
              <a:lnSpc>
                <a:spcPct val="115000"/>
              </a:lnSpc>
              <a:spcBef>
                <a:spcPts val="0"/>
              </a:spcBef>
              <a:spcAft>
                <a:spcPts val="800"/>
              </a:spcAft>
              <a:buSzPts val="1000"/>
              <a:buFont typeface="Wingdings" panose="05000000000000000000" pitchFamily="2" charset="2"/>
              <a:buChar char=""/>
              <a:tabLst>
                <a:tab pos="1143000" algn="l"/>
              </a:tabLst>
            </a:pPr>
            <a:r>
              <a:rPr lang="en-US" sz="1600" b="1" kern="0" dirty="0">
                <a:effectLst/>
                <a:latin typeface="Arial" panose="020B0604020202020204" pitchFamily="34" charset="0"/>
                <a:ea typeface="Times New Roman" panose="02020603050405020304" pitchFamily="18" charset="0"/>
                <a:cs typeface="Arial" panose="020B0604020202020204" pitchFamily="34" charset="0"/>
              </a:rPr>
              <a:t>Potential Pitfalls</a:t>
            </a:r>
            <a:r>
              <a:rPr lang="en-US" sz="1600" kern="0" dirty="0">
                <a:effectLst/>
                <a:latin typeface="Arial" panose="020B0604020202020204" pitchFamily="34" charset="0"/>
                <a:ea typeface="Times New Roman" panose="02020603050405020304" pitchFamily="18" charset="0"/>
                <a:cs typeface="Arial" panose="020B0604020202020204" pitchFamily="34" charset="0"/>
              </a:rPr>
              <a:t>: This system is prone to biases and errors, such as jumping to conclusions or relying on gut feelings without thorough analysis.</a:t>
            </a:r>
            <a:endParaRPr lang="en-US" sz="1600"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Bef>
                <a:spcPts val="0"/>
              </a:spcBef>
              <a:spcAft>
                <a:spcPts val="800"/>
              </a:spcAft>
              <a:buSzPts val="1000"/>
              <a:buFont typeface="Courier New" panose="02070309020205020404" pitchFamily="49" charset="0"/>
              <a:buChar char="o"/>
              <a:tabLst>
                <a:tab pos="685800" algn="l"/>
              </a:tabLst>
            </a:pPr>
            <a:r>
              <a:rPr lang="en-US" sz="1600" b="1" kern="0" dirty="0">
                <a:effectLst/>
                <a:latin typeface="Arial" panose="020B0604020202020204" pitchFamily="34" charset="0"/>
                <a:ea typeface="Times New Roman" panose="02020603050405020304" pitchFamily="18" charset="0"/>
                <a:cs typeface="Arial" panose="020B0604020202020204" pitchFamily="34" charset="0"/>
              </a:rPr>
              <a:t>System 2: Slow, Deliberate, Analytical</a:t>
            </a:r>
            <a:endParaRPr lang="en-US" sz="1600" kern="100" dirty="0">
              <a:effectLst/>
              <a:latin typeface="Arial" panose="020B0604020202020204" pitchFamily="34" charset="0"/>
              <a:ea typeface="Aptos" panose="020B0004020202020204" pitchFamily="34" charset="0"/>
              <a:cs typeface="Arial" panose="020B0604020202020204" pitchFamily="34" charset="0"/>
            </a:endParaRPr>
          </a:p>
          <a:p>
            <a:pPr marL="1143000" marR="0" lvl="2" indent="-228600">
              <a:lnSpc>
                <a:spcPct val="115000"/>
              </a:lnSpc>
              <a:spcBef>
                <a:spcPts val="0"/>
              </a:spcBef>
              <a:spcAft>
                <a:spcPts val="800"/>
              </a:spcAft>
              <a:buSzPts val="1000"/>
              <a:buFont typeface="Wingdings" panose="05000000000000000000" pitchFamily="2" charset="2"/>
              <a:buChar char=""/>
              <a:tabLst>
                <a:tab pos="1143000" algn="l"/>
              </a:tabLst>
            </a:pPr>
            <a:r>
              <a:rPr lang="en-US" sz="1600" b="1" kern="0" dirty="0">
                <a:effectLst/>
                <a:latin typeface="Arial" panose="020B0604020202020204" pitchFamily="34" charset="0"/>
                <a:ea typeface="Times New Roman" panose="02020603050405020304" pitchFamily="18" charset="0"/>
                <a:cs typeface="Arial" panose="020B0604020202020204" pitchFamily="34" charset="0"/>
              </a:rPr>
              <a:t>Description</a:t>
            </a:r>
            <a:r>
              <a:rPr lang="en-US" sz="1600" kern="0" dirty="0">
                <a:effectLst/>
                <a:latin typeface="Arial" panose="020B0604020202020204" pitchFamily="34" charset="0"/>
                <a:ea typeface="Times New Roman" panose="02020603050405020304" pitchFamily="18" charset="0"/>
                <a:cs typeface="Arial" panose="020B0604020202020204" pitchFamily="34" charset="0"/>
              </a:rPr>
              <a:t>: System 2 engages when we need to make more thoughtful, deliberate decisions. It involves conscious reasoning, complex problem-solving, and critical analysis. For instance, planning a project or evaluating the pros and cons of a major decision utilizes System 2.</a:t>
            </a:r>
            <a:endParaRPr lang="en-US" sz="1600" kern="100" dirty="0">
              <a:effectLst/>
              <a:latin typeface="Arial" panose="020B0604020202020204" pitchFamily="34" charset="0"/>
              <a:ea typeface="Aptos" panose="020B0004020202020204" pitchFamily="34" charset="0"/>
              <a:cs typeface="Arial" panose="020B0604020202020204" pitchFamily="34" charset="0"/>
            </a:endParaRPr>
          </a:p>
          <a:p>
            <a:pPr marL="1143000" marR="0" lvl="2" indent="-228600">
              <a:lnSpc>
                <a:spcPct val="115000"/>
              </a:lnSpc>
              <a:spcBef>
                <a:spcPts val="0"/>
              </a:spcBef>
              <a:spcAft>
                <a:spcPts val="800"/>
              </a:spcAft>
              <a:buSzPts val="1000"/>
              <a:buFont typeface="Wingdings" panose="05000000000000000000" pitchFamily="2" charset="2"/>
              <a:buChar char=""/>
              <a:tabLst>
                <a:tab pos="1143000" algn="l"/>
              </a:tabLst>
            </a:pPr>
            <a:r>
              <a:rPr lang="en-US" sz="1600" b="1" kern="0" dirty="0">
                <a:effectLst/>
                <a:latin typeface="Arial" panose="020B0604020202020204" pitchFamily="34" charset="0"/>
                <a:ea typeface="Times New Roman" panose="02020603050405020304" pitchFamily="18" charset="0"/>
                <a:cs typeface="Arial" panose="020B0604020202020204" pitchFamily="34" charset="0"/>
              </a:rPr>
              <a:t>Best Practices</a:t>
            </a:r>
            <a:r>
              <a:rPr lang="en-US" sz="1600" kern="0" dirty="0">
                <a:effectLst/>
                <a:latin typeface="Arial" panose="020B0604020202020204" pitchFamily="34" charset="0"/>
                <a:ea typeface="Times New Roman" panose="02020603050405020304" pitchFamily="18" charset="0"/>
                <a:cs typeface="Arial" panose="020B0604020202020204" pitchFamily="34" charset="0"/>
              </a:rPr>
              <a:t>: System 2 helps reduce errors by allowing us to carefully consider evidence, weigh options, and analyze potential outcomes.</a:t>
            </a:r>
          </a:p>
          <a:p>
            <a:pPr marL="1143000" marR="0" lvl="2" indent="-228600">
              <a:lnSpc>
                <a:spcPct val="115000"/>
              </a:lnSpc>
              <a:spcBef>
                <a:spcPts val="0"/>
              </a:spcBef>
              <a:spcAft>
                <a:spcPts val="800"/>
              </a:spcAft>
              <a:buSzPts val="1000"/>
              <a:buFont typeface="Wingdings" panose="05000000000000000000" pitchFamily="2" charset="2"/>
              <a:buChar char=""/>
              <a:tabLst>
                <a:tab pos="1143000" algn="l"/>
              </a:tabLst>
            </a:pPr>
            <a:endParaRPr lang="en-US" sz="1600" kern="0" dirty="0">
              <a:effectLst/>
              <a:latin typeface="Arial" panose="020B0604020202020204" pitchFamily="34" charset="0"/>
              <a:ea typeface="Aptos" panose="020B0004020202020204" pitchFamily="34" charset="0"/>
              <a:cs typeface="Arial" panose="020B0604020202020204" pitchFamily="34" charset="0"/>
            </a:endParaRPr>
          </a:p>
          <a:p>
            <a:pPr marL="1143000" marR="0" lvl="2" indent="-228600">
              <a:lnSpc>
                <a:spcPct val="115000"/>
              </a:lnSpc>
              <a:spcBef>
                <a:spcPts val="0"/>
              </a:spcBef>
              <a:spcAft>
                <a:spcPts val="800"/>
              </a:spcAft>
              <a:buSzPts val="1000"/>
              <a:buFont typeface="Wingdings" panose="05000000000000000000" pitchFamily="2" charset="2"/>
              <a:buChar char=""/>
              <a:tabLst>
                <a:tab pos="1143000" algn="l"/>
              </a:tabLst>
            </a:pPr>
            <a:r>
              <a:rPr lang="en-US" sz="1600" kern="0" dirty="0">
                <a:effectLst/>
                <a:latin typeface="Arial" panose="020B0604020202020204" pitchFamily="34" charset="0"/>
                <a:ea typeface="Aptos" panose="020B0004020202020204" pitchFamily="34" charset="0"/>
                <a:cs typeface="Arial" panose="020B0604020202020204" pitchFamily="34" charset="0"/>
              </a:rPr>
              <a:t>ASK: Think about yourself, do I over rely on one of the systems? Should I work towards applying system 2 more?</a:t>
            </a:r>
          </a:p>
          <a:p>
            <a:pPr marL="1143000" marR="0" lvl="2" indent="-228600">
              <a:lnSpc>
                <a:spcPct val="115000"/>
              </a:lnSpc>
              <a:spcBef>
                <a:spcPts val="0"/>
              </a:spcBef>
              <a:spcAft>
                <a:spcPts val="800"/>
              </a:spcAft>
              <a:buSzPts val="1000"/>
              <a:buFont typeface="Wingdings" panose="05000000000000000000" pitchFamily="2" charset="2"/>
              <a:buChar char=""/>
              <a:tabLst>
                <a:tab pos="1143000" algn="l"/>
              </a:tabLst>
            </a:pPr>
            <a:endParaRPr lang="en-US" sz="1600" kern="0" dirty="0">
              <a:effectLst/>
              <a:latin typeface="Arial" panose="020B0604020202020204" pitchFamily="34" charset="0"/>
              <a:ea typeface="Aptos" panose="020B0004020202020204" pitchFamily="34" charset="0"/>
              <a:cs typeface="Arial" panose="020B0604020202020204" pitchFamily="34" charset="0"/>
            </a:endParaRPr>
          </a:p>
          <a:p>
            <a:pPr marL="1143000" marR="0" lvl="2" indent="-228600">
              <a:lnSpc>
                <a:spcPct val="115000"/>
              </a:lnSpc>
              <a:spcBef>
                <a:spcPts val="0"/>
              </a:spcBef>
              <a:spcAft>
                <a:spcPts val="800"/>
              </a:spcAft>
              <a:buSzPts val="1000"/>
              <a:buFont typeface="Wingdings" panose="05000000000000000000" pitchFamily="2" charset="2"/>
              <a:buChar char=""/>
              <a:tabLst>
                <a:tab pos="1143000" algn="l"/>
              </a:tabLst>
            </a:pPr>
            <a:endParaRPr lang="en-US" sz="16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Bef>
                <a:spcPts val="0"/>
              </a:spcBef>
              <a:spcAft>
                <a:spcPts val="800"/>
              </a:spcAft>
              <a:buFont typeface="+mj-lt"/>
              <a:buAutoNum type="arabicPeriod"/>
              <a:tabLst>
                <a:tab pos="228600" algn="l"/>
              </a:tabLst>
            </a:pPr>
            <a:r>
              <a:rPr lang="en-US" sz="1600" b="1" kern="0" dirty="0">
                <a:effectLst/>
                <a:latin typeface="Arial" panose="020B0604020202020204" pitchFamily="34" charset="0"/>
                <a:ea typeface="Times New Roman" panose="02020603050405020304" pitchFamily="18" charset="0"/>
                <a:cs typeface="Arial" panose="020B0604020202020204" pitchFamily="34" charset="0"/>
              </a:rPr>
              <a:t>Common Cognitive Biases (1.5 minutes)</a:t>
            </a:r>
            <a:endParaRPr lang="en-US" sz="1600"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Bef>
                <a:spcPts val="0"/>
              </a:spcBef>
              <a:spcAft>
                <a:spcPts val="800"/>
              </a:spcAft>
              <a:buSzPts val="1000"/>
              <a:buFont typeface="Courier New" panose="02070309020205020404" pitchFamily="49" charset="0"/>
              <a:buChar char="o"/>
              <a:tabLst>
                <a:tab pos="685800" algn="l"/>
              </a:tabLst>
            </a:pPr>
            <a:r>
              <a:rPr lang="en-US" sz="1600" b="1" kern="0" dirty="0">
                <a:effectLst/>
                <a:latin typeface="Arial" panose="020B0604020202020204" pitchFamily="34" charset="0"/>
                <a:ea typeface="Times New Roman" panose="02020603050405020304" pitchFamily="18" charset="0"/>
                <a:cs typeface="Arial" panose="020B0604020202020204" pitchFamily="34" charset="0"/>
              </a:rPr>
              <a:t>Blind Spot Bias</a:t>
            </a:r>
            <a:r>
              <a:rPr lang="en-US" sz="1600" kern="0" dirty="0">
                <a:effectLst/>
                <a:latin typeface="Arial" panose="020B0604020202020204" pitchFamily="34" charset="0"/>
                <a:ea typeface="Times New Roman" panose="02020603050405020304" pitchFamily="18" charset="0"/>
                <a:cs typeface="Arial" panose="020B0604020202020204" pitchFamily="34" charset="0"/>
              </a:rPr>
              <a:t>: Our inability to recognize our own biases. For example, assuming we are objective while others are biased.</a:t>
            </a:r>
            <a:endParaRPr lang="en-US" sz="1600"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Bef>
                <a:spcPts val="0"/>
              </a:spcBef>
              <a:spcAft>
                <a:spcPts val="800"/>
              </a:spcAft>
              <a:buSzPts val="1000"/>
              <a:buFont typeface="Courier New" panose="02070309020205020404" pitchFamily="49" charset="0"/>
              <a:buChar char="o"/>
              <a:tabLst>
                <a:tab pos="685800" algn="l"/>
              </a:tabLst>
            </a:pPr>
            <a:r>
              <a:rPr lang="en-US" sz="1600" b="1" kern="0" dirty="0">
                <a:effectLst/>
                <a:latin typeface="Arial" panose="020B0604020202020204" pitchFamily="34" charset="0"/>
                <a:ea typeface="Times New Roman" panose="02020603050405020304" pitchFamily="18" charset="0"/>
                <a:cs typeface="Arial" panose="020B0604020202020204" pitchFamily="34" charset="0"/>
              </a:rPr>
              <a:t>Confirmation Bias</a:t>
            </a:r>
            <a:r>
              <a:rPr lang="en-US" sz="1600" kern="0" dirty="0">
                <a:effectLst/>
                <a:latin typeface="Arial" panose="020B0604020202020204" pitchFamily="34" charset="0"/>
                <a:ea typeface="Times New Roman" panose="02020603050405020304" pitchFamily="18" charset="0"/>
                <a:cs typeface="Arial" panose="020B0604020202020204" pitchFamily="34" charset="0"/>
              </a:rPr>
              <a:t>: Tendency to seek out information that confirms our pre-existing beliefs. For instance, only reading news that aligns with our political views.</a:t>
            </a:r>
            <a:endParaRPr lang="en-US" sz="1600"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Bef>
                <a:spcPts val="0"/>
              </a:spcBef>
              <a:spcAft>
                <a:spcPts val="800"/>
              </a:spcAft>
              <a:buSzPts val="1000"/>
              <a:buFont typeface="Courier New" panose="02070309020205020404" pitchFamily="49" charset="0"/>
              <a:buChar char="o"/>
              <a:tabLst>
                <a:tab pos="685800" algn="l"/>
              </a:tabLst>
            </a:pPr>
            <a:r>
              <a:rPr lang="en-US" sz="1600" b="1" kern="0" dirty="0">
                <a:effectLst/>
                <a:latin typeface="Arial" panose="020B0604020202020204" pitchFamily="34" charset="0"/>
                <a:ea typeface="Times New Roman" panose="02020603050405020304" pitchFamily="18" charset="0"/>
                <a:cs typeface="Arial" panose="020B0604020202020204" pitchFamily="34" charset="0"/>
              </a:rPr>
              <a:t>Affect Heuristic</a:t>
            </a:r>
            <a:r>
              <a:rPr lang="en-US" sz="1600" kern="0" dirty="0">
                <a:effectLst/>
                <a:latin typeface="Arial" panose="020B0604020202020204" pitchFamily="34" charset="0"/>
                <a:ea typeface="Times New Roman" panose="02020603050405020304" pitchFamily="18" charset="0"/>
                <a:cs typeface="Arial" panose="020B0604020202020204" pitchFamily="34" charset="0"/>
              </a:rPr>
              <a:t>: Relying on emotions rather than facts. For example, letting fear of risk overshadow objective risk assessment.</a:t>
            </a:r>
            <a:endParaRPr lang="en-US" sz="1600"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Bef>
                <a:spcPts val="0"/>
              </a:spcBef>
              <a:spcAft>
                <a:spcPts val="800"/>
              </a:spcAft>
              <a:buSzPts val="1000"/>
              <a:buFont typeface="Courier New" panose="02070309020205020404" pitchFamily="49" charset="0"/>
              <a:buChar char="o"/>
              <a:tabLst>
                <a:tab pos="685800" algn="l"/>
              </a:tabLst>
            </a:pPr>
            <a:r>
              <a:rPr lang="en-US" sz="1600" b="1" kern="0" dirty="0">
                <a:effectLst/>
                <a:latin typeface="Arial" panose="020B0604020202020204" pitchFamily="34" charset="0"/>
                <a:ea typeface="Times New Roman" panose="02020603050405020304" pitchFamily="18" charset="0"/>
                <a:cs typeface="Arial" panose="020B0604020202020204" pitchFamily="34" charset="0"/>
              </a:rPr>
              <a:t>False Consensus Bias</a:t>
            </a:r>
            <a:r>
              <a:rPr lang="en-US" sz="1600" kern="0" dirty="0">
                <a:effectLst/>
                <a:latin typeface="Arial" panose="020B0604020202020204" pitchFamily="34" charset="0"/>
                <a:ea typeface="Times New Roman" panose="02020603050405020304" pitchFamily="18" charset="0"/>
                <a:cs typeface="Arial" panose="020B0604020202020204" pitchFamily="34" charset="0"/>
              </a:rPr>
              <a:t>: Overestimating the extent to which others share our opinions. For instance, assuming everyone in a meeting agrees with our proposal without verifying.</a:t>
            </a:r>
            <a:endParaRPr lang="en-US" sz="1600"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Bef>
                <a:spcPts val="0"/>
              </a:spcBef>
              <a:spcAft>
                <a:spcPts val="800"/>
              </a:spcAft>
              <a:buSzPts val="1000"/>
              <a:buFont typeface="Courier New" panose="02070309020205020404" pitchFamily="49" charset="0"/>
              <a:buChar char="o"/>
              <a:tabLst>
                <a:tab pos="685800" algn="l"/>
              </a:tabLst>
            </a:pPr>
            <a:r>
              <a:rPr lang="en-US" sz="1600" b="1" kern="0" dirty="0">
                <a:effectLst/>
                <a:latin typeface="Arial" panose="020B0604020202020204" pitchFamily="34" charset="0"/>
                <a:ea typeface="Times New Roman" panose="02020603050405020304" pitchFamily="18" charset="0"/>
                <a:cs typeface="Arial" panose="020B0604020202020204" pitchFamily="34" charset="0"/>
              </a:rPr>
              <a:t>Clustering Illusion</a:t>
            </a:r>
            <a:r>
              <a:rPr lang="en-US" sz="1600" kern="0" dirty="0">
                <a:effectLst/>
                <a:latin typeface="Arial" panose="020B0604020202020204" pitchFamily="34" charset="0"/>
                <a:ea typeface="Times New Roman" panose="02020603050405020304" pitchFamily="18" charset="0"/>
                <a:cs typeface="Arial" panose="020B0604020202020204" pitchFamily="34" charset="0"/>
              </a:rPr>
              <a:t>: Perceiving patterns in random data. For example, believing a streak in sports is a sign of an ongoing trend.</a:t>
            </a:r>
            <a:endParaRPr lang="en-US" sz="1600"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Bef>
                <a:spcPts val="0"/>
              </a:spcBef>
              <a:spcAft>
                <a:spcPts val="800"/>
              </a:spcAft>
              <a:buSzPts val="1000"/>
              <a:buFont typeface="Courier New" panose="02070309020205020404" pitchFamily="49" charset="0"/>
              <a:buChar char="o"/>
              <a:tabLst>
                <a:tab pos="685800" algn="l"/>
              </a:tabLst>
            </a:pPr>
            <a:r>
              <a:rPr lang="en-US" sz="1600" b="1" kern="0" dirty="0">
                <a:effectLst/>
                <a:latin typeface="Arial" panose="020B0604020202020204" pitchFamily="34" charset="0"/>
                <a:ea typeface="Times New Roman" panose="02020603050405020304" pitchFamily="18" charset="0"/>
                <a:cs typeface="Arial" panose="020B0604020202020204" pitchFamily="34" charset="0"/>
              </a:rPr>
              <a:t>Availability Heuristic</a:t>
            </a:r>
            <a:r>
              <a:rPr lang="en-US" sz="1600" kern="0" dirty="0">
                <a:effectLst/>
                <a:latin typeface="Arial" panose="020B0604020202020204" pitchFamily="34" charset="0"/>
                <a:ea typeface="Times New Roman" panose="02020603050405020304" pitchFamily="18" charset="0"/>
                <a:cs typeface="Arial" panose="020B0604020202020204" pitchFamily="34" charset="0"/>
              </a:rPr>
              <a:t>: Overestimating the likelihood of events based on recent or memorable examples. For example, fearing plane crashes more than car accidents due to recent news stories.</a:t>
            </a:r>
          </a:p>
          <a:p>
            <a:pPr marL="457200" marR="0" lvl="1" indent="0">
              <a:lnSpc>
                <a:spcPct val="115000"/>
              </a:lnSpc>
              <a:spcBef>
                <a:spcPts val="0"/>
              </a:spcBef>
              <a:spcAft>
                <a:spcPts val="800"/>
              </a:spcAft>
              <a:buSzPts val="1000"/>
              <a:buFont typeface="Courier New" panose="02070309020205020404" pitchFamily="49" charset="0"/>
              <a:buNone/>
              <a:tabLst>
                <a:tab pos="685800" algn="l"/>
              </a:tabLst>
            </a:pPr>
            <a:r>
              <a:rPr lang="en-US" sz="1600" kern="0" dirty="0">
                <a:effectLst/>
                <a:latin typeface="Arial" panose="020B0604020202020204" pitchFamily="34" charset="0"/>
                <a:ea typeface="Aptos" panose="020B0004020202020204" pitchFamily="34" charset="0"/>
                <a:cs typeface="Arial" panose="020B0604020202020204" pitchFamily="34" charset="0"/>
              </a:rPr>
              <a:t>Ask: </a:t>
            </a:r>
            <a:r>
              <a:rPr lang="en-US" dirty="0">
                <a:latin typeface="Arial" panose="020B0604020202020204" pitchFamily="34" charset="0"/>
                <a:cs typeface="Arial" panose="020B0604020202020204" pitchFamily="34" charset="0"/>
              </a:rPr>
              <a:t>Think of a recent decision. How might a cognitive bias have influenced it, and how can awareness of this bias improve your decision-making?</a:t>
            </a:r>
            <a:endParaRPr lang="en-US" sz="1600" kern="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Bef>
                <a:spcPts val="0"/>
              </a:spcBef>
              <a:spcAft>
                <a:spcPts val="800"/>
              </a:spcAft>
              <a:buSzPts val="1000"/>
              <a:buFont typeface="Courier New" panose="02070309020205020404" pitchFamily="49" charset="0"/>
              <a:buChar char="o"/>
              <a:tabLst>
                <a:tab pos="685800" algn="l"/>
              </a:tabLst>
            </a:pPr>
            <a:endParaRPr lang="en-US" sz="1600" kern="100" dirty="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15000"/>
              </a:lnSpc>
              <a:spcBef>
                <a:spcPts val="0"/>
              </a:spcBef>
              <a:spcAft>
                <a:spcPts val="800"/>
              </a:spcAft>
              <a:buFont typeface="+mj-lt"/>
              <a:buAutoNum type="arabicPeriod"/>
              <a:tabLst>
                <a:tab pos="228600" algn="l"/>
              </a:tabLst>
            </a:pPr>
            <a:r>
              <a:rPr lang="en-US" sz="1600" b="1" kern="0" dirty="0">
                <a:effectLst/>
                <a:latin typeface="Arial" panose="020B0604020202020204" pitchFamily="34" charset="0"/>
                <a:ea typeface="Times New Roman" panose="02020603050405020304" pitchFamily="18" charset="0"/>
                <a:cs typeface="Arial" panose="020B0604020202020204" pitchFamily="34" charset="0"/>
              </a:rPr>
              <a:t>Best Practices to Minimize Bad Judgment (1.5 minutes)</a:t>
            </a:r>
            <a:endParaRPr lang="en-US" sz="1600"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Bef>
                <a:spcPts val="0"/>
              </a:spcBef>
              <a:spcAft>
                <a:spcPts val="800"/>
              </a:spcAft>
              <a:buSzPts val="1000"/>
              <a:buFont typeface="Courier New" panose="02070309020205020404" pitchFamily="49" charset="0"/>
              <a:buChar char="o"/>
              <a:tabLst>
                <a:tab pos="685800" algn="l"/>
              </a:tabLst>
            </a:pPr>
            <a:r>
              <a:rPr lang="en-US" sz="1600" b="1" kern="0" dirty="0">
                <a:effectLst/>
                <a:latin typeface="Arial" panose="020B0604020202020204" pitchFamily="34" charset="0"/>
                <a:ea typeface="Times New Roman" panose="02020603050405020304" pitchFamily="18" charset="0"/>
                <a:cs typeface="Arial" panose="020B0604020202020204" pitchFamily="34" charset="0"/>
              </a:rPr>
              <a:t>Avoid Multitasking</a:t>
            </a:r>
            <a:r>
              <a:rPr lang="en-US" sz="1600" kern="0" dirty="0">
                <a:effectLst/>
                <a:latin typeface="Arial" panose="020B0604020202020204" pitchFamily="34" charset="0"/>
                <a:ea typeface="Times New Roman" panose="02020603050405020304" pitchFamily="18" charset="0"/>
                <a:cs typeface="Arial" panose="020B0604020202020204" pitchFamily="34" charset="0"/>
              </a:rPr>
              <a:t>: Focus on one task at a time to improve decision quality. Multitasking can reduce our ability to process information effectively and increase errors.</a:t>
            </a:r>
            <a:endParaRPr lang="en-US" sz="1600"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Bef>
                <a:spcPts val="0"/>
              </a:spcBef>
              <a:spcAft>
                <a:spcPts val="800"/>
              </a:spcAft>
              <a:buSzPts val="1000"/>
              <a:buFont typeface="Courier New" panose="02070309020205020404" pitchFamily="49" charset="0"/>
              <a:buChar char="o"/>
              <a:tabLst>
                <a:tab pos="685800" algn="l"/>
              </a:tabLst>
            </a:pPr>
            <a:r>
              <a:rPr lang="en-US" sz="1600" b="1" kern="0" dirty="0">
                <a:effectLst/>
                <a:latin typeface="Arial" panose="020B0604020202020204" pitchFamily="34" charset="0"/>
                <a:ea typeface="Times New Roman" panose="02020603050405020304" pitchFamily="18" charset="0"/>
                <a:cs typeface="Arial" panose="020B0604020202020204" pitchFamily="34" charset="0"/>
              </a:rPr>
              <a:t>Minimize Distractions</a:t>
            </a:r>
            <a:r>
              <a:rPr lang="en-US" sz="1600" kern="0" dirty="0">
                <a:effectLst/>
                <a:latin typeface="Arial" panose="020B0604020202020204" pitchFamily="34" charset="0"/>
                <a:ea typeface="Times New Roman" panose="02020603050405020304" pitchFamily="18" charset="0"/>
                <a:cs typeface="Arial" panose="020B0604020202020204" pitchFamily="34" charset="0"/>
              </a:rPr>
              <a:t>: Create an environment conducive to deep thinking. Distractions can lead to reliance on System 1 thinking and increase susceptibility to biases.</a:t>
            </a:r>
            <a:endParaRPr lang="en-US" sz="1600"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Bef>
                <a:spcPts val="0"/>
              </a:spcBef>
              <a:spcAft>
                <a:spcPts val="800"/>
              </a:spcAft>
              <a:buSzPts val="1000"/>
              <a:buFont typeface="Courier New" panose="02070309020205020404" pitchFamily="49" charset="0"/>
              <a:buChar char="o"/>
              <a:tabLst>
                <a:tab pos="685800" algn="l"/>
              </a:tabLst>
            </a:pPr>
            <a:r>
              <a:rPr lang="en-US" sz="1600" b="1" kern="0" dirty="0">
                <a:effectLst/>
                <a:latin typeface="Arial" panose="020B0604020202020204" pitchFamily="34" charset="0"/>
                <a:ea typeface="Times New Roman" panose="02020603050405020304" pitchFamily="18" charset="0"/>
                <a:cs typeface="Arial" panose="020B0604020202020204" pitchFamily="34" charset="0"/>
              </a:rPr>
              <a:t>Ensure Adequate Rest</a:t>
            </a:r>
            <a:r>
              <a:rPr lang="en-US" sz="1600" kern="0" dirty="0">
                <a:effectLst/>
                <a:latin typeface="Arial" panose="020B0604020202020204" pitchFamily="34" charset="0"/>
                <a:ea typeface="Times New Roman" panose="02020603050405020304" pitchFamily="18" charset="0"/>
                <a:cs typeface="Arial" panose="020B0604020202020204" pitchFamily="34" charset="0"/>
              </a:rPr>
              <a:t>: Fatigue impairs cognitive function. Regular rest helps maintain the mental clarity needed for System 2 thinking.</a:t>
            </a:r>
            <a:endParaRPr lang="en-US" sz="1600"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Bef>
                <a:spcPts val="0"/>
              </a:spcBef>
              <a:spcAft>
                <a:spcPts val="800"/>
              </a:spcAft>
              <a:buSzPts val="1000"/>
              <a:buFont typeface="Courier New" panose="02070309020205020404" pitchFamily="49" charset="0"/>
              <a:buChar char="o"/>
              <a:tabLst>
                <a:tab pos="685800" algn="l"/>
              </a:tabLst>
            </a:pPr>
            <a:r>
              <a:rPr lang="en-US" sz="1600" b="1" kern="0" dirty="0">
                <a:effectLst/>
                <a:latin typeface="Arial" panose="020B0604020202020204" pitchFamily="34" charset="0"/>
                <a:ea typeface="Times New Roman" panose="02020603050405020304" pitchFamily="18" charset="0"/>
                <a:cs typeface="Arial" panose="020B0604020202020204" pitchFamily="34" charset="0"/>
              </a:rPr>
              <a:t>Practice Self-Control</a:t>
            </a:r>
            <a:r>
              <a:rPr lang="en-US" sz="1600" kern="0" dirty="0">
                <a:effectLst/>
                <a:latin typeface="Arial" panose="020B0604020202020204" pitchFamily="34" charset="0"/>
                <a:ea typeface="Times New Roman" panose="02020603050405020304" pitchFamily="18" charset="0"/>
                <a:cs typeface="Arial" panose="020B0604020202020204" pitchFamily="34" charset="0"/>
              </a:rPr>
              <a:t>: Develop techniques to manage impulses and avoid snap judgments. Implementing routines and checklists can help ensure thoughtful decision-making.</a:t>
            </a:r>
            <a:endParaRPr lang="en-US" sz="1600" kern="100" dirty="0">
              <a:effectLst/>
              <a:latin typeface="Arial" panose="020B0604020202020204" pitchFamily="34" charset="0"/>
              <a:ea typeface="Aptos" panose="020B0004020202020204" pitchFamily="34" charset="0"/>
              <a:cs typeface="Arial" panose="020B0604020202020204" pitchFamily="34" charset="0"/>
            </a:endParaRPr>
          </a:p>
          <a:p>
            <a:pPr marL="742950" marR="0" lvl="1" indent="-285750">
              <a:lnSpc>
                <a:spcPct val="115000"/>
              </a:lnSpc>
              <a:spcBef>
                <a:spcPts val="0"/>
              </a:spcBef>
              <a:spcAft>
                <a:spcPts val="800"/>
              </a:spcAft>
              <a:buSzPts val="1000"/>
              <a:buFont typeface="Courier New" panose="02070309020205020404" pitchFamily="49" charset="0"/>
              <a:buChar char="o"/>
              <a:tabLst>
                <a:tab pos="685800" algn="l"/>
              </a:tabLst>
            </a:pPr>
            <a:r>
              <a:rPr lang="en-US" sz="1600" b="1" kern="0" dirty="0">
                <a:effectLst/>
                <a:latin typeface="Arial" panose="020B0604020202020204" pitchFamily="34" charset="0"/>
                <a:ea typeface="Times New Roman" panose="02020603050405020304" pitchFamily="18" charset="0"/>
                <a:cs typeface="Arial" panose="020B0604020202020204" pitchFamily="34" charset="0"/>
              </a:rPr>
              <a:t>Seek Diverse Perspectives</a:t>
            </a:r>
            <a:r>
              <a:rPr lang="en-US" sz="1600" kern="0" dirty="0">
                <a:effectLst/>
                <a:latin typeface="Arial" panose="020B0604020202020204" pitchFamily="34" charset="0"/>
                <a:ea typeface="Times New Roman" panose="02020603050405020304" pitchFamily="18" charset="0"/>
                <a:cs typeface="Arial" panose="020B0604020202020204" pitchFamily="34" charset="0"/>
              </a:rPr>
              <a:t>: Encourage input from others to counteract personal biases. Different viewpoints can provide a more balanced perspective and help identify blind spots.</a:t>
            </a:r>
          </a:p>
          <a:p>
            <a:pPr marL="742950" marR="0" lvl="1" indent="-285750">
              <a:lnSpc>
                <a:spcPct val="115000"/>
              </a:lnSpc>
              <a:spcBef>
                <a:spcPts val="0"/>
              </a:spcBef>
              <a:spcAft>
                <a:spcPts val="800"/>
              </a:spcAft>
              <a:buSzPts val="1000"/>
              <a:buFont typeface="Courier New" panose="02070309020205020404" pitchFamily="49" charset="0"/>
              <a:buChar char="o"/>
              <a:tabLst>
                <a:tab pos="685800" algn="l"/>
              </a:tabLst>
            </a:pPr>
            <a:r>
              <a:rPr lang="en-US" sz="1600" kern="0" dirty="0">
                <a:effectLst/>
                <a:latin typeface="Arial" panose="020B0604020202020204" pitchFamily="34" charset="0"/>
                <a:ea typeface="Aptos" panose="020B0004020202020204" pitchFamily="34" charset="0"/>
                <a:cs typeface="Arial" panose="020B0604020202020204" pitchFamily="34" charset="0"/>
              </a:rPr>
              <a:t>REF and Counterfactual: </a:t>
            </a:r>
            <a:r>
              <a:rPr lang="en-US" dirty="0">
                <a:latin typeface="Arial" panose="020B0604020202020204" pitchFamily="34" charset="0"/>
                <a:cs typeface="Arial" panose="020B0604020202020204" pitchFamily="34" charset="0"/>
              </a:rPr>
              <a:t>To enhance decision quality, best practices in critical thinking include utilizing the REF Method—focusing on Regularity, Exposure, and Feedback—along with Counterfactual Thinking to reflect on past decisions, helping refine intuition and foster continuous improvement.</a:t>
            </a:r>
            <a:endParaRPr lang="en-US" sz="1600"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Bef>
                <a:spcPts val="0"/>
              </a:spcBef>
              <a:spcAft>
                <a:spcPts val="800"/>
              </a:spcAft>
            </a:pPr>
            <a:endParaRPr lang="en-US" sz="1600" b="1" kern="0"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15000"/>
              </a:lnSpc>
              <a:spcBef>
                <a:spcPts val="0"/>
              </a:spcBef>
              <a:spcAft>
                <a:spcPts val="800"/>
              </a:spcAft>
            </a:pPr>
            <a:endParaRPr lang="en-US" sz="1600" b="1" kern="0"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15000"/>
              </a:lnSpc>
              <a:spcBef>
                <a:spcPts val="0"/>
              </a:spcBef>
              <a:spcAft>
                <a:spcPts val="800"/>
              </a:spcAft>
            </a:pPr>
            <a:r>
              <a:rPr lang="en-US" sz="1600" b="1" kern="0" dirty="0">
                <a:effectLst/>
                <a:latin typeface="Arial" panose="020B0604020202020204" pitchFamily="34" charset="0"/>
                <a:ea typeface="Times New Roman" panose="02020603050405020304" pitchFamily="18" charset="0"/>
                <a:cs typeface="Arial" panose="020B0604020202020204" pitchFamily="34" charset="0"/>
              </a:rPr>
              <a:t>Facilitator Script:</a:t>
            </a:r>
            <a:r>
              <a:rPr lang="en-US" sz="1600" kern="0" dirty="0">
                <a:effectLst/>
                <a:latin typeface="Arial" panose="020B0604020202020204" pitchFamily="34" charset="0"/>
                <a:ea typeface="Times New Roman" panose="02020603050405020304" pitchFamily="18" charset="0"/>
                <a:cs typeface="Arial" panose="020B0604020202020204" pitchFamily="34" charset="0"/>
              </a:rPr>
              <a:t> "Understanding how we think can significantly impact our decision-making. Our brains operate using two systems: System 1, which is fast, automatic, and intuitive, and System 2, which is slow, deliberate, and analytical. While System 1 helps us make quick decisions, it's often prone to biases and errors. System 2 is essential for complex, high-stakes decisions as it engages our critical thinking skills.</a:t>
            </a:r>
            <a:endParaRPr lang="en-US" sz="1600"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Bef>
                <a:spcPts val="0"/>
              </a:spcBef>
              <a:spcAft>
                <a:spcPts val="800"/>
              </a:spcAft>
            </a:pPr>
            <a:r>
              <a:rPr lang="en-US" sz="1600" kern="0" dirty="0">
                <a:effectLst/>
                <a:latin typeface="Arial" panose="020B0604020202020204" pitchFamily="34" charset="0"/>
                <a:ea typeface="Times New Roman" panose="02020603050405020304" pitchFamily="18" charset="0"/>
                <a:cs typeface="Arial" panose="020B0604020202020204" pitchFamily="34" charset="0"/>
              </a:rPr>
              <a:t>Common cognitive biases, such as confirmation bias and the availability heuristic, can cloud our judgment. For instance, confirmation bias leads us to seek information that supports our existing beliefs, while the availability heuristic causes us to overestimate the likelihood of events based on recent or vivid memories.</a:t>
            </a:r>
            <a:endParaRPr lang="en-US" sz="1600"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Bef>
                <a:spcPts val="0"/>
              </a:spcBef>
              <a:spcAft>
                <a:spcPts val="800"/>
              </a:spcAft>
            </a:pPr>
            <a:r>
              <a:rPr lang="en-US" sz="1600" kern="0" dirty="0">
                <a:effectLst/>
                <a:latin typeface="Arial" panose="020B0604020202020204" pitchFamily="34" charset="0"/>
                <a:ea typeface="Times New Roman" panose="02020603050405020304" pitchFamily="18" charset="0"/>
                <a:cs typeface="Arial" panose="020B0604020202020204" pitchFamily="34" charset="0"/>
              </a:rPr>
              <a:t>To mitigate these biases, it's crucial to use System 2 for complex decisions, avoid multitasking, minimize distractions, and ensure adequate rest. Additionally, seeking diverse perspectives can help counteract personal biases and improve decision quality.</a:t>
            </a:r>
            <a:endParaRPr lang="en-US" sz="1600"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Bef>
                <a:spcPts val="0"/>
              </a:spcBef>
              <a:spcAft>
                <a:spcPts val="800"/>
              </a:spcAft>
            </a:pPr>
            <a:r>
              <a:rPr lang="en-US" sz="1600" kern="0" dirty="0">
                <a:effectLst/>
                <a:latin typeface="Arial" panose="020B0604020202020204" pitchFamily="34" charset="0"/>
                <a:ea typeface="Times New Roman" panose="02020603050405020304" pitchFamily="18" charset="0"/>
                <a:cs typeface="Arial" panose="020B0604020202020204" pitchFamily="34" charset="0"/>
              </a:rPr>
              <a:t>By recognizing and addressing these factors, you can enhance your decision-making process and reduce the likelihood of errors increasing your credibility as a decision maker.</a:t>
            </a:r>
            <a:endParaRPr lang="en-US" sz="16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A2D21D1-52E2-420B-B491-CFF6D7BB79FB}" type="slidenum">
              <a:rPr lang="en-US" smtClean="0"/>
              <a:pPr/>
              <a:t>17</a:t>
            </a:fld>
            <a:endParaRPr lang="en-US"/>
          </a:p>
        </p:txBody>
      </p:sp>
    </p:spTree>
    <p:extLst>
      <p:ext uri="{BB962C8B-B14F-4D97-AF65-F5344CB8AC3E}">
        <p14:creationId xmlns:p14="http://schemas.microsoft.com/office/powerpoint/2010/main" val="6984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QUIZ- 3 minutes</a:t>
            </a:r>
          </a:p>
          <a:p>
            <a:endParaRPr lang="en-US" b="1" dirty="0">
              <a:latin typeface="Arial" panose="020B0604020202020204" pitchFamily="34" charset="0"/>
              <a:cs typeface="Arial" panose="020B0604020202020204" pitchFamily="34" charset="0"/>
            </a:endParaRPr>
          </a:p>
          <a:p>
            <a:pPr marL="0" marR="0" lvl="0" indent="0" algn="l" defTabSz="1218987"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SAY:</a:t>
            </a:r>
          </a:p>
          <a:p>
            <a:r>
              <a:rPr lang="en-US" b="0" dirty="0">
                <a:latin typeface="Arial" panose="020B0604020202020204" pitchFamily="34" charset="0"/>
                <a:cs typeface="Arial" panose="020B0604020202020204" pitchFamily="34" charset="0"/>
              </a:rPr>
              <a:t>That was a quick overview on the concept of Critical Thinking– let’s check your knowledge- I will be posting 5 questions 1 at a time in the poll- answer as quickly as you can!</a:t>
            </a:r>
          </a:p>
          <a:p>
            <a:endParaRPr lang="en-US" b="1" dirty="0">
              <a:latin typeface="Arial" panose="020B0604020202020204" pitchFamily="34" charset="0"/>
              <a:cs typeface="Arial" panose="020B0604020202020204" pitchFamily="34" charset="0"/>
            </a:endParaRPr>
          </a:p>
          <a:p>
            <a:pPr marL="274320" indent="-182880">
              <a:buFont typeface="+mj-lt"/>
              <a:buAutoNum type="arabicPeriod"/>
            </a:pPr>
            <a:r>
              <a:rPr lang="en-US" b="1" dirty="0">
                <a:latin typeface="Arial" panose="020B0604020202020204" pitchFamily="34" charset="0"/>
                <a:cs typeface="Arial" panose="020B0604020202020204" pitchFamily="34" charset="0"/>
              </a:rPr>
              <a:t>Critical Thinking vs. Other Types</a:t>
            </a:r>
            <a:br>
              <a:rPr lang="en-US" dirty="0">
                <a:latin typeface="Arial" panose="020B0604020202020204" pitchFamily="34" charset="0"/>
                <a:cs typeface="Arial" panose="020B0604020202020204" pitchFamily="34" charset="0"/>
              </a:rPr>
            </a:br>
            <a:r>
              <a:rPr lang="en-US" i="1" dirty="0">
                <a:latin typeface="Arial" panose="020B0604020202020204" pitchFamily="34" charset="0"/>
                <a:cs typeface="Arial" panose="020B0604020202020204" pitchFamily="34" charset="0"/>
              </a:rPr>
              <a:t>Which of the following best describes the focus of Critical Thinking?</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 Generating innovative solutions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b) Evaluating information quality and identifying biases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c) Analyzing trends and developing strategies</a:t>
            </a:r>
          </a:p>
          <a:p>
            <a:pPr marL="274320" indent="-182880">
              <a:buFont typeface="+mj-lt"/>
              <a:buAutoNum type="arabicPeriod"/>
            </a:pPr>
            <a:r>
              <a:rPr lang="en-US" b="1" dirty="0">
                <a:latin typeface="Arial" panose="020B0604020202020204" pitchFamily="34" charset="0"/>
                <a:cs typeface="Arial" panose="020B0604020202020204" pitchFamily="34" charset="0"/>
              </a:rPr>
              <a:t>Two Systems of Thinking</a:t>
            </a:r>
            <a:br>
              <a:rPr lang="en-US" dirty="0">
                <a:latin typeface="Arial" panose="020B0604020202020204" pitchFamily="34" charset="0"/>
                <a:cs typeface="Arial" panose="020B0604020202020204" pitchFamily="34" charset="0"/>
              </a:rPr>
            </a:br>
            <a:r>
              <a:rPr lang="en-US" i="1" dirty="0">
                <a:latin typeface="Arial" panose="020B0604020202020204" pitchFamily="34" charset="0"/>
                <a:cs typeface="Arial" panose="020B0604020202020204" pitchFamily="34" charset="0"/>
              </a:rPr>
              <a:t>System 1 thinking is characterized by:</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 Slow, deliberate, and analytical thought processes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b) Fast, automatic, and intuitive responses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c) Detailed analysis and problem-solving</a:t>
            </a:r>
          </a:p>
          <a:p>
            <a:pPr marL="274320" indent="-182880">
              <a:buFont typeface="+mj-lt"/>
              <a:buAutoNum type="arabicPeriod"/>
            </a:pPr>
            <a:r>
              <a:rPr lang="en-US" b="1" dirty="0">
                <a:latin typeface="Arial" panose="020B0604020202020204" pitchFamily="34" charset="0"/>
                <a:cs typeface="Arial" panose="020B0604020202020204" pitchFamily="34" charset="0"/>
              </a:rPr>
              <a:t>Common Cognitive Biases</a:t>
            </a:r>
            <a:br>
              <a:rPr lang="en-US" dirty="0">
                <a:latin typeface="Arial" panose="020B0604020202020204" pitchFamily="34" charset="0"/>
                <a:cs typeface="Arial" panose="020B0604020202020204" pitchFamily="34" charset="0"/>
              </a:rPr>
            </a:br>
            <a:r>
              <a:rPr lang="en-US" i="1" dirty="0">
                <a:latin typeface="Arial" panose="020B0604020202020204" pitchFamily="34" charset="0"/>
                <a:cs typeface="Arial" panose="020B0604020202020204" pitchFamily="34" charset="0"/>
              </a:rPr>
              <a:t>Which of the following biases involves overestimating the extent to which others share our opinions?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 Confirmation Bias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b) Availability Heuristic</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c) False Consensus Bias</a:t>
            </a:r>
          </a:p>
          <a:p>
            <a:pPr marL="274320" indent="-182880">
              <a:buFont typeface="+mj-lt"/>
              <a:buAutoNum type="arabicPeriod"/>
            </a:pPr>
            <a:r>
              <a:rPr lang="en-US" b="1" dirty="0">
                <a:latin typeface="Arial" panose="020B0604020202020204" pitchFamily="34" charset="0"/>
                <a:cs typeface="Arial" panose="020B0604020202020204" pitchFamily="34" charset="0"/>
              </a:rPr>
              <a:t>The REF Method</a:t>
            </a:r>
            <a:br>
              <a:rPr lang="en-US" dirty="0">
                <a:latin typeface="Arial" panose="020B0604020202020204" pitchFamily="34" charset="0"/>
                <a:cs typeface="Arial" panose="020B0604020202020204" pitchFamily="34" charset="0"/>
              </a:rPr>
            </a:br>
            <a:r>
              <a:rPr lang="en-US" i="1" dirty="0">
                <a:latin typeface="Arial" panose="020B0604020202020204" pitchFamily="34" charset="0"/>
                <a:cs typeface="Arial" panose="020B0604020202020204" pitchFamily="34" charset="0"/>
              </a:rPr>
              <a:t>According to the REF Method, when is intuition more reliable?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 In unfamiliar situations with delayed feedback</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b) In regular, familiar situations with ample exposure and swift feedback</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c) In complex, high-stakes decisions</a:t>
            </a:r>
          </a:p>
          <a:p>
            <a:pPr marL="274320" indent="-182880">
              <a:buFont typeface="+mj-lt"/>
              <a:buAutoNum type="arabicPeriod"/>
            </a:pPr>
            <a:r>
              <a:rPr lang="en-US" b="1" dirty="0">
                <a:latin typeface="Arial" panose="020B0604020202020204" pitchFamily="34" charset="0"/>
                <a:cs typeface="Arial" panose="020B0604020202020204" pitchFamily="34" charset="0"/>
              </a:rPr>
              <a:t>Framing Impact</a:t>
            </a:r>
            <a:br>
              <a:rPr lang="en-US" dirty="0">
                <a:latin typeface="Arial" panose="020B0604020202020204" pitchFamily="34" charset="0"/>
                <a:cs typeface="Arial" panose="020B0604020202020204" pitchFamily="34" charset="0"/>
              </a:rPr>
            </a:br>
            <a:r>
              <a:rPr lang="en-US" i="1" dirty="0">
                <a:latin typeface="Arial" panose="020B0604020202020204" pitchFamily="34" charset="0"/>
                <a:cs typeface="Arial" panose="020B0604020202020204" pitchFamily="34" charset="0"/>
              </a:rPr>
              <a:t>What does framing in decision-making refer to?</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 The analysis of alternative outcomes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b) The way information is presented and its impact on judgment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c) The techniques for minimizing cognitive biases</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To wrap up our session and gauge our understanding of the critical thinking concepts we've covered, we’ll be taking a quick 10-minute quiz. This will help us review key points and ensure we’ve grasped the essential ideas. The quiz will be straightforward and will cover the main topics from our discussion. Ready to get started? Let’s dive in!”</a:t>
            </a:r>
          </a:p>
          <a:p>
            <a:r>
              <a:rPr lang="en-US" b="1" dirty="0">
                <a:latin typeface="Arial" panose="020B0604020202020204" pitchFamily="34" charset="0"/>
                <a:cs typeface="Arial" panose="020B0604020202020204" pitchFamily="34" charset="0"/>
              </a:rPr>
              <a:t>Quiz Instructions (1 minute)</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“Here’s how it works: I’ll read each question aloud, and then you’ll have a short period to answer. For those of you joining us virtually, please use the chat or poll feature to submit your answers. If you’re in person, please write your responses on the provided answer sheets. After each question, we’ll briefly review the correct answer and the key concepts. Let's go through the questions now!”</a:t>
            </a:r>
          </a:p>
          <a:p>
            <a:r>
              <a:rPr lang="en-US" b="1" dirty="0">
                <a:latin typeface="Arial" panose="020B0604020202020204" pitchFamily="34" charset="0"/>
                <a:cs typeface="Arial" panose="020B0604020202020204" pitchFamily="34" charset="0"/>
              </a:rPr>
              <a:t>Question 1: Critical Thinking vs. Other Types (2 minutes)</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“Question 1: Which of the following best describes the focus of Critical Thinking? a) Generating innovative solutions b) Evaluating information quality and identifying biases c) Analyzing trends and developing strategies</a:t>
            </a:r>
          </a:p>
          <a:p>
            <a:r>
              <a:rPr lang="en-US" dirty="0">
                <a:latin typeface="Arial" panose="020B0604020202020204" pitchFamily="34" charset="0"/>
                <a:cs typeface="Arial" panose="020B0604020202020204" pitchFamily="34" charset="0"/>
              </a:rPr>
              <a:t>Please choose the correct option and submit your answer now.”</a:t>
            </a:r>
          </a:p>
          <a:p>
            <a:r>
              <a:rPr lang="en-US" i="1" dirty="0">
                <a:latin typeface="Arial" panose="020B0604020202020204" pitchFamily="34" charset="0"/>
                <a:cs typeface="Arial" panose="020B0604020202020204" pitchFamily="34" charset="0"/>
              </a:rPr>
              <a:t>Pause for answers.</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“Alright, the correct answer is b) Evaluating information quality and identifying biases. Critical Thinking focuses on assessing the validity of information and uncovering biases, unlike Creative Thinking, which is about generating new ideas, and Strategic Thinking, which involves analyzing trends and creating actionable strategies.”</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Question 2: Two Systems of Thinking (2 minutes)</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“Question 2: System 1 thinking is characterized by: a) Slow, deliberate, and analytical thought processes b) Fast, automatic, and intuitive responses c) Detailed analysis and problem-solving</a:t>
            </a:r>
          </a:p>
          <a:p>
            <a:r>
              <a:rPr lang="en-US" dirty="0">
                <a:latin typeface="Arial" panose="020B0604020202020204" pitchFamily="34" charset="0"/>
                <a:cs typeface="Arial" panose="020B0604020202020204" pitchFamily="34" charset="0"/>
              </a:rPr>
              <a:t>Please select your answer.”</a:t>
            </a:r>
          </a:p>
          <a:p>
            <a:r>
              <a:rPr lang="en-US" i="1" dirty="0">
                <a:latin typeface="Arial" panose="020B0604020202020204" pitchFamily="34" charset="0"/>
                <a:cs typeface="Arial" panose="020B0604020202020204" pitchFamily="34" charset="0"/>
              </a:rPr>
              <a:t>Pause for answers.</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correct answer is b) Fast, automatic, and intuitive responses. System 1 is our brain's default mode for quick and effortless decisions. It’s automatic but can lead to biases. System 2, on the other hand, is slow and analytical, used for complex decision-making.”</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Question 3: Common Cognitive Biases (2 minutes)</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“Question 3: Which of the following biases involves overestimating the extent to which others share our opinions? a) Confirmation Bias b) Availability Heuristic c) False Consensus Bias</a:t>
            </a:r>
          </a:p>
          <a:p>
            <a:r>
              <a:rPr lang="en-US" dirty="0">
                <a:latin typeface="Arial" panose="020B0604020202020204" pitchFamily="34" charset="0"/>
                <a:cs typeface="Arial" panose="020B0604020202020204" pitchFamily="34" charset="0"/>
              </a:rPr>
              <a:t>Please choose your answer now.”</a:t>
            </a:r>
          </a:p>
          <a:p>
            <a:r>
              <a:rPr lang="en-US" i="1" dirty="0">
                <a:latin typeface="Arial" panose="020B0604020202020204" pitchFamily="34" charset="0"/>
                <a:cs typeface="Arial" panose="020B0604020202020204" pitchFamily="34" charset="0"/>
              </a:rPr>
              <a:t>Pause for answers.</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correct answer is c) False Consensus Bias. This bias leads us to believe that others share our opinions more than they actually do. Confirmation Bias involves favoring information that supports our existing beliefs, while the Availability Heuristic involves overestimating the likelihood of events based on recent or vivid memories.”</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Question 4: The REF Method (2 minutes)</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“Question 4: According to the REF Method, when is intuition more reliable? a) In unfamiliar situations with delayed feedback b) In regular, familiar situations with ample exposure and swift feedback c) In complex, high-stakes decisions</a:t>
            </a:r>
          </a:p>
          <a:p>
            <a:r>
              <a:rPr lang="en-US" dirty="0">
                <a:latin typeface="Arial" panose="020B0604020202020204" pitchFamily="34" charset="0"/>
                <a:cs typeface="Arial" panose="020B0604020202020204" pitchFamily="34" charset="0"/>
              </a:rPr>
              <a:t>Please submit your answer.”</a:t>
            </a:r>
          </a:p>
          <a:p>
            <a:r>
              <a:rPr lang="en-US" i="1" dirty="0">
                <a:latin typeface="Arial" panose="020B0604020202020204" pitchFamily="34" charset="0"/>
                <a:cs typeface="Arial" panose="020B0604020202020204" pitchFamily="34" charset="0"/>
              </a:rPr>
              <a:t>Pause for answers.</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correct answer is b) In regular, familiar situations with ample exposure and swift feedback. The REF Method helps us determine when to trust intuition based on regularity, exposure, and feedback. Intuition is more reliable when we are familiar with the situation, have extensive experience, and receive quick feedback.”</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Question 5: Framing Impact (2 minutes)</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“Question 5: What does framing in decision-making refer to? a) The analysis of alternative outcomes b) The way information is presented and its impact on judgment c) The techniques for minimizing cognitive biases</a:t>
            </a:r>
          </a:p>
          <a:p>
            <a:r>
              <a:rPr lang="en-US" dirty="0">
                <a:latin typeface="Arial" panose="020B0604020202020204" pitchFamily="34" charset="0"/>
                <a:cs typeface="Arial" panose="020B0604020202020204" pitchFamily="34" charset="0"/>
              </a:rPr>
              <a:t>Please provide your answer.”</a:t>
            </a:r>
          </a:p>
          <a:p>
            <a:r>
              <a:rPr lang="en-US" i="1" dirty="0">
                <a:latin typeface="Arial" panose="020B0604020202020204" pitchFamily="34" charset="0"/>
                <a:cs typeface="Arial" panose="020B0604020202020204" pitchFamily="34" charset="0"/>
              </a:rPr>
              <a:t>Pause for answers.</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correct answer is b) The way information is presented and its impact on judgment. Framing affects how we perceive and interpret information. Positive or negative framing can influence our decisions and perceptions of the information presented.”</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Conclusion (1 minute)</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“Great job, everyone! That concludes our quiz. I hope this quick review helped reinforce the critical thinking concepts we've discussed. If you have any questions or need further clarification on any of the topics, feel free to ask. Thank you for your participation and attention!”</a:t>
            </a:r>
          </a:p>
          <a:p>
            <a:r>
              <a:rPr lang="en-US" dirty="0">
                <a:latin typeface="Arial" panose="020B0604020202020204" pitchFamily="34" charset="0"/>
                <a:cs typeface="Arial" panose="020B0604020202020204" pitchFamily="34" charset="0"/>
              </a:rPr>
              <a:t>Feel free to adjust any parts of the script to better fit your style or specific needs of your audience!</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885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TIME: </a:t>
            </a:r>
            <a:r>
              <a:rPr lang="en-US" dirty="0">
                <a:latin typeface="Arial" panose="020B0604020202020204" pitchFamily="34" charset="0"/>
                <a:cs typeface="Arial" panose="020B0604020202020204" pitchFamily="34" charset="0"/>
              </a:rPr>
              <a:t>3 minutes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5452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TIME: </a:t>
            </a:r>
            <a:r>
              <a:rPr lang="en-US" sz="1600" dirty="0">
                <a:latin typeface="Arial" panose="020B0604020202020204" pitchFamily="34" charset="0"/>
                <a:cs typeface="Arial" panose="020B0604020202020204" pitchFamily="34" charset="0"/>
              </a:rPr>
              <a:t>1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Here is our agenda for today’s workshop. READ THROUGH.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 will be covering key concepts and how to apply them in your every day work. If you were able to watch more than while also asking you to figure out how to practically apply the concepts in everyday work. The goal of the learning challenge and to help make the People team an even more innovative business partner. Let’s get started! </a:t>
            </a:r>
          </a:p>
        </p:txBody>
      </p:sp>
      <p:sp>
        <p:nvSpPr>
          <p:cNvPr id="4" name="Slide Number Placeholder 3"/>
          <p:cNvSpPr>
            <a:spLocks noGrp="1"/>
          </p:cNvSpPr>
          <p:nvPr>
            <p:ph type="sldNum" sz="quarter" idx="5"/>
          </p:nvPr>
        </p:nvSpPr>
        <p:spPr/>
        <p:txBody>
          <a:bodyPr/>
          <a:lstStyle/>
          <a:p>
            <a:fld id="{CA2D21D1-52E2-420B-B491-CFF6D7BB79FB}" type="slidenum">
              <a:rPr lang="en-US" smtClean="0"/>
              <a:pPr/>
              <a:t>2</a:t>
            </a:fld>
            <a:endParaRPr lang="en-US"/>
          </a:p>
        </p:txBody>
      </p:sp>
    </p:spTree>
    <p:extLst>
      <p:ext uri="{BB962C8B-B14F-4D97-AF65-F5344CB8AC3E}">
        <p14:creationId xmlns:p14="http://schemas.microsoft.com/office/powerpoint/2010/main" val="888602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TIME: </a:t>
            </a:r>
            <a:r>
              <a:rPr lang="en-US" sz="1600" dirty="0">
                <a:latin typeface="Arial" panose="020B0604020202020204" pitchFamily="34" charset="0"/>
                <a:cs typeface="Arial" panose="020B0604020202020204" pitchFamily="34" charset="0"/>
              </a:rPr>
              <a:t>2 mins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SAY:</a:t>
            </a:r>
          </a:p>
          <a:p>
            <a:r>
              <a:rPr lang="en-US" sz="1600" dirty="0">
                <a:latin typeface="Arial" panose="020B0604020202020204" pitchFamily="34" charset="0"/>
                <a:cs typeface="Arial" panose="020B0604020202020204" pitchFamily="34" charset="0"/>
              </a:rPr>
              <a:t>To close our critical thinking section, let’s take a moment for self-reflection. </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Think about a recent decision you made at work—whether it was about hiring, strategy, or daily operations.</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First, reflect on your thought process. What was your main goal? What assumptions did you make, and did you consider different perspectives?</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Next, consider if any cognitive biases influenced your decision. How might alternative thinking or imagining different scenarios have changed your approach?</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Lastly, evaluate if you practiced reflective skepticism. Did you challenge your assumptions and question your conclusions?</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For your exercise, jot down: What do you need to learn, improve, or change to enhance your critical thinking skills and make better decisions?</a:t>
            </a:r>
          </a:p>
          <a:p>
            <a:r>
              <a:rPr lang="en-US" sz="1600" dirty="0">
                <a:latin typeface="Arial" panose="020B0604020202020204" pitchFamily="34" charset="0"/>
                <a:cs typeface="Arial" panose="020B0604020202020204" pitchFamily="34" charset="0"/>
              </a:rPr>
              <a:t>This reflection will help you refine your decision-making approach and drive more effective outcomes."</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A2D21D1-52E2-420B-B491-CFF6D7BB79FB}" type="slidenum">
              <a:rPr lang="en-US" smtClean="0"/>
              <a:pPr/>
              <a:t>20</a:t>
            </a:fld>
            <a:endParaRPr lang="en-US"/>
          </a:p>
        </p:txBody>
      </p:sp>
    </p:spTree>
    <p:extLst>
      <p:ext uri="{BB962C8B-B14F-4D97-AF65-F5344CB8AC3E}">
        <p14:creationId xmlns:p14="http://schemas.microsoft.com/office/powerpoint/2010/main" val="2838520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b="1" kern="100" dirty="0">
                <a:effectLst/>
                <a:latin typeface="Arial" panose="020B0604020202020204" pitchFamily="34" charset="0"/>
                <a:ea typeface="Aptos" panose="020B0004020202020204" pitchFamily="34" charset="0"/>
                <a:cs typeface="Arial" panose="020B0604020202020204" pitchFamily="34" charset="0"/>
              </a:rPr>
              <a:t>VILT Exercise: Rapid Business Strategy Response</a:t>
            </a: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Bef>
                <a:spcPts val="0"/>
              </a:spcBef>
              <a:spcAft>
                <a:spcPts val="800"/>
              </a:spcAft>
            </a:pPr>
            <a:r>
              <a:rPr lang="en-US" b="1" kern="100" dirty="0">
                <a:effectLst/>
                <a:latin typeface="Arial" panose="020B0604020202020204" pitchFamily="34" charset="0"/>
                <a:ea typeface="Aptos" panose="020B0004020202020204" pitchFamily="34" charset="0"/>
                <a:cs typeface="Arial" panose="020B0604020202020204" pitchFamily="34" charset="0"/>
              </a:rPr>
              <a:t>Objective:</a:t>
            </a:r>
            <a:r>
              <a:rPr lang="en-US" kern="100" dirty="0">
                <a:effectLst/>
                <a:latin typeface="Arial" panose="020B0604020202020204" pitchFamily="34" charset="0"/>
                <a:ea typeface="Aptos" panose="020B0004020202020204" pitchFamily="34" charset="0"/>
                <a:cs typeface="Arial" panose="020B0604020202020204" pitchFamily="34" charset="0"/>
              </a:rPr>
              <a:t> Quickly develop an HR solution to address a business challenge by applying business acumen, talent management, and critical decision-making skills.</a:t>
            </a:r>
          </a:p>
          <a:p>
            <a:pPr marL="0" marR="0">
              <a:lnSpc>
                <a:spcPct val="115000"/>
              </a:lnSpc>
              <a:spcBef>
                <a:spcPts val="0"/>
              </a:spcBef>
              <a:spcAft>
                <a:spcPts val="800"/>
              </a:spcAft>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Bef>
                <a:spcPts val="0"/>
              </a:spcBef>
              <a:spcAft>
                <a:spcPts val="800"/>
              </a:spcAft>
            </a:pPr>
            <a:r>
              <a:rPr lang="en-US" b="1" kern="100" dirty="0">
                <a:effectLst/>
                <a:latin typeface="Arial" panose="020B0604020202020204" pitchFamily="34" charset="0"/>
                <a:ea typeface="Aptos" panose="020B0004020202020204" pitchFamily="34" charset="0"/>
                <a:cs typeface="Arial" panose="020B0604020202020204" pitchFamily="34" charset="0"/>
              </a:rPr>
              <a:t>Duration: 20 minutes</a:t>
            </a: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Bef>
                <a:spcPts val="0"/>
              </a:spcBef>
              <a:spcAft>
                <a:spcPts val="800"/>
              </a:spcAft>
            </a:pPr>
            <a:r>
              <a:rPr lang="en-US" b="1" kern="100" dirty="0">
                <a:effectLst/>
                <a:latin typeface="Arial" panose="020B0604020202020204" pitchFamily="34" charset="0"/>
                <a:ea typeface="Aptos" panose="020B0004020202020204" pitchFamily="34" charset="0"/>
                <a:cs typeface="Arial" panose="020B0604020202020204" pitchFamily="34" charset="0"/>
              </a:rPr>
              <a:t>Instructions:</a:t>
            </a: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Bef>
                <a:spcPts val="0"/>
              </a:spcBef>
              <a:spcAft>
                <a:spcPts val="800"/>
              </a:spcAft>
            </a:pPr>
            <a:r>
              <a:rPr lang="en-US" b="1" kern="100" dirty="0">
                <a:effectLst/>
                <a:latin typeface="Arial" panose="020B0604020202020204" pitchFamily="34" charset="0"/>
                <a:ea typeface="Aptos" panose="020B0004020202020204" pitchFamily="34" charset="0"/>
                <a:cs typeface="Arial" panose="020B0604020202020204" pitchFamily="34" charset="0"/>
              </a:rPr>
              <a:t>1. Present the Challenge (2 minutes)</a:t>
            </a: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457200" marR="0" lvl="0" indent="-182880">
              <a:lnSpc>
                <a:spcPct val="115000"/>
              </a:lnSpc>
              <a:spcBef>
                <a:spcPts val="0"/>
              </a:spcBef>
              <a:spcAft>
                <a:spcPts val="800"/>
              </a:spcAft>
              <a:buSzPts val="1000"/>
              <a:buFont typeface="Symbol" panose="05050102010706020507" pitchFamily="18" charset="2"/>
              <a:buChar char=""/>
              <a:tabLst>
                <a:tab pos="457200" algn="l"/>
              </a:tabLst>
            </a:pPr>
            <a:r>
              <a:rPr lang="en-US" b="1" kern="100" dirty="0">
                <a:effectLst/>
                <a:latin typeface="Arial" panose="020B0604020202020204" pitchFamily="34" charset="0"/>
                <a:ea typeface="Aptos" panose="020B0004020202020204" pitchFamily="34" charset="0"/>
                <a:cs typeface="Arial" panose="020B0604020202020204" pitchFamily="34" charset="0"/>
              </a:rPr>
              <a:t>Say:</a:t>
            </a:r>
            <a:r>
              <a:rPr lang="en-US" kern="100" dirty="0">
                <a:effectLst/>
                <a:latin typeface="Arial" panose="020B0604020202020204" pitchFamily="34" charset="0"/>
                <a:ea typeface="Aptos" panose="020B0004020202020204" pitchFamily="34" charset="0"/>
                <a:cs typeface="Arial" panose="020B0604020202020204" pitchFamily="34" charset="0"/>
              </a:rPr>
              <a:t> "You’ve been asked to support a business unit experiencing declining profitability due to high turnover in key roles. The goal is to quickly stabilize the workforce and address gaps in performance that are impacting business results."</a:t>
            </a:r>
          </a:p>
          <a:p>
            <a:pPr marL="457200" marR="0" lvl="0" indent="-182880">
              <a:lnSpc>
                <a:spcPct val="115000"/>
              </a:lnSpc>
              <a:spcBef>
                <a:spcPts val="0"/>
              </a:spcBef>
              <a:spcAft>
                <a:spcPts val="800"/>
              </a:spcAft>
              <a:buSzPts val="1000"/>
              <a:buFont typeface="Symbol" panose="05050102010706020507" pitchFamily="18" charset="2"/>
              <a:buChar char=""/>
              <a:tabLst>
                <a:tab pos="457200" algn="l"/>
              </a:tabLst>
            </a:pPr>
            <a:r>
              <a:rPr lang="en-US" b="1" kern="100" dirty="0">
                <a:effectLst/>
                <a:latin typeface="Arial" panose="020B0604020202020204" pitchFamily="34" charset="0"/>
                <a:ea typeface="Aptos" panose="020B0004020202020204" pitchFamily="34" charset="0"/>
                <a:cs typeface="Arial" panose="020B0604020202020204" pitchFamily="34" charset="0"/>
              </a:rPr>
              <a:t>Provide This FICTICIOUS Data:</a:t>
            </a:r>
            <a:r>
              <a:rPr lang="en-US" kern="100" dirty="0">
                <a:effectLst/>
                <a:latin typeface="Arial" panose="020B0604020202020204" pitchFamily="34" charset="0"/>
                <a:ea typeface="Aptos" panose="020B0004020202020204" pitchFamily="34" charset="0"/>
                <a:cs typeface="Arial" panose="020B0604020202020204" pitchFamily="34" charset="0"/>
              </a:rPr>
              <a:t> </a:t>
            </a:r>
            <a:r>
              <a:rPr lang="en-US" b="1" kern="100" dirty="0">
                <a:effectLst/>
                <a:latin typeface="Arial" panose="020B0604020202020204" pitchFamily="34" charset="0"/>
                <a:ea typeface="Aptos" panose="020B0004020202020204" pitchFamily="34" charset="0"/>
                <a:cs typeface="Arial" panose="020B0604020202020204" pitchFamily="34" charset="0"/>
              </a:rPr>
              <a:t> </a:t>
            </a: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640080" marR="0">
              <a:spcBef>
                <a:spcPts val="0"/>
              </a:spcBef>
              <a:spcAft>
                <a:spcPts val="0"/>
              </a:spcAft>
            </a:pPr>
            <a:r>
              <a:rPr lang="en-US" b="1" kern="100" dirty="0">
                <a:effectLst/>
                <a:latin typeface="Arial" panose="020B0604020202020204" pitchFamily="34" charset="0"/>
                <a:ea typeface="Aptos" panose="020B0004020202020204" pitchFamily="34" charset="0"/>
                <a:cs typeface="Arial" panose="020B0604020202020204" pitchFamily="34" charset="0"/>
              </a:rPr>
              <a:t>Current Turnover Rate:</a:t>
            </a:r>
            <a:r>
              <a:rPr lang="en-US" kern="100" dirty="0">
                <a:effectLst/>
                <a:latin typeface="Arial" panose="020B0604020202020204" pitchFamily="34" charset="0"/>
                <a:ea typeface="Aptos" panose="020B0004020202020204" pitchFamily="34" charset="0"/>
                <a:cs typeface="Arial" panose="020B0604020202020204" pitchFamily="34" charset="0"/>
              </a:rPr>
              <a:t> 18% (up from 12% last year)</a:t>
            </a:r>
          </a:p>
          <a:p>
            <a:pPr marL="640080" marR="0">
              <a:spcBef>
                <a:spcPts val="0"/>
              </a:spcBef>
              <a:spcAft>
                <a:spcPts val="0"/>
              </a:spcAft>
            </a:pPr>
            <a:r>
              <a:rPr lang="en-US" b="1" kern="100" dirty="0">
                <a:effectLst/>
                <a:latin typeface="Arial" panose="020B0604020202020204" pitchFamily="34" charset="0"/>
                <a:ea typeface="Aptos" panose="020B0004020202020204" pitchFamily="34" charset="0"/>
                <a:cs typeface="Arial" panose="020B0604020202020204" pitchFamily="34" charset="0"/>
              </a:rPr>
              <a:t>Key Role Turnover:</a:t>
            </a:r>
            <a:r>
              <a:rPr lang="en-US" kern="100" dirty="0">
                <a:effectLst/>
                <a:latin typeface="Arial" panose="020B0604020202020204" pitchFamily="34" charset="0"/>
                <a:ea typeface="Aptos" panose="020B0004020202020204" pitchFamily="34" charset="0"/>
                <a:cs typeface="Arial" panose="020B0604020202020204" pitchFamily="34" charset="0"/>
              </a:rPr>
              <a:t> 20% of mid-level managers have left in the past 6 months</a:t>
            </a:r>
          </a:p>
          <a:p>
            <a:pPr marL="640080" marR="0">
              <a:spcBef>
                <a:spcPts val="0"/>
              </a:spcBef>
              <a:spcAft>
                <a:spcPts val="0"/>
              </a:spcAft>
            </a:pPr>
            <a:r>
              <a:rPr lang="en-US" b="1" kern="100" dirty="0">
                <a:effectLst/>
                <a:latin typeface="Arial" panose="020B0604020202020204" pitchFamily="34" charset="0"/>
                <a:ea typeface="Aptos" panose="020B0004020202020204" pitchFamily="34" charset="0"/>
                <a:cs typeface="Arial" panose="020B0604020202020204" pitchFamily="34" charset="0"/>
              </a:rPr>
              <a:t>Industry Average:</a:t>
            </a:r>
            <a:r>
              <a:rPr lang="en-US" kern="100" dirty="0">
                <a:effectLst/>
                <a:latin typeface="Arial" panose="020B0604020202020204" pitchFamily="34" charset="0"/>
                <a:ea typeface="Aptos" panose="020B0004020202020204" pitchFamily="34" charset="0"/>
                <a:cs typeface="Arial" panose="020B0604020202020204" pitchFamily="34" charset="0"/>
              </a:rPr>
              <a:t> 10% turnover rate for similar roles</a:t>
            </a:r>
          </a:p>
          <a:p>
            <a:pPr marL="640080" marR="0">
              <a:spcBef>
                <a:spcPts val="0"/>
              </a:spcBef>
              <a:spcAft>
                <a:spcPts val="0"/>
              </a:spcAft>
            </a:pPr>
            <a:r>
              <a:rPr lang="en-US" b="1" kern="100" dirty="0">
                <a:effectLst/>
                <a:latin typeface="Arial" panose="020B0604020202020204" pitchFamily="34" charset="0"/>
                <a:ea typeface="Aptos" panose="020B0004020202020204" pitchFamily="34" charset="0"/>
                <a:cs typeface="Arial" panose="020B0604020202020204" pitchFamily="34" charset="0"/>
              </a:rPr>
              <a:t>Revenue Losses:</a:t>
            </a: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640080" marR="0">
              <a:spcBef>
                <a:spcPts val="0"/>
              </a:spcBef>
              <a:spcAft>
                <a:spcPts val="0"/>
              </a:spcAft>
            </a:pPr>
            <a:r>
              <a:rPr lang="en-US" b="1" kern="100" dirty="0">
                <a:effectLst/>
                <a:latin typeface="Arial" panose="020B0604020202020204" pitchFamily="34" charset="0"/>
                <a:ea typeface="Aptos" panose="020B0004020202020204" pitchFamily="34" charset="0"/>
                <a:cs typeface="Arial" panose="020B0604020202020204" pitchFamily="34" charset="0"/>
              </a:rPr>
              <a:t>Revenue Impact:</a:t>
            </a:r>
            <a:r>
              <a:rPr lang="en-US" kern="100" dirty="0">
                <a:effectLst/>
                <a:latin typeface="Arial" panose="020B0604020202020204" pitchFamily="34" charset="0"/>
                <a:ea typeface="Aptos" panose="020B0004020202020204" pitchFamily="34" charset="0"/>
                <a:cs typeface="Arial" panose="020B0604020202020204" pitchFamily="34" charset="0"/>
              </a:rPr>
              <a:t> The company has experienced a 7% drop in quarterly revenue, amounting to a loss of $3 million, due to the disruption in leadership and operational inefficiencies.</a:t>
            </a:r>
          </a:p>
          <a:p>
            <a:pPr marL="640080" marR="0">
              <a:spcBef>
                <a:spcPts val="0"/>
              </a:spcBef>
              <a:spcAft>
                <a:spcPts val="0"/>
              </a:spcAft>
            </a:pPr>
            <a:r>
              <a:rPr lang="en-US" b="1" kern="100" dirty="0">
                <a:effectLst/>
                <a:latin typeface="Arial" panose="020B0604020202020204" pitchFamily="34" charset="0"/>
                <a:ea typeface="Aptos" panose="020B0004020202020204" pitchFamily="34" charset="0"/>
                <a:cs typeface="Arial" panose="020B0604020202020204" pitchFamily="34" charset="0"/>
              </a:rPr>
              <a:t>Cost of Turnover:</a:t>
            </a:r>
            <a:r>
              <a:rPr lang="en-US" kern="100" dirty="0">
                <a:effectLst/>
                <a:latin typeface="Arial" panose="020B0604020202020204" pitchFamily="34" charset="0"/>
                <a:ea typeface="Aptos" panose="020B0004020202020204" pitchFamily="34" charset="0"/>
                <a:cs typeface="Arial" panose="020B0604020202020204" pitchFamily="34" charset="0"/>
              </a:rPr>
              <a:t> Each managerial replacement costs $80,000 in hiring and training expenses, not accounting for lost productivity.</a:t>
            </a:r>
          </a:p>
          <a:p>
            <a:pPr marL="640080" marR="0">
              <a:spcBef>
                <a:spcPts val="0"/>
              </a:spcBef>
              <a:spcAft>
                <a:spcPts val="0"/>
              </a:spcAft>
              <a:tabLst>
                <a:tab pos="3200400" algn="ctr"/>
              </a:tabLst>
            </a:pPr>
            <a:r>
              <a:rPr lang="en-US" b="1" kern="100" dirty="0">
                <a:effectLst/>
                <a:latin typeface="Arial" panose="020B0604020202020204" pitchFamily="34" charset="0"/>
                <a:ea typeface="Aptos" panose="020B0004020202020204" pitchFamily="34" charset="0"/>
                <a:cs typeface="Arial" panose="020B0604020202020204" pitchFamily="34" charset="0"/>
              </a:rPr>
              <a:t>Employee Engagement Scores:	</a:t>
            </a: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640080" marR="0">
              <a:spcBef>
                <a:spcPts val="0"/>
              </a:spcBef>
              <a:spcAft>
                <a:spcPts val="0"/>
              </a:spcAft>
            </a:pPr>
            <a:r>
              <a:rPr lang="en-US" b="1" kern="100" dirty="0">
                <a:effectLst/>
                <a:latin typeface="Arial" panose="020B0604020202020204" pitchFamily="34" charset="0"/>
                <a:ea typeface="Aptos" panose="020B0004020202020204" pitchFamily="34" charset="0"/>
                <a:cs typeface="Arial" panose="020B0604020202020204" pitchFamily="34" charset="0"/>
              </a:rPr>
              <a:t>Current Engagement Score:</a:t>
            </a:r>
            <a:r>
              <a:rPr lang="en-US" kern="100" dirty="0">
                <a:effectLst/>
                <a:latin typeface="Arial" panose="020B0604020202020204" pitchFamily="34" charset="0"/>
                <a:ea typeface="Aptos" panose="020B0004020202020204" pitchFamily="34" charset="0"/>
                <a:cs typeface="Arial" panose="020B0604020202020204" pitchFamily="34" charset="0"/>
              </a:rPr>
              <a:t> 70% of employees report feeling disengaged at work, down from 82% engagement last year.</a:t>
            </a:r>
          </a:p>
          <a:p>
            <a:pPr marL="640080" marR="0">
              <a:spcBef>
                <a:spcPts val="0"/>
              </a:spcBef>
              <a:spcAft>
                <a:spcPts val="0"/>
              </a:spcAft>
            </a:pPr>
            <a:r>
              <a:rPr lang="en-US" b="1" kern="100" dirty="0">
                <a:effectLst/>
                <a:latin typeface="Arial" panose="020B0604020202020204" pitchFamily="34" charset="0"/>
                <a:ea typeface="Aptos" panose="020B0004020202020204" pitchFamily="34" charset="0"/>
                <a:cs typeface="Arial" panose="020B0604020202020204" pitchFamily="34" charset="0"/>
              </a:rPr>
              <a:t>Common Complaints:</a:t>
            </a:r>
            <a:r>
              <a:rPr lang="en-US" kern="100" dirty="0">
                <a:effectLst/>
                <a:latin typeface="Arial" panose="020B0604020202020204" pitchFamily="34" charset="0"/>
                <a:ea typeface="Aptos" panose="020B0004020202020204" pitchFamily="34" charset="0"/>
                <a:cs typeface="Arial" panose="020B0604020202020204" pitchFamily="34" charset="0"/>
              </a:rPr>
              <a:t> Lack of growth opportunities, poor leadership support, and burnout due to staffing shortages.</a:t>
            </a:r>
          </a:p>
          <a:p>
            <a:pPr marL="640080" marR="0">
              <a:spcBef>
                <a:spcPts val="0"/>
              </a:spcBef>
              <a:spcAft>
                <a:spcPts val="0"/>
              </a:spcAft>
            </a:pPr>
            <a:r>
              <a:rPr lang="en-US" kern="100" dirty="0">
                <a:effectLst/>
                <a:latin typeface="Arial" panose="020B0604020202020204" pitchFamily="34" charset="0"/>
                <a:ea typeface="Aptos" panose="020B0004020202020204" pitchFamily="34" charset="0"/>
                <a:cs typeface="Arial" panose="020B0604020202020204" pitchFamily="34" charset="0"/>
              </a:rPr>
              <a:t>This data highlights the urgent need for HR to act swiftly </a:t>
            </a:r>
          </a:p>
          <a:p>
            <a:pPr marL="0" marR="0">
              <a:lnSpc>
                <a:spcPct val="115000"/>
              </a:lnSpc>
              <a:spcBef>
                <a:spcPts val="0"/>
              </a:spcBef>
              <a:spcAft>
                <a:spcPts val="800"/>
              </a:spcAft>
            </a:pPr>
            <a:r>
              <a:rPr lang="en-US" b="1" kern="100" dirty="0">
                <a:effectLst/>
                <a:latin typeface="Arial" panose="020B0604020202020204" pitchFamily="34" charset="0"/>
                <a:ea typeface="Aptos" panose="020B0004020202020204" pitchFamily="34" charset="0"/>
                <a:cs typeface="Arial" panose="020B0604020202020204" pitchFamily="34" charset="0"/>
              </a:rPr>
              <a:t>2. Group Breakout (10 minutes)</a:t>
            </a: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457200" marR="0" lvl="0" indent="-182880">
              <a:lnSpc>
                <a:spcPct val="115000"/>
              </a:lnSpc>
              <a:spcBef>
                <a:spcPts val="0"/>
              </a:spcBef>
              <a:spcAft>
                <a:spcPts val="800"/>
              </a:spcAft>
              <a:buSzPts val="1000"/>
              <a:buFont typeface="Symbol" panose="05050102010706020507" pitchFamily="18" charset="2"/>
              <a:buChar char=""/>
              <a:tabLst>
                <a:tab pos="457200" algn="l"/>
              </a:tabLst>
            </a:pPr>
            <a:r>
              <a:rPr lang="en-US" b="1" kern="100" dirty="0">
                <a:effectLst/>
                <a:latin typeface="Arial" panose="020B0604020202020204" pitchFamily="34" charset="0"/>
                <a:ea typeface="Aptos" panose="020B0004020202020204" pitchFamily="34" charset="0"/>
                <a:cs typeface="Arial" panose="020B0604020202020204" pitchFamily="34" charset="0"/>
              </a:rPr>
              <a:t>Divide participants</a:t>
            </a:r>
            <a:r>
              <a:rPr lang="en-US" kern="100" dirty="0">
                <a:effectLst/>
                <a:latin typeface="Arial" panose="020B0604020202020204" pitchFamily="34" charset="0"/>
                <a:ea typeface="Aptos" panose="020B0004020202020204" pitchFamily="34" charset="0"/>
                <a:cs typeface="Arial" panose="020B0604020202020204" pitchFamily="34" charset="0"/>
              </a:rPr>
              <a:t> into small groups (if using breakout rooms) or keep them in one group if fewer participants. Each group will develop a rapid response plan by focusing on:</a:t>
            </a:r>
          </a:p>
          <a:p>
            <a:pPr marL="731520" marR="0" lvl="1" indent="-182880">
              <a:lnSpc>
                <a:spcPct val="115000"/>
              </a:lnSpc>
              <a:spcBef>
                <a:spcPts val="0"/>
              </a:spcBef>
              <a:spcAft>
                <a:spcPts val="800"/>
              </a:spcAft>
              <a:buSzPts val="1000"/>
              <a:buFont typeface="Courier New" panose="02070309020205020404" pitchFamily="49" charset="0"/>
              <a:buChar char="o"/>
              <a:tabLst>
                <a:tab pos="914400" algn="l"/>
              </a:tabLst>
            </a:pPr>
            <a:r>
              <a:rPr lang="en-US" b="1" kern="100" dirty="0">
                <a:effectLst/>
                <a:latin typeface="Arial" panose="020B0604020202020204" pitchFamily="34" charset="0"/>
                <a:ea typeface="Aptos" panose="020B0004020202020204" pitchFamily="34" charset="0"/>
                <a:cs typeface="Arial" panose="020B0604020202020204" pitchFamily="34" charset="0"/>
              </a:rPr>
              <a:t>Business Acumen:</a:t>
            </a:r>
            <a:r>
              <a:rPr lang="en-US" kern="100" dirty="0">
                <a:effectLst/>
                <a:latin typeface="Arial" panose="020B0604020202020204" pitchFamily="34" charset="0"/>
                <a:ea typeface="Aptos" panose="020B0004020202020204" pitchFamily="34" charset="0"/>
                <a:cs typeface="Arial" panose="020B0604020202020204" pitchFamily="34" charset="0"/>
              </a:rPr>
              <a:t> How does turnover affect profitability, and what can HR do to mitigate financial loss (e.g., cost-benefit analysis of retention strategies)?</a:t>
            </a:r>
          </a:p>
          <a:p>
            <a:pPr marL="731520" marR="0" lvl="1" indent="-182880">
              <a:lnSpc>
                <a:spcPct val="115000"/>
              </a:lnSpc>
              <a:spcBef>
                <a:spcPts val="0"/>
              </a:spcBef>
              <a:spcAft>
                <a:spcPts val="800"/>
              </a:spcAft>
              <a:buSzPts val="1000"/>
              <a:buFont typeface="Courier New" panose="02070309020205020404" pitchFamily="49" charset="0"/>
              <a:buChar char="o"/>
              <a:tabLst>
                <a:tab pos="914400" algn="l"/>
              </a:tabLst>
            </a:pPr>
            <a:r>
              <a:rPr lang="en-US" b="1" kern="100" dirty="0">
                <a:effectLst/>
                <a:latin typeface="Arial" panose="020B0604020202020204" pitchFamily="34" charset="0"/>
                <a:ea typeface="Aptos" panose="020B0004020202020204" pitchFamily="34" charset="0"/>
                <a:cs typeface="Arial" panose="020B0604020202020204" pitchFamily="34" charset="0"/>
              </a:rPr>
              <a:t>Talent Management:</a:t>
            </a:r>
            <a:r>
              <a:rPr lang="en-US" kern="100" dirty="0">
                <a:effectLst/>
                <a:latin typeface="Arial" panose="020B0604020202020204" pitchFamily="34" charset="0"/>
                <a:ea typeface="Aptos" panose="020B0004020202020204" pitchFamily="34" charset="0"/>
                <a:cs typeface="Arial" panose="020B0604020202020204" pitchFamily="34" charset="0"/>
              </a:rPr>
              <a:t> What immediate HR interventions (e.g., leadership support, targeted development) could stabilize the workforce and boost performance?</a:t>
            </a:r>
          </a:p>
          <a:p>
            <a:pPr marL="731520" marR="0" lvl="1" indent="-182880">
              <a:lnSpc>
                <a:spcPct val="115000"/>
              </a:lnSpc>
              <a:spcBef>
                <a:spcPts val="0"/>
              </a:spcBef>
              <a:spcAft>
                <a:spcPts val="800"/>
              </a:spcAft>
              <a:buSzPts val="1000"/>
              <a:buFont typeface="Courier New" panose="02070309020205020404" pitchFamily="49" charset="0"/>
              <a:buChar char="o"/>
              <a:tabLst>
                <a:tab pos="914400" algn="l"/>
              </a:tabLst>
            </a:pPr>
            <a:r>
              <a:rPr lang="en-US" b="1" kern="100" dirty="0">
                <a:effectLst/>
                <a:latin typeface="Arial" panose="020B0604020202020204" pitchFamily="34" charset="0"/>
                <a:ea typeface="Aptos" panose="020B0004020202020204" pitchFamily="34" charset="0"/>
                <a:cs typeface="Arial" panose="020B0604020202020204" pitchFamily="34" charset="0"/>
              </a:rPr>
              <a:t>Critical Decision-Making:</a:t>
            </a:r>
            <a:r>
              <a:rPr lang="en-US" kern="100" dirty="0">
                <a:effectLst/>
                <a:latin typeface="Arial" panose="020B0604020202020204" pitchFamily="34" charset="0"/>
                <a:ea typeface="Aptos" panose="020B0004020202020204" pitchFamily="34" charset="0"/>
                <a:cs typeface="Arial" panose="020B0604020202020204" pitchFamily="34" charset="0"/>
              </a:rPr>
              <a:t> What data should HR use to prioritize solutions, and how can you make decisions quickly under pressure?</a:t>
            </a:r>
          </a:p>
          <a:p>
            <a:pPr marL="0" marR="0">
              <a:lnSpc>
                <a:spcPct val="115000"/>
              </a:lnSpc>
              <a:spcBef>
                <a:spcPts val="0"/>
              </a:spcBef>
              <a:spcAft>
                <a:spcPts val="800"/>
              </a:spcAft>
            </a:pPr>
            <a:r>
              <a:rPr lang="en-US" b="1" kern="100" dirty="0">
                <a:effectLst/>
                <a:latin typeface="Arial" panose="020B0604020202020204" pitchFamily="34" charset="0"/>
                <a:ea typeface="Aptos" panose="020B0004020202020204" pitchFamily="34" charset="0"/>
                <a:cs typeface="Arial" panose="020B0604020202020204" pitchFamily="34" charset="0"/>
              </a:rPr>
              <a:t>3. Solution Presentation (4 minutes)</a:t>
            </a: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457200" marR="0" lvl="0" indent="-182880">
              <a:lnSpc>
                <a:spcPct val="115000"/>
              </a:lnSpc>
              <a:spcBef>
                <a:spcPts val="0"/>
              </a:spcBef>
              <a:spcAft>
                <a:spcPts val="800"/>
              </a:spcAft>
              <a:buSzPts val="1000"/>
              <a:buFont typeface="Symbol" panose="05050102010706020507" pitchFamily="18" charset="2"/>
              <a:buChar char=""/>
              <a:tabLst>
                <a:tab pos="457200" algn="l"/>
              </a:tabLst>
            </a:pPr>
            <a:r>
              <a:rPr lang="en-US" b="1" kern="100" dirty="0">
                <a:effectLst/>
                <a:latin typeface="Arial" panose="020B0604020202020204" pitchFamily="34" charset="0"/>
                <a:ea typeface="Aptos" panose="020B0004020202020204" pitchFamily="34" charset="0"/>
                <a:cs typeface="Arial" panose="020B0604020202020204" pitchFamily="34" charset="0"/>
              </a:rPr>
              <a:t>Each group presents</a:t>
            </a:r>
            <a:r>
              <a:rPr lang="en-US" kern="100" dirty="0">
                <a:effectLst/>
                <a:latin typeface="Arial" panose="020B0604020202020204" pitchFamily="34" charset="0"/>
                <a:ea typeface="Aptos" panose="020B0004020202020204" pitchFamily="34" charset="0"/>
                <a:cs typeface="Arial" panose="020B0604020202020204" pitchFamily="34" charset="0"/>
              </a:rPr>
              <a:t> a 1-minute summary of their response strategy. Key points should include:</a:t>
            </a:r>
          </a:p>
          <a:p>
            <a:pPr marL="731520" marR="0" lvl="1" indent="-182880">
              <a:lnSpc>
                <a:spcPct val="115000"/>
              </a:lnSpc>
              <a:spcBef>
                <a:spcPts val="0"/>
              </a:spcBef>
              <a:spcAft>
                <a:spcPts val="800"/>
              </a:spcAft>
              <a:buSzPts val="1000"/>
              <a:buFont typeface="Courier New" panose="02070309020205020404" pitchFamily="49" charset="0"/>
              <a:buChar char="o"/>
              <a:tabLst>
                <a:tab pos="914400" algn="l"/>
              </a:tabLst>
            </a:pPr>
            <a:r>
              <a:rPr lang="en-US" kern="100" dirty="0">
                <a:effectLst/>
                <a:latin typeface="Arial" panose="020B0604020202020204" pitchFamily="34" charset="0"/>
                <a:ea typeface="Aptos" panose="020B0004020202020204" pitchFamily="34" charset="0"/>
                <a:cs typeface="Arial" panose="020B0604020202020204" pitchFamily="34" charset="0"/>
              </a:rPr>
              <a:t>How the proposed solution impacts profitability and aligns with business objectives.</a:t>
            </a:r>
          </a:p>
          <a:p>
            <a:pPr marL="731520" marR="0" lvl="1" indent="-182880">
              <a:lnSpc>
                <a:spcPct val="115000"/>
              </a:lnSpc>
              <a:spcBef>
                <a:spcPts val="0"/>
              </a:spcBef>
              <a:spcAft>
                <a:spcPts val="800"/>
              </a:spcAft>
              <a:buSzPts val="1000"/>
              <a:buFont typeface="Courier New" panose="02070309020205020404" pitchFamily="49" charset="0"/>
              <a:buChar char="o"/>
              <a:tabLst>
                <a:tab pos="914400" algn="l"/>
              </a:tabLst>
            </a:pPr>
            <a:r>
              <a:rPr lang="en-US" kern="100" dirty="0">
                <a:effectLst/>
                <a:latin typeface="Arial" panose="020B0604020202020204" pitchFamily="34" charset="0"/>
                <a:ea typeface="Aptos" panose="020B0004020202020204" pitchFamily="34" charset="0"/>
                <a:cs typeface="Arial" panose="020B0604020202020204" pitchFamily="34" charset="0"/>
              </a:rPr>
              <a:t>What talent management tactics were chosen and why.</a:t>
            </a:r>
          </a:p>
          <a:p>
            <a:pPr marL="731520" marR="0" lvl="1" indent="-182880">
              <a:lnSpc>
                <a:spcPct val="115000"/>
              </a:lnSpc>
              <a:spcBef>
                <a:spcPts val="0"/>
              </a:spcBef>
              <a:spcAft>
                <a:spcPts val="800"/>
              </a:spcAft>
              <a:buSzPts val="1000"/>
              <a:buFont typeface="Courier New" panose="02070309020205020404" pitchFamily="49" charset="0"/>
              <a:buChar char="o"/>
              <a:tabLst>
                <a:tab pos="914400" algn="l"/>
              </a:tabLst>
            </a:pPr>
            <a:r>
              <a:rPr lang="en-US" kern="100" dirty="0">
                <a:effectLst/>
                <a:latin typeface="Arial" panose="020B0604020202020204" pitchFamily="34" charset="0"/>
                <a:ea typeface="Aptos" panose="020B0004020202020204" pitchFamily="34" charset="0"/>
                <a:cs typeface="Arial" panose="020B0604020202020204" pitchFamily="34" charset="0"/>
              </a:rPr>
              <a:t>Any data or insights used to inform the decision-making process.</a:t>
            </a:r>
          </a:p>
          <a:p>
            <a:pPr marL="0" marR="0">
              <a:lnSpc>
                <a:spcPct val="115000"/>
              </a:lnSpc>
              <a:spcBef>
                <a:spcPts val="0"/>
              </a:spcBef>
              <a:spcAft>
                <a:spcPts val="800"/>
              </a:spcAft>
            </a:pPr>
            <a:r>
              <a:rPr lang="en-US" b="1" kern="100" dirty="0">
                <a:effectLst/>
                <a:latin typeface="Arial" panose="020B0604020202020204" pitchFamily="34" charset="0"/>
                <a:ea typeface="Aptos" panose="020B0004020202020204" pitchFamily="34" charset="0"/>
                <a:cs typeface="Arial" panose="020B0604020202020204" pitchFamily="34" charset="0"/>
              </a:rPr>
              <a:t>4. Debrief (3 minutes)</a:t>
            </a: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457200" marR="0" lvl="0" indent="-182880">
              <a:lnSpc>
                <a:spcPct val="115000"/>
              </a:lnSpc>
              <a:spcBef>
                <a:spcPts val="0"/>
              </a:spcBef>
              <a:spcAft>
                <a:spcPts val="800"/>
              </a:spcAft>
              <a:buSzPts val="1000"/>
              <a:buFont typeface="Symbol" panose="05050102010706020507" pitchFamily="18" charset="2"/>
              <a:buChar char=""/>
              <a:tabLst>
                <a:tab pos="457200" algn="l"/>
              </a:tabLst>
            </a:pPr>
            <a:r>
              <a:rPr lang="en-US" b="1" kern="100" dirty="0">
                <a:effectLst/>
                <a:latin typeface="Arial" panose="020B0604020202020204" pitchFamily="34" charset="0"/>
                <a:ea typeface="Aptos" panose="020B0004020202020204" pitchFamily="34" charset="0"/>
                <a:cs typeface="Arial" panose="020B0604020202020204" pitchFamily="34" charset="0"/>
              </a:rPr>
              <a:t>Facilitator Feedback:</a:t>
            </a:r>
            <a:r>
              <a:rPr lang="en-US" kern="100" dirty="0">
                <a:effectLst/>
                <a:latin typeface="Arial" panose="020B0604020202020204" pitchFamily="34" charset="0"/>
                <a:ea typeface="Aptos" panose="020B0004020202020204" pitchFamily="34" charset="0"/>
                <a:cs typeface="Arial" panose="020B0604020202020204" pitchFamily="34" charset="0"/>
              </a:rPr>
              <a:t> Offer feedback on how practical and business-aligned the strategies are.</a:t>
            </a:r>
          </a:p>
          <a:p>
            <a:pPr marL="457200" marR="0" lvl="0" indent="-182880">
              <a:lnSpc>
                <a:spcPct val="115000"/>
              </a:lnSpc>
              <a:spcBef>
                <a:spcPts val="0"/>
              </a:spcBef>
              <a:spcAft>
                <a:spcPts val="800"/>
              </a:spcAft>
              <a:buSzPts val="1000"/>
              <a:buFont typeface="Symbol" panose="05050102010706020507" pitchFamily="18" charset="2"/>
              <a:buChar char=""/>
              <a:tabLst>
                <a:tab pos="457200" algn="l"/>
              </a:tabLst>
            </a:pPr>
            <a:r>
              <a:rPr lang="en-US" b="1" kern="100" dirty="0">
                <a:effectLst/>
                <a:latin typeface="Arial" panose="020B0604020202020204" pitchFamily="34" charset="0"/>
                <a:ea typeface="Aptos" panose="020B0004020202020204" pitchFamily="34" charset="0"/>
                <a:cs typeface="Arial" panose="020B0604020202020204" pitchFamily="34" charset="0"/>
              </a:rPr>
              <a:t>Say:</a:t>
            </a:r>
            <a:r>
              <a:rPr lang="en-US" kern="100" dirty="0">
                <a:effectLst/>
                <a:latin typeface="Arial" panose="020B0604020202020204" pitchFamily="34" charset="0"/>
                <a:ea typeface="Aptos" panose="020B0004020202020204" pitchFamily="34" charset="0"/>
                <a:cs typeface="Arial" panose="020B0604020202020204" pitchFamily="34" charset="0"/>
              </a:rPr>
              <a:t> "Which ideas were the most immediately actionable? What business impact could they have within the next quarter?"</a:t>
            </a:r>
          </a:p>
          <a:p>
            <a:pPr marL="0" marR="0">
              <a:lnSpc>
                <a:spcPct val="115000"/>
              </a:lnSpc>
              <a:spcBef>
                <a:spcPts val="0"/>
              </a:spcBef>
              <a:spcAft>
                <a:spcPts val="800"/>
              </a:spcAft>
            </a:pPr>
            <a:r>
              <a:rPr lang="en-US" b="1" kern="100" dirty="0">
                <a:effectLst/>
                <a:latin typeface="Arial" panose="020B0604020202020204" pitchFamily="34" charset="0"/>
                <a:ea typeface="Aptos" panose="020B0004020202020204" pitchFamily="34" charset="0"/>
                <a:cs typeface="Arial" panose="020B0604020202020204" pitchFamily="34" charset="0"/>
              </a:rPr>
              <a:t>Key Takeaways (1 minute)</a:t>
            </a: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457200" marR="0" lvl="0" indent="-182880">
              <a:lnSpc>
                <a:spcPct val="115000"/>
              </a:lnSpc>
              <a:spcBef>
                <a:spcPts val="0"/>
              </a:spcBef>
              <a:spcAft>
                <a:spcPts val="800"/>
              </a:spcAft>
              <a:buSzPts val="1000"/>
              <a:buFont typeface="Symbol" panose="05050102010706020507" pitchFamily="18" charset="2"/>
              <a:buChar char=""/>
              <a:tabLst>
                <a:tab pos="457200" algn="l"/>
              </a:tabLst>
            </a:pPr>
            <a:r>
              <a:rPr lang="en-US" b="1" kern="100" dirty="0">
                <a:effectLst/>
                <a:latin typeface="Arial" panose="020B0604020202020204" pitchFamily="34" charset="0"/>
                <a:ea typeface="Aptos" panose="020B0004020202020204" pitchFamily="34" charset="0"/>
                <a:cs typeface="Arial" panose="020B0604020202020204" pitchFamily="34" charset="0"/>
              </a:rPr>
              <a:t>Emphasize practicality:</a:t>
            </a:r>
            <a:r>
              <a:rPr lang="en-US" kern="100" dirty="0">
                <a:effectLst/>
                <a:latin typeface="Arial" panose="020B0604020202020204" pitchFamily="34" charset="0"/>
                <a:ea typeface="Aptos" panose="020B0004020202020204" pitchFamily="34" charset="0"/>
                <a:cs typeface="Arial" panose="020B0604020202020204" pitchFamily="34" charset="0"/>
              </a:rPr>
              <a:t> How aligning HR solutions with business goals can yield quick wins and measurable results.</a:t>
            </a:r>
          </a:p>
          <a:p>
            <a:pPr marL="457200" marR="0" lvl="0" indent="-182880">
              <a:lnSpc>
                <a:spcPct val="115000"/>
              </a:lnSpc>
              <a:spcBef>
                <a:spcPts val="0"/>
              </a:spcBef>
              <a:spcAft>
                <a:spcPts val="800"/>
              </a:spcAft>
              <a:buSzPts val="1000"/>
              <a:buFont typeface="Symbol" panose="05050102010706020507" pitchFamily="18" charset="2"/>
              <a:buChar char=""/>
              <a:tabLst>
                <a:tab pos="457200" algn="l"/>
              </a:tabLst>
            </a:pPr>
            <a:r>
              <a:rPr lang="en-US" b="1" kern="100" dirty="0">
                <a:effectLst/>
                <a:latin typeface="Arial" panose="020B0604020202020204" pitchFamily="34" charset="0"/>
                <a:ea typeface="Aptos" panose="020B0004020202020204" pitchFamily="34" charset="0"/>
                <a:cs typeface="Arial" panose="020B0604020202020204" pitchFamily="34" charset="0"/>
              </a:rPr>
              <a:t>Critical thinking under pressure:</a:t>
            </a:r>
            <a:r>
              <a:rPr lang="en-US" kern="100" dirty="0">
                <a:effectLst/>
                <a:latin typeface="Arial" panose="020B0604020202020204" pitchFamily="34" charset="0"/>
                <a:ea typeface="Aptos" panose="020B0004020202020204" pitchFamily="34" charset="0"/>
                <a:cs typeface="Arial" panose="020B0604020202020204" pitchFamily="34" charset="0"/>
              </a:rPr>
              <a:t> Highlight the importance of rapid, data-driven decision-making in business success.</a:t>
            </a:r>
          </a:p>
        </p:txBody>
      </p:sp>
      <p:sp>
        <p:nvSpPr>
          <p:cNvPr id="4" name="Slide Number Placeholder 3"/>
          <p:cNvSpPr>
            <a:spLocks noGrp="1"/>
          </p:cNvSpPr>
          <p:nvPr>
            <p:ph type="sldNum" sz="quarter" idx="5"/>
          </p:nvPr>
        </p:nvSpPr>
        <p:spPr/>
        <p:txBody>
          <a:bodyPr/>
          <a:lstStyle/>
          <a:p>
            <a:fld id="{CA2D21D1-52E2-420B-B491-CFF6D7BB79FB}" type="slidenum">
              <a:rPr lang="en-US" smtClean="0"/>
              <a:pPr/>
              <a:t>21</a:t>
            </a:fld>
            <a:endParaRPr lang="en-US"/>
          </a:p>
        </p:txBody>
      </p:sp>
    </p:spTree>
    <p:extLst>
      <p:ext uri="{BB962C8B-B14F-4D97-AF65-F5344CB8AC3E}">
        <p14:creationId xmlns:p14="http://schemas.microsoft.com/office/powerpoint/2010/main" val="3751089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DO: </a:t>
            </a:r>
            <a:r>
              <a:rPr lang="en-US" dirty="0">
                <a:latin typeface="Arial" panose="020B0604020202020204" pitchFamily="34" charset="0"/>
                <a:cs typeface="Arial" panose="020B0604020202020204" pitchFamily="34" charset="0"/>
              </a:rPr>
              <a:t>Ensure that All Breakout Teams have this guidance slide to help them work through the activity.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Set the breakout room timer for 9 minutes- get everyone back together and begin the quick 1 minute with a timer strategies.</a:t>
            </a:r>
          </a:p>
          <a:p>
            <a:endParaRPr lang="en-US" dirty="0">
              <a:latin typeface="Arial" panose="020B0604020202020204" pitchFamily="34" charset="0"/>
              <a:cs typeface="Arial" panose="020B0604020202020204" pitchFamily="34" charset="0"/>
            </a:endParaRPr>
          </a:p>
          <a:p>
            <a:pPr marL="457200" marR="0" lvl="0" indent="-182880">
              <a:lnSpc>
                <a:spcPct val="115000"/>
              </a:lnSpc>
              <a:spcBef>
                <a:spcPts val="0"/>
              </a:spcBef>
              <a:spcAft>
                <a:spcPts val="800"/>
              </a:spcAft>
              <a:buSzPts val="1000"/>
              <a:buFont typeface="Symbol" panose="05050102010706020507" pitchFamily="18" charset="2"/>
              <a:buChar char=""/>
              <a:tabLst>
                <a:tab pos="457200" algn="l"/>
              </a:tabLst>
            </a:pPr>
            <a:r>
              <a:rPr lang="en-US" b="1" kern="100" dirty="0">
                <a:effectLst/>
                <a:latin typeface="Arial" panose="020B0604020202020204" pitchFamily="34" charset="0"/>
                <a:ea typeface="Aptos" panose="020B0004020202020204" pitchFamily="34" charset="0"/>
                <a:cs typeface="Arial" panose="020B0604020202020204" pitchFamily="34" charset="0"/>
              </a:rPr>
              <a:t>Each group presents</a:t>
            </a:r>
            <a:r>
              <a:rPr lang="en-US" kern="100" dirty="0">
                <a:effectLst/>
                <a:latin typeface="Arial" panose="020B0604020202020204" pitchFamily="34" charset="0"/>
                <a:ea typeface="Aptos" panose="020B0004020202020204" pitchFamily="34" charset="0"/>
                <a:cs typeface="Arial" panose="020B0604020202020204" pitchFamily="34" charset="0"/>
              </a:rPr>
              <a:t> a 1-minute summary of their response strategy. Key points should include:</a:t>
            </a:r>
          </a:p>
          <a:p>
            <a:pPr marL="731520" marR="0" lvl="1" indent="-182880">
              <a:lnSpc>
                <a:spcPct val="115000"/>
              </a:lnSpc>
              <a:spcBef>
                <a:spcPts val="0"/>
              </a:spcBef>
              <a:spcAft>
                <a:spcPts val="800"/>
              </a:spcAft>
              <a:buSzPts val="1000"/>
              <a:buFont typeface="Courier New" panose="02070309020205020404" pitchFamily="49" charset="0"/>
              <a:buChar char="o"/>
              <a:tabLst>
                <a:tab pos="914400" algn="l"/>
              </a:tabLst>
            </a:pPr>
            <a:r>
              <a:rPr lang="en-US" kern="100" dirty="0">
                <a:effectLst/>
                <a:latin typeface="Arial" panose="020B0604020202020204" pitchFamily="34" charset="0"/>
                <a:ea typeface="Aptos" panose="020B0004020202020204" pitchFamily="34" charset="0"/>
                <a:cs typeface="Arial" panose="020B0604020202020204" pitchFamily="34" charset="0"/>
              </a:rPr>
              <a:t>How the proposed solution impacts profitability and aligns with business objectives.</a:t>
            </a:r>
          </a:p>
          <a:p>
            <a:pPr marL="731520" marR="0" lvl="1" indent="-182880">
              <a:lnSpc>
                <a:spcPct val="115000"/>
              </a:lnSpc>
              <a:spcBef>
                <a:spcPts val="0"/>
              </a:spcBef>
              <a:spcAft>
                <a:spcPts val="800"/>
              </a:spcAft>
              <a:buSzPts val="1000"/>
              <a:buFont typeface="Courier New" panose="02070309020205020404" pitchFamily="49" charset="0"/>
              <a:buChar char="o"/>
              <a:tabLst>
                <a:tab pos="914400" algn="l"/>
              </a:tabLst>
            </a:pPr>
            <a:r>
              <a:rPr lang="en-US" kern="100" dirty="0">
                <a:effectLst/>
                <a:latin typeface="Arial" panose="020B0604020202020204" pitchFamily="34" charset="0"/>
                <a:ea typeface="Aptos" panose="020B0004020202020204" pitchFamily="34" charset="0"/>
                <a:cs typeface="Arial" panose="020B0604020202020204" pitchFamily="34" charset="0"/>
              </a:rPr>
              <a:t>What talent management tactics were chosen and why.</a:t>
            </a:r>
          </a:p>
          <a:p>
            <a:pPr marL="731520" marR="0" lvl="1" indent="-182880">
              <a:lnSpc>
                <a:spcPct val="115000"/>
              </a:lnSpc>
              <a:spcBef>
                <a:spcPts val="0"/>
              </a:spcBef>
              <a:spcAft>
                <a:spcPts val="800"/>
              </a:spcAft>
              <a:buSzPts val="1000"/>
              <a:buFont typeface="Courier New" panose="02070309020205020404" pitchFamily="49" charset="0"/>
              <a:buChar char="o"/>
              <a:tabLst>
                <a:tab pos="914400" algn="l"/>
              </a:tabLst>
            </a:pPr>
            <a:r>
              <a:rPr lang="en-US" kern="100" dirty="0">
                <a:effectLst/>
                <a:latin typeface="Arial" panose="020B0604020202020204" pitchFamily="34" charset="0"/>
                <a:ea typeface="Aptos" panose="020B0004020202020204" pitchFamily="34" charset="0"/>
                <a:cs typeface="Arial" panose="020B0604020202020204" pitchFamily="34" charset="0"/>
              </a:rPr>
              <a:t>Any data or insights used to inform the decision-making process.</a:t>
            </a:r>
          </a:p>
          <a:p>
            <a:pPr marL="0" marR="0">
              <a:lnSpc>
                <a:spcPct val="115000"/>
              </a:lnSpc>
              <a:spcBef>
                <a:spcPts val="0"/>
              </a:spcBef>
              <a:spcAft>
                <a:spcPts val="800"/>
              </a:spcAft>
            </a:pPr>
            <a:endParaRPr lang="en-US" b="1"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Bef>
                <a:spcPts val="0"/>
              </a:spcBef>
              <a:spcAft>
                <a:spcPts val="800"/>
              </a:spcAft>
            </a:pPr>
            <a:r>
              <a:rPr lang="en-US" b="1" kern="100" dirty="0">
                <a:effectLst/>
                <a:latin typeface="Arial" panose="020B0604020202020204" pitchFamily="34" charset="0"/>
                <a:ea typeface="Aptos" panose="020B0004020202020204" pitchFamily="34" charset="0"/>
                <a:cs typeface="Arial" panose="020B0604020202020204" pitchFamily="34" charset="0"/>
              </a:rPr>
              <a:t>Debrief (3 minutes)</a:t>
            </a: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457200" marR="0" lvl="0" indent="-182880">
              <a:lnSpc>
                <a:spcPct val="115000"/>
              </a:lnSpc>
              <a:spcBef>
                <a:spcPts val="0"/>
              </a:spcBef>
              <a:spcAft>
                <a:spcPts val="800"/>
              </a:spcAft>
              <a:buSzPts val="1000"/>
              <a:buFont typeface="Symbol" panose="05050102010706020507" pitchFamily="18" charset="2"/>
              <a:buChar char=""/>
              <a:tabLst>
                <a:tab pos="457200" algn="l"/>
              </a:tabLst>
            </a:pPr>
            <a:r>
              <a:rPr lang="en-US" b="1" kern="100" dirty="0">
                <a:effectLst/>
                <a:latin typeface="Arial" panose="020B0604020202020204" pitchFamily="34" charset="0"/>
                <a:ea typeface="Aptos" panose="020B0004020202020204" pitchFamily="34" charset="0"/>
                <a:cs typeface="Arial" panose="020B0604020202020204" pitchFamily="34" charset="0"/>
              </a:rPr>
              <a:t>Facilitator Feedback:</a:t>
            </a:r>
            <a:r>
              <a:rPr lang="en-US" kern="100" dirty="0">
                <a:effectLst/>
                <a:latin typeface="Arial" panose="020B0604020202020204" pitchFamily="34" charset="0"/>
                <a:ea typeface="Aptos" panose="020B0004020202020204" pitchFamily="34" charset="0"/>
                <a:cs typeface="Arial" panose="020B0604020202020204" pitchFamily="34" charset="0"/>
              </a:rPr>
              <a:t> Offer feedback on how practical and business-aligned the strategies are.</a:t>
            </a:r>
          </a:p>
          <a:p>
            <a:pPr marL="457200" marR="0" lvl="0" indent="-182880">
              <a:lnSpc>
                <a:spcPct val="115000"/>
              </a:lnSpc>
              <a:spcBef>
                <a:spcPts val="0"/>
              </a:spcBef>
              <a:spcAft>
                <a:spcPts val="800"/>
              </a:spcAft>
              <a:buSzPts val="1000"/>
              <a:buFont typeface="Symbol" panose="05050102010706020507" pitchFamily="18" charset="2"/>
              <a:buChar char=""/>
              <a:tabLst>
                <a:tab pos="457200" algn="l"/>
              </a:tabLst>
            </a:pPr>
            <a:r>
              <a:rPr lang="en-US" b="1" kern="100" dirty="0">
                <a:effectLst/>
                <a:latin typeface="Arial" panose="020B0604020202020204" pitchFamily="34" charset="0"/>
                <a:ea typeface="Aptos" panose="020B0004020202020204" pitchFamily="34" charset="0"/>
                <a:cs typeface="Arial" panose="020B0604020202020204" pitchFamily="34" charset="0"/>
              </a:rPr>
              <a:t>Say:</a:t>
            </a:r>
            <a:r>
              <a:rPr lang="en-US" kern="100" dirty="0">
                <a:effectLst/>
                <a:latin typeface="Arial" panose="020B0604020202020204" pitchFamily="34" charset="0"/>
                <a:ea typeface="Aptos" panose="020B0004020202020204" pitchFamily="34" charset="0"/>
                <a:cs typeface="Arial" panose="020B0604020202020204" pitchFamily="34" charset="0"/>
              </a:rPr>
              <a:t> "Which ideas were the most immediately actionable? What business impact could they have within the next quarter?"</a:t>
            </a:r>
          </a:p>
          <a:p>
            <a:pPr marL="0" marR="0">
              <a:lnSpc>
                <a:spcPct val="115000"/>
              </a:lnSpc>
              <a:spcBef>
                <a:spcPts val="0"/>
              </a:spcBef>
              <a:spcAft>
                <a:spcPts val="800"/>
              </a:spcAft>
            </a:pPr>
            <a:r>
              <a:rPr lang="en-US" b="1" kern="100" dirty="0">
                <a:effectLst/>
                <a:latin typeface="Arial" panose="020B0604020202020204" pitchFamily="34" charset="0"/>
                <a:ea typeface="Aptos" panose="020B0004020202020204" pitchFamily="34" charset="0"/>
                <a:cs typeface="Arial" panose="020B0604020202020204" pitchFamily="34" charset="0"/>
              </a:rPr>
              <a:t>Key Takeaways (1 minute)</a:t>
            </a: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457200" marR="0" lvl="0" indent="-182880">
              <a:lnSpc>
                <a:spcPct val="115000"/>
              </a:lnSpc>
              <a:spcBef>
                <a:spcPts val="0"/>
              </a:spcBef>
              <a:spcAft>
                <a:spcPts val="800"/>
              </a:spcAft>
              <a:buSzPts val="1000"/>
              <a:buFont typeface="Symbol" panose="05050102010706020507" pitchFamily="18" charset="2"/>
              <a:buChar char=""/>
              <a:tabLst>
                <a:tab pos="457200" algn="l"/>
              </a:tabLst>
            </a:pPr>
            <a:r>
              <a:rPr lang="en-US" b="1" kern="100" dirty="0">
                <a:effectLst/>
                <a:latin typeface="Arial" panose="020B0604020202020204" pitchFamily="34" charset="0"/>
                <a:ea typeface="Aptos" panose="020B0004020202020204" pitchFamily="34" charset="0"/>
                <a:cs typeface="Arial" panose="020B0604020202020204" pitchFamily="34" charset="0"/>
              </a:rPr>
              <a:t>Emphasize practicality:</a:t>
            </a:r>
            <a:r>
              <a:rPr lang="en-US" kern="100" dirty="0">
                <a:effectLst/>
                <a:latin typeface="Arial" panose="020B0604020202020204" pitchFamily="34" charset="0"/>
                <a:ea typeface="Aptos" panose="020B0004020202020204" pitchFamily="34" charset="0"/>
                <a:cs typeface="Arial" panose="020B0604020202020204" pitchFamily="34" charset="0"/>
              </a:rPr>
              <a:t> How aligning HR solutions with business goals can yield quick wins and measurable results.</a:t>
            </a:r>
          </a:p>
          <a:p>
            <a:pPr marL="457200" marR="0" lvl="0" indent="-182880">
              <a:lnSpc>
                <a:spcPct val="115000"/>
              </a:lnSpc>
              <a:spcBef>
                <a:spcPts val="0"/>
              </a:spcBef>
              <a:spcAft>
                <a:spcPts val="800"/>
              </a:spcAft>
              <a:buSzPts val="1000"/>
              <a:buFont typeface="Symbol" panose="05050102010706020507" pitchFamily="18" charset="2"/>
              <a:buChar char=""/>
              <a:tabLst>
                <a:tab pos="457200" algn="l"/>
              </a:tabLst>
            </a:pPr>
            <a:r>
              <a:rPr lang="en-US" b="1" kern="100" dirty="0">
                <a:effectLst/>
                <a:latin typeface="Arial" panose="020B0604020202020204" pitchFamily="34" charset="0"/>
                <a:ea typeface="Aptos" panose="020B0004020202020204" pitchFamily="34" charset="0"/>
                <a:cs typeface="Arial" panose="020B0604020202020204" pitchFamily="34" charset="0"/>
              </a:rPr>
              <a:t>Critical thinking under pressure:</a:t>
            </a:r>
            <a:r>
              <a:rPr lang="en-US" kern="100" dirty="0">
                <a:effectLst/>
                <a:latin typeface="Arial" panose="020B0604020202020204" pitchFamily="34" charset="0"/>
                <a:ea typeface="Aptos" panose="020B0004020202020204" pitchFamily="34" charset="0"/>
                <a:cs typeface="Arial" panose="020B0604020202020204" pitchFamily="34" charset="0"/>
              </a:rPr>
              <a:t> Highlight the importance of rapid, data-driven decision-making in business success.</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A2D21D1-52E2-420B-B491-CFF6D7BB79FB}" type="slidenum">
              <a:rPr lang="en-US" smtClean="0"/>
              <a:pPr/>
              <a:t>22</a:t>
            </a:fld>
            <a:endParaRPr lang="en-US"/>
          </a:p>
        </p:txBody>
      </p:sp>
    </p:spTree>
    <p:extLst>
      <p:ext uri="{BB962C8B-B14F-4D97-AF65-F5344CB8AC3E}">
        <p14:creationId xmlns:p14="http://schemas.microsoft.com/office/powerpoint/2010/main" val="1919960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Amber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TIME: </a:t>
            </a:r>
            <a:r>
              <a:rPr lang="en-US" dirty="0">
                <a:latin typeface="Arial" panose="020B0604020202020204" pitchFamily="34" charset="0"/>
                <a:cs typeface="Arial" panose="020B0604020202020204" pitchFamily="34" charset="0"/>
              </a:rPr>
              <a:t>2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Say: Congratulations! We have reached the end! Thank you all for your discussion and insights today. I hope you learned something new and are excited to apply these new techniques to your role.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Thank you all for your active participation and insightful contributions today!</a:t>
            </a:r>
          </a:p>
          <a:p>
            <a:r>
              <a:rPr lang="en-US" dirty="0">
                <a:latin typeface="Arial" panose="020B0604020202020204" pitchFamily="34" charset="0"/>
                <a:cs typeface="Arial" panose="020B0604020202020204" pitchFamily="34" charset="0"/>
              </a:rPr>
              <a:t>As we wrap up our session on ‘Business Acumen, Talent Management, and Critical Thinking,’ let’s take a moment to reflect on what we’ve covered:</a:t>
            </a:r>
          </a:p>
          <a:p>
            <a:pPr marL="274320" indent="-182880">
              <a:buFont typeface="+mj-lt"/>
              <a:buAutoNum type="arabicPeriod"/>
            </a:pPr>
            <a:r>
              <a:rPr lang="en-US" b="1" dirty="0">
                <a:latin typeface="Arial" panose="020B0604020202020204" pitchFamily="34" charset="0"/>
                <a:cs typeface="Arial" panose="020B0604020202020204" pitchFamily="34" charset="0"/>
              </a:rPr>
              <a:t>Business Acumen</a:t>
            </a:r>
            <a:r>
              <a:rPr lang="en-US" dirty="0">
                <a:latin typeface="Arial" panose="020B0604020202020204" pitchFamily="34" charset="0"/>
                <a:cs typeface="Arial" panose="020B0604020202020204" pitchFamily="34" charset="0"/>
              </a:rPr>
              <a:t>: We’ve explored how understanding financial metrics and industry trends can enhance our strategic decision-making and drive business results.</a:t>
            </a:r>
          </a:p>
          <a:p>
            <a:pPr marL="274320" indent="-182880">
              <a:buFont typeface="+mj-lt"/>
              <a:buAutoNum type="arabicPeriod"/>
            </a:pPr>
            <a:r>
              <a:rPr lang="en-US" b="1" dirty="0">
                <a:latin typeface="Arial" panose="020B0604020202020204" pitchFamily="34" charset="0"/>
                <a:cs typeface="Arial" panose="020B0604020202020204" pitchFamily="34" charset="0"/>
              </a:rPr>
              <a:t>Talent Management</a:t>
            </a:r>
            <a:r>
              <a:rPr lang="en-US" dirty="0">
                <a:latin typeface="Arial" panose="020B0604020202020204" pitchFamily="34" charset="0"/>
                <a:cs typeface="Arial" panose="020B0604020202020204" pitchFamily="34" charset="0"/>
              </a:rPr>
              <a:t>: We discussed strategies for optimizing talent within our teams to improve engagement and performance, crucial for achieving our organizational goals.</a:t>
            </a:r>
          </a:p>
          <a:p>
            <a:pPr marL="274320" indent="-182880">
              <a:buFont typeface="+mj-lt"/>
              <a:buAutoNum type="arabicPeriod"/>
            </a:pPr>
            <a:r>
              <a:rPr lang="en-US" b="1" dirty="0">
                <a:latin typeface="Arial" panose="020B0604020202020204" pitchFamily="34" charset="0"/>
                <a:cs typeface="Arial" panose="020B0604020202020204" pitchFamily="34" charset="0"/>
              </a:rPr>
              <a:t>Critical Thinking</a:t>
            </a:r>
            <a:r>
              <a:rPr lang="en-US" dirty="0">
                <a:latin typeface="Arial" panose="020B0604020202020204" pitchFamily="34" charset="0"/>
                <a:cs typeface="Arial" panose="020B0604020202020204" pitchFamily="34" charset="0"/>
              </a:rPr>
              <a:t>: We practiced applying critical thinking to evaluate and challenge existing processes, aiming to develop innovative solutions for real business challenges.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 hope you find these insights valuable as you apply them to your roles. </a:t>
            </a:r>
          </a:p>
          <a:p>
            <a:r>
              <a:rPr lang="en-US" dirty="0">
                <a:latin typeface="Arial" panose="020B0604020202020204" pitchFamily="34" charset="0"/>
                <a:cs typeface="Arial" panose="020B0604020202020204" pitchFamily="34" charset="0"/>
              </a:rPr>
              <a:t>Remember, integrating business acumen with effective talent management and critical thinking can lead to significant improvements in our HR practices and overall business success.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Before we finish, I’d like to encourage you to:</a:t>
            </a:r>
          </a:p>
          <a:p>
            <a:pPr marL="274320" indent="-182880">
              <a:buFont typeface="Arial" panose="020B0604020202020204" pitchFamily="34" charset="0"/>
              <a:buChar char="•"/>
            </a:pPr>
            <a:r>
              <a:rPr lang="en-US" b="1" dirty="0">
                <a:latin typeface="Arial" panose="020B0604020202020204" pitchFamily="34" charset="0"/>
                <a:cs typeface="Arial" panose="020B0604020202020204" pitchFamily="34" charset="0"/>
              </a:rPr>
              <a:t>Reflect</a:t>
            </a:r>
            <a:r>
              <a:rPr lang="en-US" dirty="0">
                <a:latin typeface="Arial" panose="020B0604020202020204" pitchFamily="34" charset="0"/>
                <a:cs typeface="Arial" panose="020B0604020202020204" pitchFamily="34" charset="0"/>
              </a:rPr>
              <a:t>: Think about one key takeaway from today’s workshop that you’ll apply in your role.</a:t>
            </a:r>
          </a:p>
          <a:p>
            <a:pPr marL="274320" indent="-182880">
              <a:buFont typeface="Arial" panose="020B0604020202020204" pitchFamily="34" charset="0"/>
              <a:buChar char="•"/>
            </a:pPr>
            <a:r>
              <a:rPr lang="en-US" b="1" dirty="0">
                <a:latin typeface="Arial" panose="020B0604020202020204" pitchFamily="34" charset="0"/>
                <a:cs typeface="Arial" panose="020B0604020202020204" pitchFamily="34" charset="0"/>
              </a:rPr>
              <a:t>Share</a:t>
            </a:r>
            <a:r>
              <a:rPr lang="en-US" dirty="0">
                <a:latin typeface="Arial" panose="020B0604020202020204" pitchFamily="34" charset="0"/>
                <a:cs typeface="Arial" panose="020B0604020202020204" pitchFamily="34" charset="0"/>
              </a:rPr>
              <a:t>: If you haven’t already, share your thoughts or feedback in the chat or follow up with me directly.</a:t>
            </a:r>
          </a:p>
          <a:p>
            <a:pPr marL="274320" indent="-182880">
              <a:buFont typeface="Arial" panose="020B0604020202020204" pitchFamily="34" charset="0"/>
              <a:buChar char="•"/>
            </a:pPr>
            <a:r>
              <a:rPr lang="en-US" b="1" dirty="0">
                <a:latin typeface="Arial" panose="020B0604020202020204" pitchFamily="34" charset="0"/>
                <a:cs typeface="Arial" panose="020B0604020202020204" pitchFamily="34" charset="0"/>
              </a:rPr>
              <a:t>Act</a:t>
            </a:r>
            <a:r>
              <a:rPr lang="en-US" dirty="0">
                <a:latin typeface="Arial" panose="020B0604020202020204" pitchFamily="34" charset="0"/>
                <a:cs typeface="Arial" panose="020B0604020202020204" pitchFamily="34" charset="0"/>
              </a:rPr>
              <a:t>: Use the strategies and tools discussed to tackle your own business challenges and drive impactful change within your organization.</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After this course you will receive a survey, please complete it as that is our primary way of getting feedback from you and understanding what went well, not so well and what you want in the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6900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TIME: </a:t>
            </a:r>
            <a:r>
              <a:rPr lang="en-US" sz="1600" dirty="0">
                <a:latin typeface="Arial" panose="020B0604020202020204" pitchFamily="34" charset="0"/>
                <a:cs typeface="Arial" panose="020B0604020202020204" pitchFamily="34" charset="0"/>
              </a:rPr>
              <a:t>2 mins</a:t>
            </a:r>
          </a:p>
          <a:p>
            <a:pPr defTabSz="914400">
              <a:defRPr/>
            </a:pPr>
            <a:endParaRPr lang="en-US" sz="1600"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SAY:</a:t>
            </a:r>
          </a:p>
          <a:p>
            <a:pPr defTabSz="914400">
              <a:defRPr/>
            </a:pPr>
            <a:r>
              <a:rPr lang="en-US" sz="1600" dirty="0">
                <a:latin typeface="Arial" panose="020B0604020202020204" pitchFamily="34" charset="0"/>
                <a:cs typeface="Arial" panose="020B0604020202020204" pitchFamily="34" charset="0"/>
              </a:rPr>
              <a:t>Our main object today during this 90 minute workshop is to help drive more strategic change through business insight, talent development and critical thinking.</a:t>
            </a:r>
          </a:p>
          <a:p>
            <a:pPr defTabSz="914400">
              <a:defRPr/>
            </a:pPr>
            <a:endParaRPr lang="en-US" sz="1600" dirty="0">
              <a:latin typeface="Arial" panose="020B0604020202020204" pitchFamily="34" charset="0"/>
              <a:cs typeface="Arial" panose="020B0604020202020204" pitchFamily="34" charset="0"/>
            </a:endParaRPr>
          </a:p>
          <a:p>
            <a:pPr defTabSz="914400">
              <a:defRPr/>
            </a:pPr>
            <a:r>
              <a:rPr lang="en-US" sz="1600" dirty="0">
                <a:latin typeface="Arial" panose="020B0604020202020204" pitchFamily="34" charset="0"/>
                <a:cs typeface="Arial" panose="020B0604020202020204" pitchFamily="34" charset="0"/>
              </a:rPr>
              <a:t>Feel free to use the chat to share your thoughts or ask questions at any time.</a:t>
            </a:r>
          </a:p>
          <a:p>
            <a:pPr defTabSz="914400">
              <a:defRPr/>
            </a:pPr>
            <a:endParaRPr lang="en-US" sz="1600" dirty="0">
              <a:latin typeface="Arial" panose="020B0604020202020204" pitchFamily="34" charset="0"/>
              <a:cs typeface="Arial" panose="020B0604020202020204" pitchFamily="34" charset="0"/>
            </a:endParaRPr>
          </a:p>
          <a:p>
            <a:pPr defTabSz="914400">
              <a:defRPr/>
            </a:pPr>
            <a:r>
              <a:rPr lang="en-US" sz="1600" dirty="0">
                <a:latin typeface="Arial" panose="020B0604020202020204" pitchFamily="34" charset="0"/>
                <a:cs typeface="Arial" panose="020B0604020202020204" pitchFamily="34" charset="0"/>
              </a:rPr>
              <a:t>We’ll have breakout sessions as well, so get ready to collaborate with your peers.</a:t>
            </a:r>
          </a:p>
          <a:p>
            <a:pPr defTabSz="914400">
              <a:defRPr/>
            </a:pPr>
            <a:endParaRPr lang="en-US" sz="1600" dirty="0">
              <a:latin typeface="Arial" panose="020B0604020202020204" pitchFamily="34" charset="0"/>
              <a:cs typeface="Arial" panose="020B0604020202020204" pitchFamily="34" charset="0"/>
            </a:endParaRPr>
          </a:p>
          <a:p>
            <a:pPr defTabSz="914400">
              <a:defRPr/>
            </a:pPr>
            <a:r>
              <a:rPr lang="en-US" sz="1600" dirty="0">
                <a:latin typeface="Arial" panose="020B0604020202020204" pitchFamily="34" charset="0"/>
                <a:cs typeface="Arial" panose="020B0604020202020204" pitchFamily="34" charset="0"/>
              </a:rPr>
              <a:t>This session is designed to be interactive, so I encourage you to participate fully. </a:t>
            </a:r>
          </a:p>
          <a:p>
            <a:pPr defTabSz="914400">
              <a:defRPr/>
            </a:pPr>
            <a:endParaRPr lang="en-US" sz="1600" dirty="0">
              <a:latin typeface="Arial" panose="020B0604020202020204" pitchFamily="34" charset="0"/>
              <a:cs typeface="Arial" panose="020B0604020202020204" pitchFamily="34" charset="0"/>
            </a:endParaRPr>
          </a:p>
          <a:p>
            <a:pPr defTabSz="914400">
              <a:defRPr/>
            </a:pPr>
            <a:r>
              <a:rPr lang="en-US" sz="1600" dirty="0">
                <a:latin typeface="Arial" panose="020B0604020202020204" pitchFamily="34" charset="0"/>
                <a:cs typeface="Arial" panose="020B0604020202020204" pitchFamily="34" charset="0"/>
              </a:rPr>
              <a:t>We’re all here to learn from each other and grow together.</a:t>
            </a:r>
          </a:p>
          <a:p>
            <a:pPr defTabSz="914400">
              <a:defRPr/>
            </a:pPr>
            <a:endParaRPr lang="en-US" sz="1600" b="1" dirty="0">
              <a:latin typeface="Arial" panose="020B0604020202020204" pitchFamily="34" charset="0"/>
              <a:cs typeface="Arial" panose="020B0604020202020204" pitchFamily="34" charset="0"/>
            </a:endParaRPr>
          </a:p>
          <a:p>
            <a:pPr defTabSz="914400">
              <a:defRPr/>
            </a:pPr>
            <a:r>
              <a:rPr lang="en-US" sz="1600" b="0" dirty="0">
                <a:latin typeface="Arial" panose="020B0604020202020204" pitchFamily="34" charset="0"/>
                <a:cs typeface="Arial" panose="020B0604020202020204" pitchFamily="34" charset="0"/>
              </a:rPr>
              <a:t>The key objectives for us today are:</a:t>
            </a:r>
          </a:p>
          <a:p>
            <a:pPr marL="274320" indent="-182880">
              <a:buFont typeface="Arial" panose="020B0604020202020204" pitchFamily="34" charset="0"/>
              <a:buChar char="•"/>
            </a:pPr>
            <a:r>
              <a:rPr lang="en-US" sz="1600" b="1" dirty="0">
                <a:latin typeface="Arial" panose="020B0604020202020204" pitchFamily="34" charset="0"/>
                <a:cs typeface="Arial" panose="020B0604020202020204" pitchFamily="34" charset="0"/>
              </a:rPr>
              <a:t>Enhance Key Skills</a:t>
            </a:r>
            <a:r>
              <a:rPr lang="en-US" sz="1600" b="0" dirty="0">
                <a:latin typeface="Arial" panose="020B0604020202020204" pitchFamily="34" charset="0"/>
                <a:cs typeface="Arial" panose="020B0604020202020204" pitchFamily="34" charset="0"/>
              </a:rPr>
              <a:t> of </a:t>
            </a:r>
            <a:r>
              <a:rPr lang="en-US" sz="1600" dirty="0">
                <a:latin typeface="Arial" panose="020B0604020202020204" pitchFamily="34" charset="0"/>
                <a:cs typeface="Arial" panose="020B0604020202020204" pitchFamily="34" charset="0"/>
              </a:rPr>
              <a:t>Leadership, communication, and problem-solving.</a:t>
            </a:r>
          </a:p>
          <a:p>
            <a:pPr marL="274320" indent="-182880">
              <a:buFont typeface="Arial" panose="020B0604020202020204" pitchFamily="34" charset="0"/>
              <a:buChar char="•"/>
            </a:pPr>
            <a:r>
              <a:rPr lang="en-US" sz="1600" b="1" dirty="0">
                <a:latin typeface="Arial" panose="020B0604020202020204" pitchFamily="34" charset="0"/>
                <a:cs typeface="Arial" panose="020B0604020202020204" pitchFamily="34" charset="0"/>
              </a:rPr>
              <a:t>Share</a:t>
            </a:r>
            <a:r>
              <a:rPr lang="en-US" sz="1600" b="0" dirty="0">
                <a:latin typeface="Arial" panose="020B0604020202020204" pitchFamily="34" charset="0"/>
                <a:cs typeface="Arial" panose="020B0604020202020204" pitchFamily="34" charset="0"/>
              </a:rPr>
              <a:t> best practices and experience</a:t>
            </a:r>
          </a:p>
          <a:p>
            <a:pPr marL="274320" indent="-182880">
              <a:buFont typeface="Arial" panose="020B0604020202020204" pitchFamily="34" charset="0"/>
              <a:buChar char="•"/>
            </a:pPr>
            <a:r>
              <a:rPr lang="en-US" sz="1600" b="1" dirty="0">
                <a:latin typeface="Arial" panose="020B0604020202020204" pitchFamily="34" charset="0"/>
                <a:cs typeface="Arial" panose="020B0604020202020204" pitchFamily="34" charset="0"/>
              </a:rPr>
              <a:t>Engage</a:t>
            </a:r>
            <a:r>
              <a:rPr lang="en-US" sz="1600" dirty="0">
                <a:latin typeface="Arial" panose="020B0604020202020204" pitchFamily="34" charset="0"/>
                <a:cs typeface="Arial" panose="020B0604020202020204" pitchFamily="34" charset="0"/>
              </a:rPr>
              <a:t> with your colleagues and continue to grow in your career.</a:t>
            </a:r>
            <a:br>
              <a:rPr lang="en-US"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Ground Rules</a:t>
            </a:r>
          </a:p>
          <a:p>
            <a:pPr marL="274320" indent="-182880" algn="l">
              <a:buFont typeface="Arial" panose="020B0604020202020204" pitchFamily="34" charset="0"/>
              <a:buChar char="•"/>
            </a:pPr>
            <a:r>
              <a:rPr lang="en-US" sz="1600" dirty="0">
                <a:latin typeface="Arial" panose="020B0604020202020204" pitchFamily="34" charset="0"/>
                <a:cs typeface="Arial" panose="020B0604020202020204" pitchFamily="34" charset="0"/>
              </a:rPr>
              <a:t>Discussion, not a lecture- respect everyone’s opinions and be curious, ask questions </a:t>
            </a:r>
          </a:p>
          <a:p>
            <a:pPr marL="274320" indent="-182880" algn="l">
              <a:buFont typeface="Arial" panose="020B0604020202020204" pitchFamily="34" charset="0"/>
              <a:buChar char="•"/>
            </a:pPr>
            <a:r>
              <a:rPr lang="en-US" sz="1600" dirty="0">
                <a:latin typeface="Arial" panose="020B0604020202020204" pitchFamily="34" charset="0"/>
                <a:cs typeface="Arial" panose="020B0604020202020204" pitchFamily="34" charset="0"/>
              </a:rPr>
              <a:t>Be fully present- get rid of the distractions- we only have 90 minutes to dedicate to you and each other- lets make it worth while</a:t>
            </a:r>
          </a:p>
          <a:p>
            <a:pPr marL="274320" indent="-182880" algn="l">
              <a:buFont typeface="Arial" panose="020B0604020202020204" pitchFamily="34" charset="0"/>
              <a:buChar char="•"/>
            </a:pPr>
            <a:r>
              <a:rPr lang="en-US" sz="1600" dirty="0">
                <a:latin typeface="Arial" panose="020B0604020202020204" pitchFamily="34" charset="0"/>
                <a:cs typeface="Arial" panose="020B0604020202020204" pitchFamily="34" charset="0"/>
              </a:rPr>
              <a:t>Learn from each other- by actively listening and being genuinely interested. </a:t>
            </a:r>
          </a:p>
          <a:p>
            <a:pPr marL="285750" indent="-285750" algn="l">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0" indent="0" algn="l">
              <a:buFont typeface="Arial" panose="020B0604020202020204" pitchFamily="34" charset="0"/>
              <a:buNone/>
            </a:pPr>
            <a:r>
              <a:rPr lang="en-US" sz="1600" dirty="0">
                <a:latin typeface="Arial" panose="020B0604020202020204" pitchFamily="34" charset="0"/>
                <a:cs typeface="Arial" panose="020B0604020202020204" pitchFamily="34" charset="0"/>
              </a:rPr>
              <a:t>So let’s get started!</a:t>
            </a:r>
          </a:p>
          <a:p>
            <a:pPr marL="285750" indent="-285750" algn="l">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Do: </a:t>
            </a:r>
            <a:r>
              <a:rPr lang="en-US" sz="1600" dirty="0">
                <a:latin typeface="Arial" panose="020B0604020202020204" pitchFamily="34" charset="0"/>
                <a:cs typeface="Arial" panose="020B0604020202020204" pitchFamily="34" charset="0"/>
              </a:rPr>
              <a:t>Facilitator(s) welcome everyone, provide details on themselves before reviewing the workshop objectives. </a:t>
            </a:r>
          </a:p>
        </p:txBody>
      </p:sp>
      <p:sp>
        <p:nvSpPr>
          <p:cNvPr id="4" name="Slide Number Placeholder 3"/>
          <p:cNvSpPr>
            <a:spLocks noGrp="1"/>
          </p:cNvSpPr>
          <p:nvPr>
            <p:ph type="sldNum" sz="quarter" idx="5"/>
          </p:nvPr>
        </p:nvSpPr>
        <p:spPr/>
        <p:txBody>
          <a:bodyPr/>
          <a:lstStyle/>
          <a:p>
            <a:fld id="{CA2D21D1-52E2-420B-B491-CFF6D7BB79FB}" type="slidenum">
              <a:rPr lang="en-US" smtClean="0"/>
              <a:pPr/>
              <a:t>3</a:t>
            </a:fld>
            <a:endParaRPr lang="en-US"/>
          </a:p>
        </p:txBody>
      </p:sp>
    </p:spTree>
    <p:extLst>
      <p:ext uri="{BB962C8B-B14F-4D97-AF65-F5344CB8AC3E}">
        <p14:creationId xmlns:p14="http://schemas.microsoft.com/office/powerpoint/2010/main" val="853293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TIME: </a:t>
            </a:r>
            <a:r>
              <a:rPr lang="en-US" dirty="0">
                <a:latin typeface="Arial" panose="020B0604020202020204" pitchFamily="34" charset="0"/>
                <a:cs typeface="Arial" panose="020B0604020202020204" pitchFamily="34" charset="0"/>
              </a:rPr>
              <a:t>3 – 5 minutes</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SAY:</a:t>
            </a:r>
          </a:p>
          <a:p>
            <a:r>
              <a:rPr lang="en-US" dirty="0">
                <a:latin typeface="Arial" panose="020B0604020202020204" pitchFamily="34" charset="0"/>
                <a:cs typeface="Arial" panose="020B0604020202020204" pitchFamily="34" charset="0"/>
              </a:rPr>
              <a:t>Let’s get to know who is in this workshop today.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Here’s how it works: When it’s your turn, just share your name, your role, and one interesting or unusual thing that’s on your desk right now. It could be anything—a photo, a quirky mug, or even a snack.</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I’ll kick it off! I’m [Your Name and Role], and I’ve got a [mention something interesting from your desk].</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Okay, let’s keep this quick—just 20 seconds each.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I’ll call on you one at a time.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Let’s start with [Participant's Name].“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GREAT thank you all! We will now get started with reviewing the course topics. I will hand it off to Lucy to discuss Business Acumen.</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A2D21D1-52E2-420B-B491-CFF6D7BB79FB}" type="slidenum">
              <a:rPr lang="en-US" smtClean="0"/>
              <a:pPr/>
              <a:t>4</a:t>
            </a:fld>
            <a:endParaRPr lang="en-US"/>
          </a:p>
        </p:txBody>
      </p:sp>
    </p:spTree>
    <p:extLst>
      <p:ext uri="{BB962C8B-B14F-4D97-AF65-F5344CB8AC3E}">
        <p14:creationId xmlns:p14="http://schemas.microsoft.com/office/powerpoint/2010/main" val="1288063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TIME: </a:t>
            </a:r>
            <a:r>
              <a:rPr lang="en-US" dirty="0">
                <a:latin typeface="Arial" panose="020B0604020202020204" pitchFamily="34" charset="0"/>
                <a:cs typeface="Arial" panose="020B0604020202020204" pitchFamily="34" charset="0"/>
              </a:rPr>
              <a:t>About 3 mins without chat</a:t>
            </a:r>
          </a:p>
        </p:txBody>
      </p:sp>
      <p:sp>
        <p:nvSpPr>
          <p:cNvPr id="4" name="Slide Number Placeholder 3"/>
          <p:cNvSpPr>
            <a:spLocks noGrp="1"/>
          </p:cNvSpPr>
          <p:nvPr>
            <p:ph type="sldNum" sz="quarter" idx="5"/>
          </p:nvPr>
        </p:nvSpPr>
        <p:spPr/>
        <p:txBody>
          <a:bodyPr/>
          <a:lstStyle/>
          <a:p>
            <a:fld id="{CA2D21D1-52E2-420B-B491-CFF6D7BB79FB}" type="slidenum">
              <a:rPr lang="en-US" smtClean="0"/>
              <a:pPr/>
              <a:t>5</a:t>
            </a:fld>
            <a:endParaRPr lang="en-US"/>
          </a:p>
        </p:txBody>
      </p:sp>
    </p:spTree>
    <p:extLst>
      <p:ext uri="{BB962C8B-B14F-4D97-AF65-F5344CB8AC3E}">
        <p14:creationId xmlns:p14="http://schemas.microsoft.com/office/powerpoint/2010/main" val="245776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Lucy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TIME: </a:t>
            </a:r>
            <a:r>
              <a:rPr lang="en-US" dirty="0">
                <a:latin typeface="Arial" panose="020B0604020202020204" pitchFamily="34" charset="0"/>
                <a:cs typeface="Arial" panose="020B0604020202020204" pitchFamily="34" charset="0"/>
              </a:rPr>
              <a:t>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This is a Rapid Recap, please keep in mind that today we will not be teaching specifics in each of the topics rather we will be reviewing key points and then applying concepts to our world as People Team professionals.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Let’s begin with the 'Developing Business Acumen Key Topics.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If at any point you feel you need a deeper understanding, please jot it down and make sure to revisit the course in your MyLearning account.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Now, let’s dive into what business acumen truly means and how it impacts your role.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These concepts are crucial for understanding how our organization operates and how we can drive impact.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First, let’s talk about what business acumen really means. It’s about grasping why our business performs the way it does, how decisions are made, and how our roles and teams contribute to the company’s success.  Essentially, it’s understanding how we make money and how we can influence that process.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To build this acumen, you need to know our business model, financials, and strategy.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includes understanding our sales processes, marketing strategies, and how we approach R&amp;D and product development. </a:t>
            </a:r>
          </a:p>
          <a:p>
            <a:r>
              <a:rPr lang="en-US" dirty="0">
                <a:latin typeface="Arial" panose="020B0604020202020204" pitchFamily="34" charset="0"/>
                <a:cs typeface="Arial" panose="020B0604020202020204" pitchFamily="34" charset="0"/>
              </a:rPr>
              <a:t>Knowing these will help us see how our people and talent fit into the larger picture.</a:t>
            </a:r>
          </a:p>
          <a:p>
            <a:r>
              <a:rPr lang="en-US" dirty="0">
                <a:latin typeface="Arial" panose="020B0604020202020204" pitchFamily="34" charset="0"/>
                <a:cs typeface="Arial" panose="020B0604020202020204" pitchFamily="34" charset="0"/>
              </a:rPr>
              <a:t>The quicker we grasp these elements, the faster we can make a meaningful impact.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involves familiarizing ourselves with key business terms like Value Chain, and P&amp;L Statements, among others. </a:t>
            </a:r>
          </a:p>
          <a:p>
            <a:r>
              <a:rPr lang="en-US" dirty="0">
                <a:latin typeface="Arial" panose="020B0604020202020204" pitchFamily="34" charset="0"/>
                <a:cs typeface="Arial" panose="020B0604020202020204" pitchFamily="34" charset="0"/>
              </a:rPr>
              <a:t>These concepts help us understand our market position and competitive edge.</a:t>
            </a:r>
          </a:p>
          <a:p>
            <a:r>
              <a:rPr lang="en-US" dirty="0">
                <a:latin typeface="Arial" panose="020B0604020202020204" pitchFamily="34" charset="0"/>
                <a:cs typeface="Arial" panose="020B0604020202020204" pitchFamily="34" charset="0"/>
              </a:rPr>
              <a:t>We need to fully understand the problem(s) our business solves, who faces that problem, and how our products or services address it better than the competition. </a:t>
            </a:r>
          </a:p>
          <a:p>
            <a:r>
              <a:rPr lang="en-US" dirty="0">
                <a:latin typeface="Arial" panose="020B0604020202020204" pitchFamily="34" charset="0"/>
                <a:cs typeface="Arial" panose="020B0604020202020204" pitchFamily="34" charset="0"/>
              </a:rPr>
              <a:t>This clarity is crucial for aligning our strategies with customer needs.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 should understand growth strategies and performance levers. </a:t>
            </a:r>
          </a:p>
          <a:p>
            <a:r>
              <a:rPr lang="en-US" dirty="0">
                <a:latin typeface="Arial" panose="020B0604020202020204" pitchFamily="34" charset="0"/>
                <a:cs typeface="Arial" panose="020B0604020202020204" pitchFamily="34" charset="0"/>
              </a:rPr>
              <a:t>Companies use different strategies to grow, and understanding these helps us decide which levers to pull to enhance performance. </a:t>
            </a:r>
          </a:p>
          <a:p>
            <a:r>
              <a:rPr lang="en-US" dirty="0">
                <a:latin typeface="Arial" panose="020B0604020202020204" pitchFamily="34" charset="0"/>
                <a:cs typeface="Arial" panose="020B0604020202020204" pitchFamily="34" charset="0"/>
              </a:rPr>
              <a:t>By assessing trends and the competitive environment, we can make informed decisions.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Our core competencies—are our unique strengths that set us apart from competitors. At Sealed Air, knowing our core competencies helps us leverage them effectively.</a:t>
            </a:r>
          </a:p>
          <a:p>
            <a:r>
              <a:rPr lang="en-US" dirty="0">
                <a:latin typeface="Arial" panose="020B0604020202020204" pitchFamily="34" charset="0"/>
                <a:cs typeface="Arial" panose="020B0604020202020204" pitchFamily="34" charset="0"/>
              </a:rPr>
              <a:t>Understanding our company’s operations and initiative pipeline is key. </a:t>
            </a:r>
          </a:p>
          <a:p>
            <a:r>
              <a:rPr lang="en-US" dirty="0">
                <a:latin typeface="Arial" panose="020B0604020202020204" pitchFamily="34" charset="0"/>
                <a:cs typeface="Arial" panose="020B0604020202020204" pitchFamily="34" charset="0"/>
              </a:rPr>
              <a:t>It shows us how priorities shift and impacts our hiring and management decisions. </a:t>
            </a:r>
          </a:p>
          <a:p>
            <a:r>
              <a:rPr lang="en-US" dirty="0">
                <a:latin typeface="Arial" panose="020B0604020202020204" pitchFamily="34" charset="0"/>
                <a:cs typeface="Arial" panose="020B0604020202020204" pitchFamily="34" charset="0"/>
              </a:rPr>
              <a:t>Our people drive our operations and performance, so aligning our people strategy with our business strategy is vital for achieving operational success.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summary, mastering these concepts equips us to better understand our business, contribute strategically, and drive meaningful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Developing Business Acumen LinkedIn course (https://www.linkedin.com/learning-login/share?account=98169978&amp;forceAccount=false&amp;redirect=https%3A%2F%2Fwww.linkedin.com%2Flearning%2Fdeveloping-business-acumen%3Ftrk%3Dshare_ent_url%26shareId%3D9RdiWYl4Qai%252BekSe%252FLv%252BBw%253D%253D)</a:t>
            </a:r>
          </a:p>
        </p:txBody>
      </p:sp>
      <p:sp>
        <p:nvSpPr>
          <p:cNvPr id="4" name="Slide Number Placeholder 3"/>
          <p:cNvSpPr>
            <a:spLocks noGrp="1"/>
          </p:cNvSpPr>
          <p:nvPr>
            <p:ph type="sldNum" sz="quarter" idx="5"/>
          </p:nvPr>
        </p:nvSpPr>
        <p:spPr/>
        <p:txBody>
          <a:bodyPr/>
          <a:lstStyle/>
          <a:p>
            <a:fld id="{CA2D21D1-52E2-420B-B491-CFF6D7BB79FB}" type="slidenum">
              <a:rPr lang="en-US" smtClean="0"/>
              <a:pPr/>
              <a:t>6</a:t>
            </a:fld>
            <a:endParaRPr lang="en-US"/>
          </a:p>
        </p:txBody>
      </p:sp>
    </p:spTree>
    <p:extLst>
      <p:ext uri="{BB962C8B-B14F-4D97-AF65-F5344CB8AC3E}">
        <p14:creationId xmlns:p14="http://schemas.microsoft.com/office/powerpoint/2010/main" val="1642000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Slide: Key Business Acumen Questions</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TIME: </a:t>
            </a:r>
            <a:r>
              <a:rPr lang="en-US" b="0" dirty="0">
                <a:latin typeface="Arial" panose="020B0604020202020204" pitchFamily="34" charset="0"/>
                <a:cs typeface="Arial" panose="020B0604020202020204" pitchFamily="34" charset="0"/>
              </a:rPr>
              <a:t>2 minutes</a:t>
            </a:r>
          </a:p>
          <a:p>
            <a:endParaRPr lang="en-US" b="1" dirty="0">
              <a:latin typeface="Arial" panose="020B0604020202020204" pitchFamily="34" charset="0"/>
              <a:cs typeface="Arial" panose="020B0604020202020204" pitchFamily="34" charset="0"/>
            </a:endParaRPr>
          </a:p>
          <a:p>
            <a:pPr marL="0" marR="0" lvl="0" indent="0" algn="l" defTabSz="121898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latin typeface="Arial" panose="020B0604020202020204" pitchFamily="34" charset="0"/>
                <a:cs typeface="Arial" panose="020B0604020202020204" pitchFamily="34" charset="0"/>
              </a:rPr>
              <a:t>SAY:</a:t>
            </a:r>
          </a:p>
          <a:p>
            <a:pPr>
              <a:buFont typeface="Arial" panose="020B0604020202020204" pitchFamily="34" charset="0"/>
              <a:buNone/>
            </a:pPr>
            <a:r>
              <a:rPr lang="en-US" dirty="0">
                <a:latin typeface="Arial" panose="020B0604020202020204" pitchFamily="34" charset="0"/>
                <a:cs typeface="Arial" panose="020B0604020202020204" pitchFamily="34" charset="0"/>
              </a:rPr>
              <a:t>Now that we’ve covered the basic elements of business let’s dive into some important questions to think about as we apply business acumen in our daily work.</a:t>
            </a:r>
          </a:p>
          <a:p>
            <a:pPr>
              <a:buFont typeface="Arial" panose="020B0604020202020204" pitchFamily="34" charset="0"/>
              <a:buNone/>
            </a:pPr>
            <a:endParaRPr lang="en-US" b="1" dirty="0">
              <a:latin typeface="Arial" panose="020B0604020202020204" pitchFamily="34" charset="0"/>
              <a:cs typeface="Arial" panose="020B0604020202020204" pitchFamily="34" charset="0"/>
            </a:endParaRPr>
          </a:p>
          <a:p>
            <a:pPr>
              <a:buFont typeface="Arial" panose="020B0604020202020204" pitchFamily="34" charset="0"/>
              <a:buNone/>
            </a:pPr>
            <a:r>
              <a:rPr lang="en-US" dirty="0">
                <a:latin typeface="Arial" panose="020B0604020202020204" pitchFamily="34" charset="0"/>
                <a:cs typeface="Arial" panose="020B0604020202020204" pitchFamily="34" charset="0"/>
              </a:rPr>
              <a:t>Take a moment to read through these questions and reflect on what you feel comfortable with answering and how you are applying your knowledge in your role.</a:t>
            </a:r>
          </a:p>
          <a:p>
            <a:pPr marL="0" marR="0" lvl="0" indent="0" algn="l" defTabSz="121898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latin typeface="Arial" panose="020B0604020202020204" pitchFamily="34" charset="0"/>
              <a:cs typeface="Arial" panose="020B0604020202020204" pitchFamily="34" charset="0"/>
            </a:endParaRPr>
          </a:p>
          <a:p>
            <a:pPr marL="0" marR="0" lvl="0" indent="0" algn="l" defTabSz="121898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latin typeface="Arial" panose="020B0604020202020204" pitchFamily="34" charset="0"/>
                <a:cs typeface="Arial" panose="020B0604020202020204" pitchFamily="34" charset="0"/>
              </a:rPr>
              <a:t>TIME:</a:t>
            </a:r>
            <a:r>
              <a:rPr lang="en-US" dirty="0">
                <a:latin typeface="Arial" panose="020B0604020202020204" pitchFamily="34" charset="0"/>
                <a:cs typeface="Arial" panose="020B0604020202020204" pitchFamily="34" charset="0"/>
              </a:rPr>
              <a:t> 1 minute for silent reflection.</a:t>
            </a:r>
          </a:p>
          <a:p>
            <a:pPr>
              <a:buFont typeface="Arial" panose="020B0604020202020204" pitchFamily="34" charset="0"/>
              <a:buNone/>
            </a:pPr>
            <a:r>
              <a:rPr lang="en-US" dirty="0">
                <a:latin typeface="Arial" panose="020B0604020202020204" pitchFamily="34" charset="0"/>
                <a:cs typeface="Arial" panose="020B0604020202020204" pitchFamily="34" charset="0"/>
              </a:rPr>
              <a:t>Participants read and silently reflect on the following questions displayed on the slide:</a:t>
            </a:r>
          </a:p>
          <a:p>
            <a:pPr marL="274320" lvl="1" indent="-182880">
              <a:buFont typeface="Arial" panose="020B0604020202020204" pitchFamily="34" charset="0"/>
              <a:buChar char="•"/>
            </a:pPr>
            <a:r>
              <a:rPr lang="en-US" dirty="0">
                <a:latin typeface="Arial" panose="020B0604020202020204" pitchFamily="34" charset="0"/>
                <a:cs typeface="Arial" panose="020B0604020202020204" pitchFamily="34" charset="0"/>
              </a:rPr>
              <a:t>What are the biggest priorities and concerns of our organization’s leaders?</a:t>
            </a:r>
          </a:p>
          <a:p>
            <a:pPr marL="274320" lvl="1" indent="-182880">
              <a:buFont typeface="Arial" panose="020B0604020202020204" pitchFamily="34" charset="0"/>
              <a:buChar char="•"/>
            </a:pPr>
            <a:r>
              <a:rPr lang="en-US" dirty="0">
                <a:latin typeface="Arial" panose="020B0604020202020204" pitchFamily="34" charset="0"/>
                <a:cs typeface="Arial" panose="020B0604020202020204" pitchFamily="34" charset="0"/>
              </a:rPr>
              <a:t>Who are some of our clients and customers?</a:t>
            </a:r>
          </a:p>
          <a:p>
            <a:pPr marL="274320" lvl="1" indent="-182880">
              <a:buFont typeface="Arial" panose="020B0604020202020204" pitchFamily="34" charset="0"/>
              <a:buChar char="•"/>
            </a:pPr>
            <a:r>
              <a:rPr lang="en-US" dirty="0">
                <a:latin typeface="Arial" panose="020B0604020202020204" pitchFamily="34" charset="0"/>
                <a:cs typeface="Arial" panose="020B0604020202020204" pitchFamily="34" charset="0"/>
              </a:rPr>
              <a:t>Which product or service is the most profitable, and why?</a:t>
            </a:r>
          </a:p>
          <a:p>
            <a:pPr marL="274320" lvl="1" indent="-182880">
              <a:buFont typeface="Arial" panose="020B0604020202020204" pitchFamily="34" charset="0"/>
              <a:buChar char="•"/>
            </a:pPr>
            <a:r>
              <a:rPr lang="en-US" dirty="0">
                <a:latin typeface="Arial" panose="020B0604020202020204" pitchFamily="34" charset="0"/>
                <a:cs typeface="Arial" panose="020B0604020202020204" pitchFamily="34" charset="0"/>
              </a:rPr>
              <a:t>How can you align HR processes to organizational objectives?</a:t>
            </a:r>
          </a:p>
          <a:p>
            <a:pPr marL="274320" lvl="1" indent="-182880">
              <a:buFont typeface="Arial" panose="020B0604020202020204" pitchFamily="34" charset="0"/>
              <a:buChar char="•"/>
            </a:pPr>
            <a:r>
              <a:rPr lang="en-US" dirty="0">
                <a:latin typeface="Arial" panose="020B0604020202020204" pitchFamily="34" charset="0"/>
                <a:cs typeface="Arial" panose="020B0604020202020204" pitchFamily="34" charset="0"/>
              </a:rPr>
              <a:t>How can HR proactively partner with other leaders in the organization?</a:t>
            </a:r>
          </a:p>
          <a:p>
            <a:pPr marL="274320" lvl="1" indent="-182880">
              <a:buFont typeface="Arial" panose="020B0604020202020204" pitchFamily="34" charset="0"/>
              <a:buChar char="•"/>
            </a:pPr>
            <a:r>
              <a:rPr lang="en-US" dirty="0">
                <a:latin typeface="Arial" panose="020B0604020202020204" pitchFamily="34" charset="0"/>
                <a:cs typeface="Arial" panose="020B0604020202020204" pitchFamily="34" charset="0"/>
              </a:rPr>
              <a:t>Why do you need business acumen skills and how can you build them?</a:t>
            </a:r>
          </a:p>
          <a:p>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So, let’s open the floor– who is willing to talk about their comfort in answering these questions.  You don’t need to answer them but just reflect on your comfort level in answering with clarity?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Facilitator can say- I can honestly tell you that we are not all that comfortable on my team with answering all these questions- it's been a challenge.  In this basic course about business acumen the instructor does tell you where to find answers and who to talk to so consider who you will talk to find answers and how you can stay curious and find the time– and more importantly think about how much more credible you are if you have these skills and answers to these questions.</a:t>
            </a: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a:buFont typeface="Arial" panose="020B0604020202020204" pitchFamily="34" charset="0"/>
              <a:buNone/>
            </a:pPr>
            <a:r>
              <a:rPr lang="en-US" dirty="0">
                <a:latin typeface="Arial" panose="020B0604020202020204" pitchFamily="34" charset="0"/>
                <a:cs typeface="Arial" panose="020B0604020202020204" pitchFamily="34" charset="0"/>
              </a:rPr>
              <a:t>"Thank you for sharing your insights. These questions remind us how important it is to understand the business and align our HR strategies with organizational goals. Keep thinking about how we can leverage business acumen to drive impact in our roles."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Do: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Engage the participants in dialogue to try to answer all, or some, of the questions listed above. Give time to each question and generate discussion before moving on to the next question. If no one knows the answers, lead them in how to find the answers. If you can think of other relevant questions, please feel free to add them, or substitute for any of the questions already listed.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Reference:</a:t>
            </a:r>
          </a:p>
          <a:p>
            <a:pPr marL="274320" marR="0" lvl="0" indent="-182880" algn="l" defTabSz="914400" rtl="0" eaLnBrk="1" fontAlgn="auto" latinLnBrk="0" hangingPunct="1">
              <a:lnSpc>
                <a:spcPct val="100000"/>
              </a:lnSpc>
              <a:spcBef>
                <a:spcPts val="0"/>
              </a:spcBef>
              <a:spcAft>
                <a:spcPts val="0"/>
              </a:spcAft>
              <a:buClrTx/>
              <a:buSzTx/>
              <a:buFont typeface="+mj-lt"/>
              <a:buAutoNum type="arabicPeriod"/>
              <a:tabLst/>
              <a:defRPr/>
            </a:pPr>
            <a:r>
              <a:rPr lang="en-US" dirty="0">
                <a:latin typeface="Arial" panose="020B0604020202020204" pitchFamily="34" charset="0"/>
                <a:cs typeface="Arial" panose="020B0604020202020204" pitchFamily="34" charset="0"/>
              </a:rPr>
              <a:t>https://www.aihr.com/blog/business-acumen-for-hr-professionals/</a:t>
            </a:r>
          </a:p>
          <a:p>
            <a:pPr marL="274320" marR="0" lvl="0" indent="-182880" algn="l" defTabSz="914400" rtl="0" eaLnBrk="1" fontAlgn="auto" latinLnBrk="0" hangingPunct="1">
              <a:lnSpc>
                <a:spcPct val="100000"/>
              </a:lnSpc>
              <a:spcBef>
                <a:spcPts val="0"/>
              </a:spcBef>
              <a:spcAft>
                <a:spcPts val="0"/>
              </a:spcAft>
              <a:buClrTx/>
              <a:buSzTx/>
              <a:buFont typeface="+mj-lt"/>
              <a:buAutoNum type="arabicPeriod"/>
              <a:tabLst/>
              <a:defRPr/>
            </a:pPr>
            <a:r>
              <a:rPr lang="en-US" dirty="0">
                <a:latin typeface="Arial" panose="020B0604020202020204" pitchFamily="34" charset="0"/>
                <a:cs typeface="Arial" panose="020B0604020202020204" pitchFamily="34" charset="0"/>
              </a:rPr>
              <a:t>https://www.leaderonomics.com/articles/business/business-acumen-important</a:t>
            </a:r>
          </a:p>
          <a:p>
            <a:pPr marL="274320" marR="0" lvl="0" indent="-182880" algn="l" defTabSz="914400" rtl="0" eaLnBrk="1" fontAlgn="auto" latinLnBrk="0" hangingPunct="1">
              <a:lnSpc>
                <a:spcPct val="100000"/>
              </a:lnSpc>
              <a:spcBef>
                <a:spcPts val="0"/>
              </a:spcBef>
              <a:spcAft>
                <a:spcPts val="0"/>
              </a:spcAft>
              <a:buClrTx/>
              <a:buSzTx/>
              <a:buFont typeface="+mj-lt"/>
              <a:buAutoNum type="arabicPeriod"/>
              <a:tabLst/>
              <a:defRPr/>
            </a:pPr>
            <a:r>
              <a:rPr lang="en-US" dirty="0">
                <a:latin typeface="Arial" panose="020B0604020202020204" pitchFamily="34" charset="0"/>
                <a:cs typeface="Arial" panose="020B0604020202020204" pitchFamily="34" charset="0"/>
              </a:rPr>
              <a:t>https://hr.mcleanco.com/research/ss/business-acumen-for-hr-professionals</a:t>
            </a:r>
          </a:p>
          <a:p>
            <a:pPr marL="274320" marR="0" lvl="0" indent="-182880" algn="l" defTabSz="914400" rtl="0" eaLnBrk="1" fontAlgn="auto" latinLnBrk="0" hangingPunct="1">
              <a:lnSpc>
                <a:spcPct val="100000"/>
              </a:lnSpc>
              <a:spcBef>
                <a:spcPts val="0"/>
              </a:spcBef>
              <a:spcAft>
                <a:spcPts val="0"/>
              </a:spcAft>
              <a:buClrTx/>
              <a:buSzTx/>
              <a:buFont typeface="+mj-lt"/>
              <a:buAutoNum type="arabicPeriod"/>
              <a:tabLst/>
              <a:defRPr/>
            </a:pPr>
            <a:r>
              <a:rPr lang="en-US" dirty="0">
                <a:latin typeface="Arial" panose="020B0604020202020204" pitchFamily="34" charset="0"/>
                <a:cs typeface="Arial" panose="020B0604020202020204" pitchFamily="34" charset="0"/>
              </a:rPr>
              <a:t>https://www.ukg.com/blog/workforce-institute/hrs-secret-weapon-business-acumen</a:t>
            </a:r>
          </a:p>
          <a:p>
            <a:pPr marL="274320" marR="0" lvl="0" indent="-182880" algn="l" defTabSz="914400" rtl="0" eaLnBrk="1" fontAlgn="auto" latinLnBrk="0" hangingPunct="1">
              <a:lnSpc>
                <a:spcPct val="100000"/>
              </a:lnSpc>
              <a:spcBef>
                <a:spcPts val="0"/>
              </a:spcBef>
              <a:spcAft>
                <a:spcPts val="0"/>
              </a:spcAft>
              <a:buClrTx/>
              <a:buSzTx/>
              <a:buFont typeface="+mj-lt"/>
              <a:buAutoNum type="arabicPeriod"/>
              <a:tabLst/>
              <a:defRPr/>
            </a:pPr>
            <a:r>
              <a:rPr lang="en-US" dirty="0">
                <a:latin typeface="Arial" panose="020B0604020202020204" pitchFamily="34" charset="0"/>
                <a:cs typeface="Arial" panose="020B0604020202020204" pitchFamily="34" charset="0"/>
              </a:rPr>
              <a:t>https://www.linkedin.com/pulse/business-financial-acumen-can-hrs-secret-weapon-foluso-aribisala/</a:t>
            </a:r>
          </a:p>
        </p:txBody>
      </p:sp>
      <p:sp>
        <p:nvSpPr>
          <p:cNvPr id="4" name="Slide Number Placeholder 3"/>
          <p:cNvSpPr>
            <a:spLocks noGrp="1"/>
          </p:cNvSpPr>
          <p:nvPr>
            <p:ph type="sldNum" sz="quarter" idx="5"/>
          </p:nvPr>
        </p:nvSpPr>
        <p:spPr/>
        <p:txBody>
          <a:bodyPr/>
          <a:lstStyle/>
          <a:p>
            <a:fld id="{CA2D21D1-52E2-420B-B491-CFF6D7BB79FB}" type="slidenum">
              <a:rPr lang="en-US" smtClean="0"/>
              <a:pPr/>
              <a:t>7</a:t>
            </a:fld>
            <a:endParaRPr lang="en-US"/>
          </a:p>
        </p:txBody>
      </p:sp>
    </p:spTree>
    <p:extLst>
      <p:ext uri="{BB962C8B-B14F-4D97-AF65-F5344CB8AC3E}">
        <p14:creationId xmlns:p14="http://schemas.microsoft.com/office/powerpoint/2010/main" val="3214737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TIME: </a:t>
            </a:r>
            <a:r>
              <a:rPr lang="en-US" dirty="0">
                <a:latin typeface="Arial" panose="020B0604020202020204" pitchFamily="34" charset="0"/>
                <a:cs typeface="Arial" panose="020B0604020202020204" pitchFamily="34" charset="0"/>
              </a:rPr>
              <a:t>10 </a:t>
            </a:r>
            <a:r>
              <a:rPr lang="en-US" b="0" dirty="0">
                <a:latin typeface="Arial" panose="020B0604020202020204" pitchFamily="34" charset="0"/>
                <a:cs typeface="Arial" panose="020B0604020202020204" pitchFamily="34" charset="0"/>
              </a:rPr>
              <a:t>Minutes</a:t>
            </a:r>
          </a:p>
          <a:p>
            <a:endParaRPr lang="en-US" b="0"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SAY:</a:t>
            </a:r>
          </a:p>
          <a:p>
            <a:r>
              <a:rPr lang="en-US" dirty="0">
                <a:latin typeface="Arial" panose="020B0604020202020204" pitchFamily="34" charset="0"/>
                <a:cs typeface="Arial" panose="020B0604020202020204" pitchFamily="34" charset="0"/>
              </a:rPr>
              <a:t>Now that we’ve reviewed the essentials of business acumen and the types of questions we need to know the answers to, let’s dive into a real-world example from Sealed Air Protective side. </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Let’s spend a few minutes talking about the current market challenges we’re facing in Protective, who our key customers are, and how we can better support </a:t>
            </a:r>
            <a:r>
              <a:rPr lang="en-US" dirty="0">
                <a:latin typeface="Arial" panose="020B0604020202020204" pitchFamily="34" charset="0"/>
                <a:cs typeface="Arial" panose="020B0604020202020204" pitchFamily="34" charset="0"/>
              </a:rPr>
              <a:t>the business. Let’s keep this interactive—feel free to share your thoughts as we go. To start, what do you think are the biggest priorities and concerns for our organization’s leaders as it relates to competing in the market?"</a:t>
            </a:r>
          </a:p>
          <a:p>
            <a:r>
              <a:rPr lang="en-US" dirty="0">
                <a:latin typeface="Arial" panose="020B0604020202020204" pitchFamily="34" charset="0"/>
                <a:cs typeface="Arial" panose="020B0604020202020204" pitchFamily="34" charset="0"/>
              </a:rPr>
              <a:t>(Wait for 1-2 participants to share, then summarize briefly.)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"Exactly. Some of the most pressing challenges include shifts in customer preferences, increased competition, and changes in how we distribute products."</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Shifting Market Preferences &amp; Competitors (2 minutes)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"As many of you know, there’s a big push across industries towards sustainability. More customers are avoiding plastic, and our key product lines, like </a:t>
            </a:r>
            <a:r>
              <a:rPr lang="en-US" dirty="0" err="1">
                <a:latin typeface="Arial" panose="020B0604020202020204" pitchFamily="34" charset="0"/>
                <a:cs typeface="Arial" panose="020B0604020202020204" pitchFamily="34" charset="0"/>
              </a:rPr>
              <a:t>Instapak</a:t>
            </a:r>
            <a:r>
              <a:rPr lang="en-US" dirty="0">
                <a:latin typeface="Arial" panose="020B0604020202020204" pitchFamily="34" charset="0"/>
                <a:cs typeface="Arial" panose="020B0604020202020204" pitchFamily="34" charset="0"/>
              </a:rPr>
              <a:t> and Fill-Air, are facing headwinds. Our competitors are moving faster toward sustainable solutions, and we’ve underperformed in this space. For example, e-commerce growth, especially in distribution centers, demands solutions that are 'good enough' to get products to consumers quickly while minimizing environmental impact."</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Market Growth and Competitive Intensity (1.5 minutes)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"Another challenge is the normalization of market growth post-COVID. We’re seeing demand become more unpredictable, and our forecasting processes haven’t been as effective as they could be. Market growth is returning to pre-pandemic levels, and we’re losing some of our share to competitors offering fiber solutions, blocking and bracing, and more affordable mailers."</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Quick Interaction:</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"How do you think this slower growth and competition might affect how we position ourselves in the market?"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(Allow 1-2 participants to answer.)</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Labor Constraints &amp; Price Sensitivity (1.5 minutes)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"In addition, labor constraints and rising price sensitivity are major concerns. Turnover in sales and a tight labor market mean we need more user-friendly automated solutions to keep up. Also, with multiple price increases, some of our customers feel they aren’t getting enough value, which has led to volume loss. Competitors with lower prices are attracting those customers."</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Key Customers and Their Needs (2 minutes)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"Our biggest customers span various sectors. Industrials like 3M and DuPont make up 32% of our sales. In consumer retail, we work with Macy’s, Vitamix, and others. We also serve medical, electronics, transportation, and 3</a:t>
            </a:r>
            <a:r>
              <a:rPr lang="en-US" baseline="30000" dirty="0">
                <a:latin typeface="Arial" panose="020B0604020202020204" pitchFamily="34" charset="0"/>
                <a:cs typeface="Arial" panose="020B0604020202020204" pitchFamily="34" charset="0"/>
              </a:rPr>
              <a:t>rd</a:t>
            </a:r>
            <a:r>
              <a:rPr lang="en-US" dirty="0">
                <a:latin typeface="Arial" panose="020B0604020202020204" pitchFamily="34" charset="0"/>
                <a:cs typeface="Arial" panose="020B0604020202020204" pitchFamily="34" charset="0"/>
              </a:rPr>
              <a:t> Party Logistics or 3PL companies like ULINE and </a:t>
            </a:r>
            <a:r>
              <a:rPr lang="en-US" dirty="0" err="1">
                <a:latin typeface="Arial" panose="020B0604020202020204" pitchFamily="34" charset="0"/>
                <a:cs typeface="Arial" panose="020B0604020202020204" pitchFamily="34" charset="0"/>
              </a:rPr>
              <a:t>Geodix</a:t>
            </a:r>
            <a:r>
              <a:rPr lang="en-US" dirty="0">
                <a:latin typeface="Arial" panose="020B0604020202020204" pitchFamily="34" charset="0"/>
                <a:cs typeface="Arial" panose="020B0604020202020204" pitchFamily="34" charset="0"/>
              </a:rPr>
              <a:t>. What they’re looking for is product protection, efficiency in the supply chain, and ways to minimize damage while reducing costs."</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Quick Interaction:</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"Think about your work. Which customer needs or pain points stand out the most to you? How can we help overcome these challenges?"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(Allow responses and facilitate discussion.)</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Closing (1 minute)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"Finally, let’s talk about how we, as a team, can support these business goals. With our Protective Portfolio, we’re leading the market with solutions like </a:t>
            </a:r>
            <a:r>
              <a:rPr lang="en-US" dirty="0" err="1">
                <a:latin typeface="Arial" panose="020B0604020202020204" pitchFamily="34" charset="0"/>
                <a:cs typeface="Arial" panose="020B0604020202020204" pitchFamily="34" charset="0"/>
              </a:rPr>
              <a:t>Instapak</a:t>
            </a:r>
            <a:r>
              <a:rPr lang="en-US" dirty="0">
                <a:latin typeface="Arial" panose="020B0604020202020204" pitchFamily="34" charset="0"/>
                <a:cs typeface="Arial" panose="020B0604020202020204" pitchFamily="34" charset="0"/>
              </a:rPr>
              <a:t>, which holds an 80% market share, and innovative offerings like inflatable bubbles and </a:t>
            </a:r>
            <a:r>
              <a:rPr lang="en-US" dirty="0" err="1">
                <a:latin typeface="Arial" panose="020B0604020202020204" pitchFamily="34" charset="0"/>
                <a:cs typeface="Arial" panose="020B0604020202020204" pitchFamily="34" charset="0"/>
              </a:rPr>
              <a:t>Autobag</a:t>
            </a:r>
            <a:r>
              <a:rPr lang="en-US" dirty="0">
                <a:latin typeface="Arial" panose="020B0604020202020204" pitchFamily="34" charset="0"/>
                <a:cs typeface="Arial" panose="020B0604020202020204" pitchFamily="34" charset="0"/>
              </a:rPr>
              <a:t>. Our success depends on our ability to adapt to these market challenges and deliver value to our customers."</a:t>
            </a:r>
          </a:p>
          <a:p>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I’d love to hear from you. What’s one way our people team can contribute to impacting this business?  Lets open the floor and have an open discussion.</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(Wait for responses.)</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A2D21D1-52E2-420B-B491-CFF6D7BB79FB}" type="slidenum">
              <a:rPr lang="en-US" smtClean="0"/>
              <a:pPr/>
              <a:t>8</a:t>
            </a:fld>
            <a:endParaRPr lang="en-US"/>
          </a:p>
        </p:txBody>
      </p:sp>
    </p:spTree>
    <p:extLst>
      <p:ext uri="{BB962C8B-B14F-4D97-AF65-F5344CB8AC3E}">
        <p14:creationId xmlns:p14="http://schemas.microsoft.com/office/powerpoint/2010/main" val="3804932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TIME: </a:t>
            </a:r>
            <a:r>
              <a:rPr lang="en-US" b="0" dirty="0">
                <a:latin typeface="Arial" panose="020B0604020202020204" pitchFamily="34" charset="0"/>
                <a:cs typeface="Arial" panose="020B0604020202020204" pitchFamily="34" charset="0"/>
              </a:rPr>
              <a:t>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Tell people to write down their goal – studies say people are more likely to stick to it if they are written down. Do this quickly – know yourself – think about what learned past few minutes-  You will also find in the chat a 1 pager that can get you to some courses to help you continue to develop your business acumen.  The difference between HR Professionals is their level of business acumen and ability to apply HR solutions to business challenges.</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TRANSITION</a:t>
            </a:r>
          </a:p>
          <a:p>
            <a:r>
              <a:rPr lang="en-US" dirty="0">
                <a:latin typeface="Arial" panose="020B0604020202020204" pitchFamily="34" charset="0"/>
                <a:cs typeface="Arial" panose="020B0604020202020204" pitchFamily="34" charset="0"/>
              </a:rPr>
              <a:t>Now, as we think about these market challenges, it’s clear that our success isn’t just about products or strategies—it’s about our people.</a:t>
            </a:r>
          </a:p>
          <a:p>
            <a:r>
              <a:rPr lang="en-US" dirty="0">
                <a:latin typeface="Arial" panose="020B0604020202020204" pitchFamily="34" charset="0"/>
                <a:cs typeface="Arial" panose="020B0604020202020204" pitchFamily="34" charset="0"/>
              </a:rPr>
              <a:t>This is where talent management comes in and we need to be competitive their too. To stay competitive, we need the right people in the right roles, ready to adapt and respond to market demands. Let’s shift our focus to talent management as Amber helps us explore how aligning our talent strategy can help us thrive in this challenging landscape.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A2D21D1-52E2-420B-B491-CFF6D7BB79FB}" type="slidenum">
              <a:rPr lang="en-US" smtClean="0"/>
              <a:pPr/>
              <a:t>9</a:t>
            </a:fld>
            <a:endParaRPr lang="en-US"/>
          </a:p>
        </p:txBody>
      </p:sp>
    </p:spTree>
    <p:extLst>
      <p:ext uri="{BB962C8B-B14F-4D97-AF65-F5344CB8AC3E}">
        <p14:creationId xmlns:p14="http://schemas.microsoft.com/office/powerpoint/2010/main" val="1915846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4.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1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0.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4.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7.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PTLA_2024Q3_Cover">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2DE59C1C-438A-73E4-8154-5B8B1F078DA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77" b="1145"/>
          <a:stretch/>
        </p:blipFill>
        <p:spPr>
          <a:xfrm>
            <a:off x="-2554" y="-4813"/>
            <a:ext cx="12188825" cy="6862813"/>
          </a:xfrm>
          <a:prstGeom prst="rect">
            <a:avLst/>
          </a:prstGeom>
        </p:spPr>
      </p:pic>
      <p:pic>
        <p:nvPicPr>
          <p:cNvPr id="5" name="Picture 4" hidden="1">
            <a:extLst>
              <a:ext uri="{FF2B5EF4-FFF2-40B4-BE49-F238E27FC236}">
                <a16:creationId xmlns:a16="http://schemas.microsoft.com/office/drawing/2014/main" id="{6D776A40-9E73-ED3F-4064-2C258B72D55A}"/>
              </a:ext>
            </a:extLst>
          </p:cNvPr>
          <p:cNvPicPr>
            <a:picLocks noChangeAspect="1"/>
          </p:cNvPicPr>
          <p:nvPr userDrawn="1"/>
        </p:nvPicPr>
        <p:blipFill>
          <a:blip r:embed="rId4"/>
          <a:stretch>
            <a:fillRect/>
          </a:stretch>
        </p:blipFill>
        <p:spPr>
          <a:xfrm>
            <a:off x="0" y="0"/>
            <a:ext cx="12186271" cy="6858000"/>
          </a:xfrm>
          <a:prstGeom prst="rect">
            <a:avLst/>
          </a:prstGeom>
        </p:spPr>
      </p:pic>
      <p:sp>
        <p:nvSpPr>
          <p:cNvPr id="26" name="Freeform: Shape 25">
            <a:extLst>
              <a:ext uri="{FF2B5EF4-FFF2-40B4-BE49-F238E27FC236}">
                <a16:creationId xmlns:a16="http://schemas.microsoft.com/office/drawing/2014/main" id="{E6BB45D3-F61C-A30E-F2C3-EBCBFDB6C092}"/>
              </a:ext>
            </a:extLst>
          </p:cNvPr>
          <p:cNvSpPr/>
          <p:nvPr userDrawn="1"/>
        </p:nvSpPr>
        <p:spPr>
          <a:xfrm>
            <a:off x="5246556" y="0"/>
            <a:ext cx="6949440" cy="4972851"/>
          </a:xfrm>
          <a:custGeom>
            <a:avLst/>
            <a:gdLst>
              <a:gd name="connsiteX0" fmla="*/ 0 w 6949440"/>
              <a:gd name="connsiteY0" fmla="*/ 0 h 4972851"/>
              <a:gd name="connsiteX1" fmla="*/ 6949440 w 6949440"/>
              <a:gd name="connsiteY1" fmla="*/ 0 h 4972851"/>
              <a:gd name="connsiteX2" fmla="*/ 6949440 w 6949440"/>
              <a:gd name="connsiteY2" fmla="*/ 2946387 h 4972851"/>
              <a:gd name="connsiteX3" fmla="*/ 4937416 w 6949440"/>
              <a:gd name="connsiteY3" fmla="*/ 4972851 h 4972851"/>
            </a:gdLst>
            <a:ahLst/>
            <a:cxnLst>
              <a:cxn ang="0">
                <a:pos x="connsiteX0" y="connsiteY0"/>
              </a:cxn>
              <a:cxn ang="0">
                <a:pos x="connsiteX1" y="connsiteY1"/>
              </a:cxn>
              <a:cxn ang="0">
                <a:pos x="connsiteX2" y="connsiteY2"/>
              </a:cxn>
              <a:cxn ang="0">
                <a:pos x="connsiteX3" y="connsiteY3"/>
              </a:cxn>
            </a:cxnLst>
            <a:rect l="l" t="t" r="r" b="b"/>
            <a:pathLst>
              <a:path w="6949440" h="4972851">
                <a:moveTo>
                  <a:pt x="0" y="0"/>
                </a:moveTo>
                <a:lnTo>
                  <a:pt x="6949440" y="0"/>
                </a:lnTo>
                <a:lnTo>
                  <a:pt x="6949440" y="2946387"/>
                </a:lnTo>
                <a:lnTo>
                  <a:pt x="4937416" y="4972851"/>
                </a:lnTo>
                <a:close/>
              </a:path>
            </a:pathLst>
          </a:custGeom>
          <a:solidFill>
            <a:schemeClr val="bg1">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A4617806-2A21-CCEB-9344-C0BEB59EADDA}"/>
              </a:ext>
            </a:extLst>
          </p:cNvPr>
          <p:cNvSpPr/>
          <p:nvPr userDrawn="1"/>
        </p:nvSpPr>
        <p:spPr>
          <a:xfrm>
            <a:off x="6160612" y="-9625"/>
            <a:ext cx="6035384" cy="4052235"/>
          </a:xfrm>
          <a:custGeom>
            <a:avLst/>
            <a:gdLst>
              <a:gd name="connsiteX0" fmla="*/ 0 w 6035384"/>
              <a:gd name="connsiteY0" fmla="*/ 0 h 4052235"/>
              <a:gd name="connsiteX1" fmla="*/ 6035384 w 6035384"/>
              <a:gd name="connsiteY1" fmla="*/ 0 h 4052235"/>
              <a:gd name="connsiteX2" fmla="*/ 6035384 w 6035384"/>
              <a:gd name="connsiteY2" fmla="*/ 2025771 h 4052235"/>
              <a:gd name="connsiteX3" fmla="*/ 4023360 w 6035384"/>
              <a:gd name="connsiteY3" fmla="*/ 4052235 h 4052235"/>
            </a:gdLst>
            <a:ahLst/>
            <a:cxnLst>
              <a:cxn ang="0">
                <a:pos x="connsiteX0" y="connsiteY0"/>
              </a:cxn>
              <a:cxn ang="0">
                <a:pos x="connsiteX1" y="connsiteY1"/>
              </a:cxn>
              <a:cxn ang="0">
                <a:pos x="connsiteX2" y="connsiteY2"/>
              </a:cxn>
              <a:cxn ang="0">
                <a:pos x="connsiteX3" y="connsiteY3"/>
              </a:cxn>
            </a:cxnLst>
            <a:rect l="l" t="t" r="r" b="b"/>
            <a:pathLst>
              <a:path w="6035384" h="4052235">
                <a:moveTo>
                  <a:pt x="0" y="0"/>
                </a:moveTo>
                <a:lnTo>
                  <a:pt x="6035384" y="0"/>
                </a:lnTo>
                <a:lnTo>
                  <a:pt x="6035384" y="2025771"/>
                </a:lnTo>
                <a:lnTo>
                  <a:pt x="4023360" y="4052235"/>
                </a:lnTo>
                <a:close/>
              </a:path>
            </a:pathLst>
          </a:custGeom>
          <a:solidFill>
            <a:srgbClr val="961E2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pic>
        <p:nvPicPr>
          <p:cNvPr id="31" name="Graphic 30">
            <a:extLst>
              <a:ext uri="{FF2B5EF4-FFF2-40B4-BE49-F238E27FC236}">
                <a16:creationId xmlns:a16="http://schemas.microsoft.com/office/drawing/2014/main" id="{AABB40BE-EFB8-586B-33C4-226484B5121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094846" y="107258"/>
            <a:ext cx="4005464" cy="1841857"/>
          </a:xfrm>
          <a:prstGeom prst="rect">
            <a:avLst/>
          </a:prstGeom>
        </p:spPr>
      </p:pic>
      <p:grpSp>
        <p:nvGrpSpPr>
          <p:cNvPr id="32" name="Group 31">
            <a:extLst>
              <a:ext uri="{FF2B5EF4-FFF2-40B4-BE49-F238E27FC236}">
                <a16:creationId xmlns:a16="http://schemas.microsoft.com/office/drawing/2014/main" id="{58E3C728-9D6D-FF56-E903-BD519DD3099D}"/>
              </a:ext>
            </a:extLst>
          </p:cNvPr>
          <p:cNvGrpSpPr/>
          <p:nvPr userDrawn="1"/>
        </p:nvGrpSpPr>
        <p:grpSpPr>
          <a:xfrm>
            <a:off x="6841009" y="5876223"/>
            <a:ext cx="5347816" cy="640080"/>
            <a:chOff x="6841009" y="4437246"/>
            <a:chExt cx="5347816" cy="640080"/>
          </a:xfrm>
        </p:grpSpPr>
        <p:sp>
          <p:nvSpPr>
            <p:cNvPr id="34" name="Rectangle 33">
              <a:extLst>
                <a:ext uri="{FF2B5EF4-FFF2-40B4-BE49-F238E27FC236}">
                  <a16:creationId xmlns:a16="http://schemas.microsoft.com/office/drawing/2014/main" id="{29FB8ACF-B8BB-6AB3-234C-2CFC302CFB16}"/>
                </a:ext>
              </a:extLst>
            </p:cNvPr>
            <p:cNvSpPr/>
            <p:nvPr userDrawn="1"/>
          </p:nvSpPr>
          <p:spPr>
            <a:xfrm>
              <a:off x="6843563" y="4437246"/>
              <a:ext cx="5345262" cy="221381"/>
            </a:xfrm>
            <a:prstGeom prst="rect">
              <a:avLst/>
            </a:prstGeom>
            <a:solidFill>
              <a:srgbClr val="CF33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0ABBFC6-70AF-30AE-4AD0-2A0D815187A6}"/>
                </a:ext>
              </a:extLst>
            </p:cNvPr>
            <p:cNvSpPr/>
            <p:nvPr userDrawn="1"/>
          </p:nvSpPr>
          <p:spPr>
            <a:xfrm>
              <a:off x="6843563" y="4658627"/>
              <a:ext cx="5345262" cy="221381"/>
            </a:xfrm>
            <a:prstGeom prst="rect">
              <a:avLst/>
            </a:prstGeom>
            <a:solidFill>
              <a:srgbClr val="D353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8CAFADE-D20D-7E0F-F830-B1ABC28ACB9B}"/>
                </a:ext>
              </a:extLst>
            </p:cNvPr>
            <p:cNvSpPr/>
            <p:nvPr userDrawn="1"/>
          </p:nvSpPr>
          <p:spPr>
            <a:xfrm>
              <a:off x="6841009" y="4855945"/>
              <a:ext cx="5345262" cy="221381"/>
            </a:xfrm>
            <a:prstGeom prst="rect">
              <a:avLst/>
            </a:prstGeom>
            <a:solidFill>
              <a:srgbClr val="DE7E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6" name="Right Triangle 45">
            <a:extLst>
              <a:ext uri="{FF2B5EF4-FFF2-40B4-BE49-F238E27FC236}">
                <a16:creationId xmlns:a16="http://schemas.microsoft.com/office/drawing/2014/main" id="{811E9249-3D78-6D28-44FB-DDB27BB59797}"/>
              </a:ext>
            </a:extLst>
          </p:cNvPr>
          <p:cNvSpPr/>
          <p:nvPr userDrawn="1"/>
        </p:nvSpPr>
        <p:spPr>
          <a:xfrm>
            <a:off x="6955257" y="4043174"/>
            <a:ext cx="2812116" cy="2824451"/>
          </a:xfrm>
          <a:prstGeom prst="rtTriangle">
            <a:avLst/>
          </a:prstGeom>
          <a:solidFill>
            <a:schemeClr val="bg1">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lvl="0" algn="ctr"/>
            <a:endParaRPr lang="en-US"/>
          </a:p>
        </p:txBody>
      </p:sp>
      <p:sp>
        <p:nvSpPr>
          <p:cNvPr id="47" name="Rectangle 46">
            <a:extLst>
              <a:ext uri="{FF2B5EF4-FFF2-40B4-BE49-F238E27FC236}">
                <a16:creationId xmlns:a16="http://schemas.microsoft.com/office/drawing/2014/main" id="{C5D3A4FE-B58D-8E25-3303-C2BE3C1C64A1}"/>
              </a:ext>
            </a:extLst>
          </p:cNvPr>
          <p:cNvSpPr/>
          <p:nvPr userDrawn="1"/>
        </p:nvSpPr>
        <p:spPr>
          <a:xfrm>
            <a:off x="0" y="4051598"/>
            <a:ext cx="6952703" cy="2204185"/>
          </a:xfrm>
          <a:prstGeom prst="rect">
            <a:avLst/>
          </a:prstGeom>
          <a:solidFill>
            <a:schemeClr val="bg1">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lvl="0" algn="ctr"/>
            <a:endParaRPr lang="en-US"/>
          </a:p>
        </p:txBody>
      </p:sp>
      <p:grpSp>
        <p:nvGrpSpPr>
          <p:cNvPr id="37" name="Group 36">
            <a:extLst>
              <a:ext uri="{FF2B5EF4-FFF2-40B4-BE49-F238E27FC236}">
                <a16:creationId xmlns:a16="http://schemas.microsoft.com/office/drawing/2014/main" id="{F309D984-540C-6BF5-9D9E-42D31996E053}"/>
              </a:ext>
            </a:extLst>
          </p:cNvPr>
          <p:cNvGrpSpPr/>
          <p:nvPr userDrawn="1"/>
        </p:nvGrpSpPr>
        <p:grpSpPr>
          <a:xfrm>
            <a:off x="-12278" y="4663440"/>
            <a:ext cx="8936528" cy="2204185"/>
            <a:chOff x="-1190044" y="3224463"/>
            <a:chExt cx="8936528" cy="2204185"/>
          </a:xfrm>
        </p:grpSpPr>
        <p:sp>
          <p:nvSpPr>
            <p:cNvPr id="38" name="Right Triangle 37">
              <a:extLst>
                <a:ext uri="{FF2B5EF4-FFF2-40B4-BE49-F238E27FC236}">
                  <a16:creationId xmlns:a16="http://schemas.microsoft.com/office/drawing/2014/main" id="{59A3C0A7-AAD9-79B2-E711-F3574ED23AA2}"/>
                </a:ext>
              </a:extLst>
            </p:cNvPr>
            <p:cNvSpPr/>
            <p:nvPr userDrawn="1"/>
          </p:nvSpPr>
          <p:spPr>
            <a:xfrm>
              <a:off x="5551925" y="3224463"/>
              <a:ext cx="2194559" cy="2204185"/>
            </a:xfrm>
            <a:prstGeom prst="rtTriangle">
              <a:avLst/>
            </a:prstGeom>
            <a:solidFill>
              <a:srgbClr val="961E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D546F60-0EA1-15F7-74F9-E2334AA0D14F}"/>
                </a:ext>
              </a:extLst>
            </p:cNvPr>
            <p:cNvSpPr/>
            <p:nvPr userDrawn="1"/>
          </p:nvSpPr>
          <p:spPr>
            <a:xfrm>
              <a:off x="-1190044" y="3224463"/>
              <a:ext cx="6741969" cy="2204185"/>
            </a:xfrm>
            <a:prstGeom prst="rect">
              <a:avLst/>
            </a:prstGeom>
            <a:solidFill>
              <a:srgbClr val="961E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0" name="Title 1">
            <a:extLst>
              <a:ext uri="{FF2B5EF4-FFF2-40B4-BE49-F238E27FC236}">
                <a16:creationId xmlns:a16="http://schemas.microsoft.com/office/drawing/2014/main" id="{C247A8D6-7E17-678B-4357-F80A304B3785}"/>
              </a:ext>
            </a:extLst>
          </p:cNvPr>
          <p:cNvSpPr>
            <a:spLocks noGrp="1"/>
          </p:cNvSpPr>
          <p:nvPr>
            <p:ph type="title"/>
          </p:nvPr>
        </p:nvSpPr>
        <p:spPr>
          <a:xfrm>
            <a:off x="225566" y="4816440"/>
            <a:ext cx="6504125" cy="1246503"/>
          </a:xfrm>
        </p:spPr>
        <p:txBody>
          <a:bodyPr/>
          <a:lstStyle>
            <a:lvl1pPr algn="ctr">
              <a:defRPr sz="2400" b="1">
                <a:solidFill>
                  <a:schemeClr val="bg1"/>
                </a:solidFill>
              </a:defRPr>
            </a:lvl1pPr>
          </a:lstStyle>
          <a:p>
            <a:r>
              <a:rPr lang="en-US"/>
              <a:t>Click to edit Master title</a:t>
            </a:r>
          </a:p>
        </p:txBody>
      </p:sp>
      <p:grpSp>
        <p:nvGrpSpPr>
          <p:cNvPr id="41" name="Group 40">
            <a:extLst>
              <a:ext uri="{FF2B5EF4-FFF2-40B4-BE49-F238E27FC236}">
                <a16:creationId xmlns:a16="http://schemas.microsoft.com/office/drawing/2014/main" id="{BD462423-34D4-425C-94E4-B679FE096EB8}"/>
              </a:ext>
            </a:extLst>
          </p:cNvPr>
          <p:cNvGrpSpPr/>
          <p:nvPr userDrawn="1"/>
        </p:nvGrpSpPr>
        <p:grpSpPr>
          <a:xfrm>
            <a:off x="840569" y="6176406"/>
            <a:ext cx="5274118" cy="413886"/>
            <a:chOff x="817740" y="4737429"/>
            <a:chExt cx="5274118" cy="413886"/>
          </a:xfrm>
        </p:grpSpPr>
        <p:sp>
          <p:nvSpPr>
            <p:cNvPr id="42" name="Right Triangle 41">
              <a:extLst>
                <a:ext uri="{FF2B5EF4-FFF2-40B4-BE49-F238E27FC236}">
                  <a16:creationId xmlns:a16="http://schemas.microsoft.com/office/drawing/2014/main" id="{DAB46F19-68B5-0757-6B16-37D0B5556F27}"/>
                </a:ext>
              </a:extLst>
            </p:cNvPr>
            <p:cNvSpPr/>
            <p:nvPr userDrawn="1"/>
          </p:nvSpPr>
          <p:spPr>
            <a:xfrm flipH="1">
              <a:off x="817740" y="4737429"/>
              <a:ext cx="476036" cy="413886"/>
            </a:xfrm>
            <a:prstGeom prst="rtTriangle">
              <a:avLst/>
            </a:prstGeom>
            <a:solidFill>
              <a:srgbClr val="313E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ight Triangle 42">
              <a:extLst>
                <a:ext uri="{FF2B5EF4-FFF2-40B4-BE49-F238E27FC236}">
                  <a16:creationId xmlns:a16="http://schemas.microsoft.com/office/drawing/2014/main" id="{87EE67ED-A717-66B4-3E57-4C80F6F96302}"/>
                </a:ext>
              </a:extLst>
            </p:cNvPr>
            <p:cNvSpPr/>
            <p:nvPr userDrawn="1"/>
          </p:nvSpPr>
          <p:spPr>
            <a:xfrm flipV="1">
              <a:off x="5686966" y="4737429"/>
              <a:ext cx="404892" cy="413886"/>
            </a:xfrm>
            <a:prstGeom prst="rtTriangle">
              <a:avLst/>
            </a:prstGeom>
            <a:solidFill>
              <a:srgbClr val="313E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608AF049-D586-D004-A7AF-01BC6C2D95E2}"/>
                </a:ext>
              </a:extLst>
            </p:cNvPr>
            <p:cNvSpPr/>
            <p:nvPr userDrawn="1"/>
          </p:nvSpPr>
          <p:spPr>
            <a:xfrm flipV="1">
              <a:off x="1293776" y="4737429"/>
              <a:ext cx="4393190" cy="413886"/>
            </a:xfrm>
            <a:prstGeom prst="rect">
              <a:avLst/>
            </a:prstGeom>
            <a:solidFill>
              <a:srgbClr val="313E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5" name="Text Placeholder 32">
            <a:extLst>
              <a:ext uri="{FF2B5EF4-FFF2-40B4-BE49-F238E27FC236}">
                <a16:creationId xmlns:a16="http://schemas.microsoft.com/office/drawing/2014/main" id="{A0E23F0A-B832-076E-34CE-08EDF99AF10A}"/>
              </a:ext>
            </a:extLst>
          </p:cNvPr>
          <p:cNvSpPr>
            <a:spLocks noGrp="1"/>
          </p:cNvSpPr>
          <p:nvPr>
            <p:ph type="body" sz="quarter" idx="10"/>
          </p:nvPr>
        </p:nvSpPr>
        <p:spPr>
          <a:xfrm>
            <a:off x="1289763" y="6167418"/>
            <a:ext cx="4364755" cy="414337"/>
          </a:xfrm>
        </p:spPr>
        <p:txBody>
          <a:bodyPr/>
          <a:lstStyle>
            <a:lvl1pPr marL="0" indent="0" algn="ctr">
              <a:buNone/>
              <a:defRPr sz="2000">
                <a:solidFill>
                  <a:schemeClr val="bg1"/>
                </a:solidFill>
              </a:defRPr>
            </a:lvl1pPr>
          </a:lstStyle>
          <a:p>
            <a:pPr lvl="0"/>
            <a:r>
              <a:rPr lang="en-US"/>
              <a:t>Click to edit Master text</a:t>
            </a:r>
          </a:p>
        </p:txBody>
      </p:sp>
    </p:spTree>
    <p:custDataLst>
      <p:tags r:id="rId1"/>
    </p:custDataLst>
    <p:extLst>
      <p:ext uri="{BB962C8B-B14F-4D97-AF65-F5344CB8AC3E}">
        <p14:creationId xmlns:p14="http://schemas.microsoft.com/office/powerpoint/2010/main" val="2463499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TLA | Title Only REJECTED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3DB1FE-B9D6-9B56-105E-9753DC602618}"/>
              </a:ext>
            </a:extLst>
          </p:cNvPr>
          <p:cNvSpPr/>
          <p:nvPr userDrawn="1"/>
        </p:nvSpPr>
        <p:spPr>
          <a:xfrm>
            <a:off x="-9525" y="0"/>
            <a:ext cx="12195683" cy="914400"/>
          </a:xfrm>
          <a:prstGeom prst="rect">
            <a:avLst/>
          </a:prstGeom>
          <a:solidFill>
            <a:srgbClr val="313E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AC5A38EE-D896-A3D5-B3CA-350C0A07ABE3}"/>
              </a:ext>
            </a:extLst>
          </p:cNvPr>
          <p:cNvSpPr/>
          <p:nvPr userDrawn="1"/>
        </p:nvSpPr>
        <p:spPr>
          <a:xfrm>
            <a:off x="9573708" y="0"/>
            <a:ext cx="2631501" cy="914400"/>
          </a:xfrm>
          <a:prstGeom prst="rect">
            <a:avLst/>
          </a:prstGeom>
          <a:solidFill>
            <a:srgbClr val="CF33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ooter Placeholder 4">
            <a:extLst>
              <a:ext uri="{FF2B5EF4-FFF2-40B4-BE49-F238E27FC236}">
                <a16:creationId xmlns:a16="http://schemas.microsoft.com/office/drawing/2014/main" id="{57122AB0-81EA-D801-C56A-FEB6382FE856}"/>
              </a:ext>
            </a:extLst>
          </p:cNvPr>
          <p:cNvSpPr>
            <a:spLocks noGrp="1"/>
          </p:cNvSpPr>
          <p:nvPr>
            <p:ph type="ftr" sz="quarter" idx="3"/>
          </p:nvPr>
        </p:nvSpPr>
        <p:spPr>
          <a:xfrm>
            <a:off x="9319372" y="6421903"/>
            <a:ext cx="2450461" cy="246221"/>
          </a:xfrm>
          <a:prstGeom prst="rect">
            <a:avLst/>
          </a:prstGeom>
        </p:spPr>
        <p:txBody>
          <a:bodyPr vert="horz" lIns="0" tIns="0" rIns="0" bIns="0" rtlCol="0" anchor="b">
            <a:noAutofit/>
          </a:bodyPr>
          <a:lstStyle>
            <a:lvl1pPr algn="r">
              <a:defRPr sz="1000">
                <a:solidFill>
                  <a:srgbClr val="D35357"/>
                </a:solidFill>
                <a:latin typeface="+mn-lt"/>
              </a:defRPr>
            </a:lvl1pPr>
          </a:lstStyle>
          <a:p>
            <a:pPr>
              <a:defRPr/>
            </a:pPr>
            <a:r>
              <a:rPr lang="en-US"/>
              <a:t>© 2024  |  SEE  |  </a:t>
            </a:r>
            <a:fld id="{3A58E257-EB6E-4C2D-B1F3-E1DA43064D96}" type="slidenum">
              <a:rPr lang="en-US" altLang="en-US" smtClean="0"/>
              <a:pPr>
                <a:defRPr/>
              </a:pPr>
              <a:t>‹#›</a:t>
            </a:fld>
            <a:endParaRPr lang="en-US" altLang="en-US"/>
          </a:p>
        </p:txBody>
      </p:sp>
      <p:sp>
        <p:nvSpPr>
          <p:cNvPr id="7" name="Parallelogram 6">
            <a:extLst>
              <a:ext uri="{FF2B5EF4-FFF2-40B4-BE49-F238E27FC236}">
                <a16:creationId xmlns:a16="http://schemas.microsoft.com/office/drawing/2014/main" id="{BC32CD65-8AF6-A212-23A5-3F88A4651CBF}"/>
              </a:ext>
            </a:extLst>
          </p:cNvPr>
          <p:cNvSpPr/>
          <p:nvPr userDrawn="1"/>
        </p:nvSpPr>
        <p:spPr>
          <a:xfrm>
            <a:off x="7626971" y="0"/>
            <a:ext cx="2630079" cy="914400"/>
          </a:xfrm>
          <a:prstGeom prst="parallelogram">
            <a:avLst>
              <a:gd name="adj" fmla="val 62392"/>
            </a:avLst>
          </a:prstGeom>
          <a:solidFill>
            <a:srgbClr val="961E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Logo">
            <a:extLst>
              <a:ext uri="{FF2B5EF4-FFF2-40B4-BE49-F238E27FC236}">
                <a16:creationId xmlns:a16="http://schemas.microsoft.com/office/drawing/2014/main" id="{994ECE06-A482-E25A-5683-F53AE415AA40}"/>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502497" y="110182"/>
            <a:ext cx="1438214" cy="661343"/>
          </a:xfrm>
          <a:prstGeom prst="rect">
            <a:avLst/>
          </a:prstGeom>
        </p:spPr>
      </p:pic>
      <p:sp>
        <p:nvSpPr>
          <p:cNvPr id="4" name="Text Placeholder 3">
            <a:extLst>
              <a:ext uri="{FF2B5EF4-FFF2-40B4-BE49-F238E27FC236}">
                <a16:creationId xmlns:a16="http://schemas.microsoft.com/office/drawing/2014/main" id="{3EAACC0F-198D-5D1B-A7FB-B16AB0505EB1}"/>
              </a:ext>
            </a:extLst>
          </p:cNvPr>
          <p:cNvSpPr>
            <a:spLocks noGrp="1"/>
          </p:cNvSpPr>
          <p:nvPr>
            <p:ph type="body" sz="quarter" idx="10" hasCustomPrompt="1"/>
          </p:nvPr>
        </p:nvSpPr>
        <p:spPr>
          <a:xfrm>
            <a:off x="329098" y="166375"/>
            <a:ext cx="9861277" cy="581649"/>
          </a:xfrm>
        </p:spPr>
        <p:txBody>
          <a:bodyPr tIns="45720" anchor="ctr" anchorCtr="0"/>
          <a:lstStyle>
            <a:lvl1pPr marL="0" indent="0">
              <a:spcBef>
                <a:spcPts val="0"/>
              </a:spcBef>
              <a:buNone/>
              <a:defRPr sz="2800" b="1">
                <a:solidFill>
                  <a:schemeClr val="bg1"/>
                </a:solidFill>
                <a:latin typeface="Arial" panose="020B0604020202020204" pitchFamily="34" charset="0"/>
                <a:cs typeface="Arial" panose="020B0604020202020204" pitchFamily="34" charset="0"/>
              </a:defRPr>
            </a:lvl1pPr>
          </a:lstStyle>
          <a:p>
            <a:pPr lvl="0"/>
            <a:r>
              <a:rPr lang="en-US"/>
              <a:t>Click to Add Title</a:t>
            </a:r>
          </a:p>
        </p:txBody>
      </p:sp>
    </p:spTree>
    <p:custDataLst>
      <p:tags r:id="rId1"/>
    </p:custDataLst>
    <p:extLst>
      <p:ext uri="{BB962C8B-B14F-4D97-AF65-F5344CB8AC3E}">
        <p14:creationId xmlns:p14="http://schemas.microsoft.com/office/powerpoint/2010/main" val="260483978"/>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TLA | Title Only REJECTED 2">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03C6057-288C-72D9-1AFD-30369AC11BB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0" y="-28875"/>
            <a:ext cx="12188825" cy="6882808"/>
          </a:xfrm>
          <a:prstGeom prst="rect">
            <a:avLst/>
          </a:prstGeom>
        </p:spPr>
      </p:pic>
      <p:sp>
        <p:nvSpPr>
          <p:cNvPr id="2" name="Footer Placeholder 4">
            <a:extLst>
              <a:ext uri="{FF2B5EF4-FFF2-40B4-BE49-F238E27FC236}">
                <a16:creationId xmlns:a16="http://schemas.microsoft.com/office/drawing/2014/main" id="{57122AB0-81EA-D801-C56A-FEB6382FE856}"/>
              </a:ext>
            </a:extLst>
          </p:cNvPr>
          <p:cNvSpPr>
            <a:spLocks noGrp="1"/>
          </p:cNvSpPr>
          <p:nvPr>
            <p:ph type="ftr" sz="quarter" idx="3"/>
          </p:nvPr>
        </p:nvSpPr>
        <p:spPr>
          <a:xfrm>
            <a:off x="9319372" y="6516388"/>
            <a:ext cx="2450461" cy="246221"/>
          </a:xfrm>
          <a:prstGeom prst="rect">
            <a:avLst/>
          </a:prstGeom>
        </p:spPr>
        <p:txBody>
          <a:bodyPr vert="horz" lIns="0" tIns="0" rIns="0" bIns="0" rtlCol="0" anchor="b">
            <a:noAutofit/>
          </a:bodyPr>
          <a:lstStyle>
            <a:lvl1pPr algn="r">
              <a:defRPr sz="1000">
                <a:solidFill>
                  <a:srgbClr val="D35357"/>
                </a:solidFill>
                <a:latin typeface="+mn-lt"/>
              </a:defRPr>
            </a:lvl1pPr>
          </a:lstStyle>
          <a:p>
            <a:pPr>
              <a:defRPr/>
            </a:pPr>
            <a:r>
              <a:rPr lang="en-US"/>
              <a:t>© 2024  |  SEE  |  </a:t>
            </a:r>
            <a:fld id="{3A58E257-EB6E-4C2D-B1F3-E1DA43064D96}" type="slidenum">
              <a:rPr lang="en-US" altLang="en-US" smtClean="0"/>
              <a:pPr>
                <a:defRPr/>
              </a:pPr>
              <a:t>‹#›</a:t>
            </a:fld>
            <a:endParaRPr lang="en-US" altLang="en-US"/>
          </a:p>
        </p:txBody>
      </p:sp>
      <p:pic>
        <p:nvPicPr>
          <p:cNvPr id="3" name="Logo">
            <a:extLst>
              <a:ext uri="{FF2B5EF4-FFF2-40B4-BE49-F238E27FC236}">
                <a16:creationId xmlns:a16="http://schemas.microsoft.com/office/drawing/2014/main" id="{994ECE06-A482-E25A-5683-F53AE415AA40}"/>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760362" y="86625"/>
            <a:ext cx="1226529" cy="564003"/>
          </a:xfrm>
          <a:prstGeom prst="rect">
            <a:avLst/>
          </a:prstGeom>
        </p:spPr>
      </p:pic>
      <p:sp>
        <p:nvSpPr>
          <p:cNvPr id="4" name="Text Placeholder 3">
            <a:extLst>
              <a:ext uri="{FF2B5EF4-FFF2-40B4-BE49-F238E27FC236}">
                <a16:creationId xmlns:a16="http://schemas.microsoft.com/office/drawing/2014/main" id="{3EAACC0F-198D-5D1B-A7FB-B16AB0505EB1}"/>
              </a:ext>
            </a:extLst>
          </p:cNvPr>
          <p:cNvSpPr>
            <a:spLocks noGrp="1"/>
          </p:cNvSpPr>
          <p:nvPr>
            <p:ph type="body" sz="quarter" idx="10" hasCustomPrompt="1"/>
          </p:nvPr>
        </p:nvSpPr>
        <p:spPr>
          <a:xfrm>
            <a:off x="329098" y="93621"/>
            <a:ext cx="9861277" cy="581649"/>
          </a:xfrm>
        </p:spPr>
        <p:txBody>
          <a:bodyPr tIns="45720" anchor="ctr" anchorCtr="0"/>
          <a:lstStyle>
            <a:lvl1pPr marL="0" indent="0">
              <a:spcBef>
                <a:spcPts val="0"/>
              </a:spcBef>
              <a:buNone/>
              <a:defRPr sz="2800" b="1">
                <a:solidFill>
                  <a:srgbClr val="961E22"/>
                </a:solidFill>
                <a:latin typeface="Arial" panose="020B0604020202020204" pitchFamily="34" charset="0"/>
                <a:cs typeface="Arial" panose="020B0604020202020204" pitchFamily="34" charset="0"/>
              </a:defRPr>
            </a:lvl1pPr>
          </a:lstStyle>
          <a:p>
            <a:pPr lvl="0"/>
            <a:r>
              <a:rPr lang="en-US"/>
              <a:t>Click to Add Title</a:t>
            </a:r>
          </a:p>
        </p:txBody>
      </p:sp>
      <p:sp>
        <p:nvSpPr>
          <p:cNvPr id="10" name="Freeform: Shape 9" hidden="1">
            <a:extLst>
              <a:ext uri="{FF2B5EF4-FFF2-40B4-BE49-F238E27FC236}">
                <a16:creationId xmlns:a16="http://schemas.microsoft.com/office/drawing/2014/main" id="{709636B4-75D7-B466-B6B2-58C263CEBE06}"/>
              </a:ext>
            </a:extLst>
          </p:cNvPr>
          <p:cNvSpPr/>
          <p:nvPr userDrawn="1"/>
        </p:nvSpPr>
        <p:spPr>
          <a:xfrm>
            <a:off x="2977447" y="-12032"/>
            <a:ext cx="9211377" cy="6882063"/>
          </a:xfrm>
          <a:custGeom>
            <a:avLst/>
            <a:gdLst>
              <a:gd name="connsiteX0" fmla="*/ 5419023 w 9211377"/>
              <a:gd name="connsiteY0" fmla="*/ 9625 h 6882063"/>
              <a:gd name="connsiteX1" fmla="*/ 9211377 w 9211377"/>
              <a:gd name="connsiteY1" fmla="*/ 0 h 6882063"/>
              <a:gd name="connsiteX2" fmla="*/ 9211377 w 9211377"/>
              <a:gd name="connsiteY2" fmla="*/ 3850105 h 6882063"/>
              <a:gd name="connsiteX3" fmla="*/ 5938788 w 9211377"/>
              <a:gd name="connsiteY3" fmla="*/ 6872438 h 6882063"/>
              <a:gd name="connsiteX4" fmla="*/ 1905802 w 9211377"/>
              <a:gd name="connsiteY4" fmla="*/ 6882063 h 6882063"/>
              <a:gd name="connsiteX5" fmla="*/ 0 w 9211377"/>
              <a:gd name="connsiteY5" fmla="*/ 5197642 h 6882063"/>
              <a:gd name="connsiteX6" fmla="*/ 5419023 w 9211377"/>
              <a:gd name="connsiteY6" fmla="*/ 9625 h 688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11377" h="6882063">
                <a:moveTo>
                  <a:pt x="5419023" y="9625"/>
                </a:moveTo>
                <a:lnTo>
                  <a:pt x="9211377" y="0"/>
                </a:lnTo>
                <a:lnTo>
                  <a:pt x="9211377" y="3850105"/>
                </a:lnTo>
                <a:lnTo>
                  <a:pt x="5938788" y="6872438"/>
                </a:lnTo>
                <a:lnTo>
                  <a:pt x="1905802" y="6882063"/>
                </a:lnTo>
                <a:lnTo>
                  <a:pt x="0" y="5197642"/>
                </a:lnTo>
                <a:lnTo>
                  <a:pt x="5419023" y="9625"/>
                </a:lnTo>
                <a:close/>
              </a:path>
            </a:pathLst>
          </a:custGeom>
          <a:solidFill>
            <a:srgbClr val="961E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rapezoid 11" hidden="1">
            <a:extLst>
              <a:ext uri="{FF2B5EF4-FFF2-40B4-BE49-F238E27FC236}">
                <a16:creationId xmlns:a16="http://schemas.microsoft.com/office/drawing/2014/main" id="{9759D04B-F2BE-870A-3719-F54CAC039CA4}"/>
              </a:ext>
            </a:extLst>
          </p:cNvPr>
          <p:cNvSpPr/>
          <p:nvPr userDrawn="1"/>
        </p:nvSpPr>
        <p:spPr>
          <a:xfrm>
            <a:off x="1058779" y="6237171"/>
            <a:ext cx="3819657" cy="632860"/>
          </a:xfrm>
          <a:prstGeom prst="trapezoid">
            <a:avLst>
              <a:gd name="adj" fmla="val 113213"/>
            </a:avLst>
          </a:prstGeom>
          <a:solidFill>
            <a:srgbClr val="CF33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606078F-C063-EF0A-7914-6171B8576BE7}"/>
              </a:ext>
            </a:extLst>
          </p:cNvPr>
          <p:cNvSpPr/>
          <p:nvPr userDrawn="1"/>
        </p:nvSpPr>
        <p:spPr>
          <a:xfrm>
            <a:off x="329098" y="770022"/>
            <a:ext cx="5765314" cy="5669280"/>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Picture Placeholder 16">
            <a:extLst>
              <a:ext uri="{FF2B5EF4-FFF2-40B4-BE49-F238E27FC236}">
                <a16:creationId xmlns:a16="http://schemas.microsoft.com/office/drawing/2014/main" id="{9C4F4C3F-8F44-3DBF-1490-AB5F24AB200A}"/>
              </a:ext>
            </a:extLst>
          </p:cNvPr>
          <p:cNvSpPr>
            <a:spLocks noGrp="1"/>
          </p:cNvSpPr>
          <p:nvPr>
            <p:ph type="pic" sz="quarter" idx="11"/>
          </p:nvPr>
        </p:nvSpPr>
        <p:spPr>
          <a:xfrm>
            <a:off x="6094413" y="765408"/>
            <a:ext cx="5760720" cy="5669281"/>
          </a:xfrm>
          <a:effectLst>
            <a:outerShdw blurRad="50800" dist="38100" dir="2700000" algn="tl" rotWithShape="0">
              <a:prstClr val="black">
                <a:alpha val="40000"/>
              </a:prstClr>
            </a:outerShdw>
          </a:effectLst>
        </p:spPr>
        <p:txBody>
          <a:bodyPr/>
          <a:lstStyle/>
          <a:p>
            <a:endParaRPr lang="en-US"/>
          </a:p>
        </p:txBody>
      </p:sp>
    </p:spTree>
    <p:custDataLst>
      <p:tags r:id="rId1"/>
    </p:custDataLst>
    <p:extLst>
      <p:ext uri="{BB962C8B-B14F-4D97-AF65-F5344CB8AC3E}">
        <p14:creationId xmlns:p14="http://schemas.microsoft.com/office/powerpoint/2010/main" val="1499057572"/>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pPr/>
              <a:t>10/23/2025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39B1FA-81F2-4940-9AF3-5EAFB5D6669B}" type="slidenum">
              <a:rPr lang="en-US" smtClean="0"/>
              <a:pPr/>
              <a:t>‹#›</a:t>
            </a:fld>
            <a:endParaRPr lang="en-US"/>
          </a:p>
        </p:txBody>
      </p:sp>
      <p:sp>
        <p:nvSpPr>
          <p:cNvPr id="6" name="Title 1"/>
          <p:cNvSpPr>
            <a:spLocks noGrp="1"/>
          </p:cNvSpPr>
          <p:nvPr>
            <p:ph type="title"/>
          </p:nvPr>
        </p:nvSpPr>
        <p:spPr>
          <a:xfrm>
            <a:off x="609441" y="274640"/>
            <a:ext cx="10969943" cy="715961"/>
          </a:xfrm>
        </p:spPr>
        <p:txBody>
          <a:bodyPr>
            <a:normAutofit/>
          </a:bodyPr>
          <a:lstStyle>
            <a:lvl1pPr algn="l">
              <a:defRPr sz="3732">
                <a:solidFill>
                  <a:schemeClr val="tx1"/>
                </a:solidFill>
              </a:defRPr>
            </a:lvl1pPr>
          </a:lstStyle>
          <a:p>
            <a:r>
              <a:rPr lang="en-US"/>
              <a:t>Click to edit Master title style</a:t>
            </a:r>
          </a:p>
        </p:txBody>
      </p:sp>
    </p:spTree>
    <p:extLst>
      <p:ext uri="{BB962C8B-B14F-4D97-AF65-F5344CB8AC3E}">
        <p14:creationId xmlns:p14="http://schemas.microsoft.com/office/powerpoint/2010/main" val="152872187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a:t>Click to edit Master title style</a:t>
            </a:r>
          </a:p>
        </p:txBody>
      </p:sp>
      <p:sp>
        <p:nvSpPr>
          <p:cNvPr id="3" name="Date Placeholder 2"/>
          <p:cNvSpPr>
            <a:spLocks noGrp="1"/>
          </p:cNvSpPr>
          <p:nvPr>
            <p:ph type="dt" sz="half" idx="10"/>
          </p:nvPr>
        </p:nvSpPr>
        <p:spPr/>
        <p:txBody>
          <a:bodyPr/>
          <a:lstStyle/>
          <a:p>
            <a:fld id="{425404F2-BE9A-4460-8815-8F645183555F}" type="datetimeFigureOut">
              <a:rPr lang="en-US" smtClean="0"/>
              <a:pPr/>
              <a:t>10/23/2025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610129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TLA_2024Q3_TitleOnly">
    <p:spTree>
      <p:nvGrpSpPr>
        <p:cNvPr id="1" name=""/>
        <p:cNvGrpSpPr/>
        <p:nvPr/>
      </p:nvGrpSpPr>
      <p:grpSpPr>
        <a:xfrm>
          <a:off x="0" y="0"/>
          <a:ext cx="0" cy="0"/>
          <a:chOff x="0" y="0"/>
          <a:chExt cx="0" cy="0"/>
        </a:xfrm>
      </p:grpSpPr>
      <p:pic>
        <p:nvPicPr>
          <p:cNvPr id="5" name="Picture 4" hidden="1">
            <a:extLst>
              <a:ext uri="{FF2B5EF4-FFF2-40B4-BE49-F238E27FC236}">
                <a16:creationId xmlns:a16="http://schemas.microsoft.com/office/drawing/2014/main" id="{B9AB4CAD-544D-65E0-3FDC-87832A39C62B}"/>
              </a:ext>
            </a:extLst>
          </p:cNvPr>
          <p:cNvPicPr>
            <a:picLocks noChangeAspect="1"/>
          </p:cNvPicPr>
          <p:nvPr userDrawn="1"/>
        </p:nvPicPr>
        <p:blipFill>
          <a:blip r:embed="rId3"/>
          <a:stretch>
            <a:fillRect/>
          </a:stretch>
        </p:blipFill>
        <p:spPr>
          <a:xfrm>
            <a:off x="0" y="2261"/>
            <a:ext cx="12188825" cy="6853477"/>
          </a:xfrm>
          <a:prstGeom prst="rect">
            <a:avLst/>
          </a:prstGeom>
        </p:spPr>
      </p:pic>
      <p:sp>
        <p:nvSpPr>
          <p:cNvPr id="12" name="Rectangle 11">
            <a:extLst>
              <a:ext uri="{FF2B5EF4-FFF2-40B4-BE49-F238E27FC236}">
                <a16:creationId xmlns:a16="http://schemas.microsoft.com/office/drawing/2014/main" id="{F13E60AE-BF20-2556-7A0D-5A816B04BFD2}"/>
              </a:ext>
            </a:extLst>
          </p:cNvPr>
          <p:cNvSpPr/>
          <p:nvPr userDrawn="1"/>
        </p:nvSpPr>
        <p:spPr>
          <a:xfrm>
            <a:off x="-1" y="6309360"/>
            <a:ext cx="12188826" cy="548640"/>
          </a:xfrm>
          <a:prstGeom prst="rect">
            <a:avLst/>
          </a:prstGeom>
          <a:solidFill>
            <a:srgbClr val="961E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Logo">
            <a:extLst>
              <a:ext uri="{FF2B5EF4-FFF2-40B4-BE49-F238E27FC236}">
                <a16:creationId xmlns:a16="http://schemas.microsoft.com/office/drawing/2014/main" id="{0EE0FB12-8F45-CA94-E1A2-55EBE230B53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6329405"/>
            <a:ext cx="1351964" cy="528595"/>
          </a:xfrm>
          <a:prstGeom prst="rect">
            <a:avLst/>
          </a:prstGeom>
        </p:spPr>
      </p:pic>
      <p:sp>
        <p:nvSpPr>
          <p:cNvPr id="3" name="Footer Placeholder 2">
            <a:extLst>
              <a:ext uri="{FF2B5EF4-FFF2-40B4-BE49-F238E27FC236}">
                <a16:creationId xmlns:a16="http://schemas.microsoft.com/office/drawing/2014/main" id="{1778A3D6-7CBA-B6DE-C5AD-36366F594ED7}"/>
              </a:ext>
            </a:extLst>
          </p:cNvPr>
          <p:cNvSpPr>
            <a:spLocks noGrp="1"/>
          </p:cNvSpPr>
          <p:nvPr>
            <p:ph type="ftr" sz="quarter" idx="10"/>
          </p:nvPr>
        </p:nvSpPr>
        <p:spPr/>
        <p:txBody>
          <a:bodyPr/>
          <a:lstStyle>
            <a:lvl1pPr algn="r">
              <a:defRPr>
                <a:solidFill>
                  <a:schemeClr val="bg1"/>
                </a:solidFill>
              </a:defRPr>
            </a:lvl1pPr>
          </a:lstStyle>
          <a:p>
            <a:pPr>
              <a:defRPr/>
            </a:pPr>
            <a:r>
              <a:rPr lang="en-US"/>
              <a:t>© 2024  |  SEE  |  </a:t>
            </a:r>
            <a:fld id="{3A58E257-EB6E-4C2D-B1F3-E1DA43064D96}" type="slidenum">
              <a:rPr altLang="en-US" smtClean="0"/>
              <a:pPr>
                <a:defRPr/>
              </a:pPr>
              <a:t>‹#›</a:t>
            </a:fld>
            <a:endParaRPr altLang="en-US"/>
          </a:p>
        </p:txBody>
      </p:sp>
      <p:sp>
        <p:nvSpPr>
          <p:cNvPr id="6" name="Parallelogram 5">
            <a:extLst>
              <a:ext uri="{FF2B5EF4-FFF2-40B4-BE49-F238E27FC236}">
                <a16:creationId xmlns:a16="http://schemas.microsoft.com/office/drawing/2014/main" id="{63B0F1CD-8B23-41E4-AA55-7A981B7541D2}"/>
              </a:ext>
            </a:extLst>
          </p:cNvPr>
          <p:cNvSpPr/>
          <p:nvPr userDrawn="1"/>
        </p:nvSpPr>
        <p:spPr>
          <a:xfrm>
            <a:off x="212052" y="548640"/>
            <a:ext cx="6858000" cy="664143"/>
          </a:xfrm>
          <a:prstGeom prst="parallelogram">
            <a:avLst>
              <a:gd name="adj" fmla="val 53986"/>
            </a:avLst>
          </a:prstGeom>
          <a:solidFill>
            <a:srgbClr val="313E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684284C-9971-2A73-6C60-836836420E85}"/>
              </a:ext>
            </a:extLst>
          </p:cNvPr>
          <p:cNvSpPr/>
          <p:nvPr userDrawn="1"/>
        </p:nvSpPr>
        <p:spPr>
          <a:xfrm>
            <a:off x="-1" y="250258"/>
            <a:ext cx="760165" cy="962525"/>
          </a:xfrm>
          <a:custGeom>
            <a:avLst/>
            <a:gdLst>
              <a:gd name="connsiteX0" fmla="*/ 0 w 733046"/>
              <a:gd name="connsiteY0" fmla="*/ 0 h 962525"/>
              <a:gd name="connsiteX1" fmla="*/ 733046 w 733046"/>
              <a:gd name="connsiteY1" fmla="*/ 0 h 962525"/>
              <a:gd name="connsiteX2" fmla="*/ 213417 w 733046"/>
              <a:gd name="connsiteY2" fmla="*/ 962525 h 962525"/>
              <a:gd name="connsiteX3" fmla="*/ 0 w 733046"/>
              <a:gd name="connsiteY3" fmla="*/ 962525 h 962525"/>
            </a:gdLst>
            <a:ahLst/>
            <a:cxnLst>
              <a:cxn ang="0">
                <a:pos x="connsiteX0" y="connsiteY0"/>
              </a:cxn>
              <a:cxn ang="0">
                <a:pos x="connsiteX1" y="connsiteY1"/>
              </a:cxn>
              <a:cxn ang="0">
                <a:pos x="connsiteX2" y="connsiteY2"/>
              </a:cxn>
              <a:cxn ang="0">
                <a:pos x="connsiteX3" y="connsiteY3"/>
              </a:cxn>
            </a:cxnLst>
            <a:rect l="l" t="t" r="r" b="b"/>
            <a:pathLst>
              <a:path w="733046" h="962525">
                <a:moveTo>
                  <a:pt x="0" y="0"/>
                </a:moveTo>
                <a:lnTo>
                  <a:pt x="733046" y="0"/>
                </a:lnTo>
                <a:lnTo>
                  <a:pt x="213417" y="962525"/>
                </a:lnTo>
                <a:lnTo>
                  <a:pt x="0" y="962525"/>
                </a:lnTo>
                <a:close/>
              </a:path>
            </a:pathLst>
          </a:custGeom>
          <a:solidFill>
            <a:srgbClr val="961E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Extract 10">
            <a:extLst>
              <a:ext uri="{FF2B5EF4-FFF2-40B4-BE49-F238E27FC236}">
                <a16:creationId xmlns:a16="http://schemas.microsoft.com/office/drawing/2014/main" id="{843AED84-2D38-6B1B-8C6D-0307EF157E01}"/>
              </a:ext>
            </a:extLst>
          </p:cNvPr>
          <p:cNvSpPr/>
          <p:nvPr userDrawn="1"/>
        </p:nvSpPr>
        <p:spPr>
          <a:xfrm>
            <a:off x="586277" y="247880"/>
            <a:ext cx="338411" cy="300760"/>
          </a:xfrm>
          <a:prstGeom prst="flowChartExtract">
            <a:avLst/>
          </a:prstGeom>
          <a:solidFill>
            <a:srgbClr val="D353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55E64D-8CD1-13F6-6DDB-5D7EA361113A}"/>
              </a:ext>
            </a:extLst>
          </p:cNvPr>
          <p:cNvSpPr>
            <a:spLocks noGrp="1"/>
          </p:cNvSpPr>
          <p:nvPr>
            <p:ph type="title"/>
          </p:nvPr>
        </p:nvSpPr>
        <p:spPr>
          <a:xfrm>
            <a:off x="609441" y="548640"/>
            <a:ext cx="6460611" cy="664144"/>
          </a:xfrm>
        </p:spPr>
        <p:txBody>
          <a:bodyPr/>
          <a:lstStyle>
            <a:lvl1pPr algn="ctr">
              <a:defRPr sz="2200" b="1">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866257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TLA_2024Q3_Title w PictureTop">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92E8397F-878B-1F6D-E393-F0236DCB2218}"/>
              </a:ext>
            </a:extLst>
          </p:cNvPr>
          <p:cNvSpPr>
            <a:spLocks noGrp="1"/>
          </p:cNvSpPr>
          <p:nvPr>
            <p:ph type="pic" sz="quarter" idx="11"/>
          </p:nvPr>
        </p:nvSpPr>
        <p:spPr bwMode="auto">
          <a:xfrm>
            <a:off x="0" y="0"/>
            <a:ext cx="12188825" cy="3054285"/>
          </a:xfrm>
          <a:custGeom>
            <a:avLst/>
            <a:gdLst>
              <a:gd name="connsiteX0" fmla="*/ 0 w 12188825"/>
              <a:gd name="connsiteY0" fmla="*/ 0 h 3054285"/>
              <a:gd name="connsiteX1" fmla="*/ 12188825 w 12188825"/>
              <a:gd name="connsiteY1" fmla="*/ 0 h 3054285"/>
              <a:gd name="connsiteX2" fmla="*/ 12188825 w 12188825"/>
              <a:gd name="connsiteY2" fmla="*/ 3054285 h 3054285"/>
              <a:gd name="connsiteX3" fmla="*/ 0 w 12188825"/>
              <a:gd name="connsiteY3" fmla="*/ 3054285 h 3054285"/>
              <a:gd name="connsiteX4" fmla="*/ 0 w 12188825"/>
              <a:gd name="connsiteY4" fmla="*/ 1212783 h 3054285"/>
              <a:gd name="connsiteX5" fmla="*/ 212052 w 12188825"/>
              <a:gd name="connsiteY5" fmla="*/ 1212783 h 3054285"/>
              <a:gd name="connsiteX6" fmla="*/ 221311 w 12188825"/>
              <a:gd name="connsiteY6" fmla="*/ 1212783 h 3054285"/>
              <a:gd name="connsiteX7" fmla="*/ 6711508 w 12188825"/>
              <a:gd name="connsiteY7" fmla="*/ 1212783 h 3054285"/>
              <a:gd name="connsiteX8" fmla="*/ 7070052 w 12188825"/>
              <a:gd name="connsiteY8" fmla="*/ 548640 h 3054285"/>
              <a:gd name="connsiteX9" fmla="*/ 924688 w 12188825"/>
              <a:gd name="connsiteY9" fmla="*/ 548640 h 3054285"/>
              <a:gd name="connsiteX10" fmla="*/ 758496 w 12188825"/>
              <a:gd name="connsiteY10" fmla="*/ 253237 h 3054285"/>
              <a:gd name="connsiteX11" fmla="*/ 760164 w 12188825"/>
              <a:gd name="connsiteY11" fmla="*/ 250258 h 3054285"/>
              <a:gd name="connsiteX12" fmla="*/ 756821 w 12188825"/>
              <a:gd name="connsiteY12" fmla="*/ 250258 h 3054285"/>
              <a:gd name="connsiteX13" fmla="*/ 755483 w 12188825"/>
              <a:gd name="connsiteY13" fmla="*/ 247880 h 3054285"/>
              <a:gd name="connsiteX14" fmla="*/ 754145 w 12188825"/>
              <a:gd name="connsiteY14" fmla="*/ 250258 h 3054285"/>
              <a:gd name="connsiteX15" fmla="*/ 0 w 12188825"/>
              <a:gd name="connsiteY15" fmla="*/ 250258 h 305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88825" h="3054285">
                <a:moveTo>
                  <a:pt x="0" y="0"/>
                </a:moveTo>
                <a:lnTo>
                  <a:pt x="12188825" y="0"/>
                </a:lnTo>
                <a:lnTo>
                  <a:pt x="12188825" y="3054285"/>
                </a:lnTo>
                <a:lnTo>
                  <a:pt x="0" y="3054285"/>
                </a:lnTo>
                <a:lnTo>
                  <a:pt x="0" y="1212783"/>
                </a:lnTo>
                <a:lnTo>
                  <a:pt x="212052" y="1212783"/>
                </a:lnTo>
                <a:lnTo>
                  <a:pt x="221311" y="1212783"/>
                </a:lnTo>
                <a:lnTo>
                  <a:pt x="6711508" y="1212783"/>
                </a:lnTo>
                <a:lnTo>
                  <a:pt x="7070052" y="548640"/>
                </a:lnTo>
                <a:lnTo>
                  <a:pt x="924688" y="548640"/>
                </a:lnTo>
                <a:lnTo>
                  <a:pt x="758496" y="253237"/>
                </a:lnTo>
                <a:lnTo>
                  <a:pt x="760164" y="250258"/>
                </a:lnTo>
                <a:lnTo>
                  <a:pt x="756821" y="250258"/>
                </a:lnTo>
                <a:lnTo>
                  <a:pt x="755483" y="247880"/>
                </a:lnTo>
                <a:lnTo>
                  <a:pt x="754145" y="250258"/>
                </a:lnTo>
                <a:lnTo>
                  <a:pt x="0" y="25025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endParaRPr lang="en-US"/>
          </a:p>
        </p:txBody>
      </p:sp>
      <p:sp>
        <p:nvSpPr>
          <p:cNvPr id="15" name="Parallelogram 14">
            <a:extLst>
              <a:ext uri="{FF2B5EF4-FFF2-40B4-BE49-F238E27FC236}">
                <a16:creationId xmlns:a16="http://schemas.microsoft.com/office/drawing/2014/main" id="{B4549980-F94F-D128-4108-7A06DAF6EE6A}"/>
              </a:ext>
            </a:extLst>
          </p:cNvPr>
          <p:cNvSpPr/>
          <p:nvPr userDrawn="1"/>
        </p:nvSpPr>
        <p:spPr>
          <a:xfrm>
            <a:off x="212052" y="548640"/>
            <a:ext cx="6858000" cy="664143"/>
          </a:xfrm>
          <a:prstGeom prst="parallelogram">
            <a:avLst>
              <a:gd name="adj" fmla="val 53986"/>
            </a:avLst>
          </a:prstGeom>
          <a:solidFill>
            <a:srgbClr val="313E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1A1A3CA-A846-09B3-2160-2D4DDA0C21E3}"/>
              </a:ext>
            </a:extLst>
          </p:cNvPr>
          <p:cNvSpPr/>
          <p:nvPr userDrawn="1"/>
        </p:nvSpPr>
        <p:spPr>
          <a:xfrm>
            <a:off x="-1" y="250258"/>
            <a:ext cx="760165" cy="962525"/>
          </a:xfrm>
          <a:custGeom>
            <a:avLst/>
            <a:gdLst>
              <a:gd name="connsiteX0" fmla="*/ 0 w 733046"/>
              <a:gd name="connsiteY0" fmla="*/ 0 h 962525"/>
              <a:gd name="connsiteX1" fmla="*/ 733046 w 733046"/>
              <a:gd name="connsiteY1" fmla="*/ 0 h 962525"/>
              <a:gd name="connsiteX2" fmla="*/ 213417 w 733046"/>
              <a:gd name="connsiteY2" fmla="*/ 962525 h 962525"/>
              <a:gd name="connsiteX3" fmla="*/ 0 w 733046"/>
              <a:gd name="connsiteY3" fmla="*/ 962525 h 962525"/>
            </a:gdLst>
            <a:ahLst/>
            <a:cxnLst>
              <a:cxn ang="0">
                <a:pos x="connsiteX0" y="connsiteY0"/>
              </a:cxn>
              <a:cxn ang="0">
                <a:pos x="connsiteX1" y="connsiteY1"/>
              </a:cxn>
              <a:cxn ang="0">
                <a:pos x="connsiteX2" y="connsiteY2"/>
              </a:cxn>
              <a:cxn ang="0">
                <a:pos x="connsiteX3" y="connsiteY3"/>
              </a:cxn>
            </a:cxnLst>
            <a:rect l="l" t="t" r="r" b="b"/>
            <a:pathLst>
              <a:path w="733046" h="962525">
                <a:moveTo>
                  <a:pt x="0" y="0"/>
                </a:moveTo>
                <a:lnTo>
                  <a:pt x="733046" y="0"/>
                </a:lnTo>
                <a:lnTo>
                  <a:pt x="213417" y="962525"/>
                </a:lnTo>
                <a:lnTo>
                  <a:pt x="0" y="962525"/>
                </a:lnTo>
                <a:close/>
              </a:path>
            </a:pathLst>
          </a:custGeom>
          <a:solidFill>
            <a:srgbClr val="961E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Extract 16">
            <a:extLst>
              <a:ext uri="{FF2B5EF4-FFF2-40B4-BE49-F238E27FC236}">
                <a16:creationId xmlns:a16="http://schemas.microsoft.com/office/drawing/2014/main" id="{D75C4D7D-9B6B-E7E4-8213-1697063A0590}"/>
              </a:ext>
            </a:extLst>
          </p:cNvPr>
          <p:cNvSpPr/>
          <p:nvPr userDrawn="1"/>
        </p:nvSpPr>
        <p:spPr>
          <a:xfrm>
            <a:off x="586277" y="247880"/>
            <a:ext cx="338411" cy="300760"/>
          </a:xfrm>
          <a:prstGeom prst="flowChartExtract">
            <a:avLst/>
          </a:prstGeom>
          <a:solidFill>
            <a:srgbClr val="D353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hidden="1">
            <a:extLst>
              <a:ext uri="{FF2B5EF4-FFF2-40B4-BE49-F238E27FC236}">
                <a16:creationId xmlns:a16="http://schemas.microsoft.com/office/drawing/2014/main" id="{B9AB4CAD-544D-65E0-3FDC-87832A39C62B}"/>
              </a:ext>
            </a:extLst>
          </p:cNvPr>
          <p:cNvPicPr>
            <a:picLocks noChangeAspect="1"/>
          </p:cNvPicPr>
          <p:nvPr userDrawn="1"/>
        </p:nvPicPr>
        <p:blipFill>
          <a:blip r:embed="rId3"/>
          <a:stretch>
            <a:fillRect/>
          </a:stretch>
        </p:blipFill>
        <p:spPr>
          <a:xfrm>
            <a:off x="0" y="2261"/>
            <a:ext cx="12188825" cy="6853477"/>
          </a:xfrm>
          <a:prstGeom prst="rect">
            <a:avLst/>
          </a:prstGeom>
        </p:spPr>
      </p:pic>
      <p:sp>
        <p:nvSpPr>
          <p:cNvPr id="12" name="Rectangle 11">
            <a:extLst>
              <a:ext uri="{FF2B5EF4-FFF2-40B4-BE49-F238E27FC236}">
                <a16:creationId xmlns:a16="http://schemas.microsoft.com/office/drawing/2014/main" id="{F13E60AE-BF20-2556-7A0D-5A816B04BFD2}"/>
              </a:ext>
            </a:extLst>
          </p:cNvPr>
          <p:cNvSpPr/>
          <p:nvPr userDrawn="1"/>
        </p:nvSpPr>
        <p:spPr>
          <a:xfrm>
            <a:off x="-1" y="6309360"/>
            <a:ext cx="12188826" cy="548640"/>
          </a:xfrm>
          <a:prstGeom prst="rect">
            <a:avLst/>
          </a:prstGeom>
          <a:solidFill>
            <a:srgbClr val="961E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55E64D-8CD1-13F6-6DDB-5D7EA361113A}"/>
              </a:ext>
            </a:extLst>
          </p:cNvPr>
          <p:cNvSpPr>
            <a:spLocks noGrp="1"/>
          </p:cNvSpPr>
          <p:nvPr>
            <p:ph type="title"/>
          </p:nvPr>
        </p:nvSpPr>
        <p:spPr>
          <a:xfrm>
            <a:off x="609441" y="548640"/>
            <a:ext cx="6460611" cy="664144"/>
          </a:xfrm>
        </p:spPr>
        <p:txBody>
          <a:bodyPr/>
          <a:lstStyle>
            <a:lvl1pPr algn="ctr">
              <a:defRPr sz="2200" b="1">
                <a:solidFill>
                  <a:schemeClr val="bg1"/>
                </a:solidFill>
              </a:defRPr>
            </a:lvl1pPr>
          </a:lstStyle>
          <a:p>
            <a:r>
              <a:rPr lang="en-US"/>
              <a:t>Click to edit Master title style</a:t>
            </a:r>
          </a:p>
        </p:txBody>
      </p:sp>
      <p:pic>
        <p:nvPicPr>
          <p:cNvPr id="13" name="Logo">
            <a:extLst>
              <a:ext uri="{FF2B5EF4-FFF2-40B4-BE49-F238E27FC236}">
                <a16:creationId xmlns:a16="http://schemas.microsoft.com/office/drawing/2014/main" id="{0EE0FB12-8F45-CA94-E1A2-55EBE230B53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6329405"/>
            <a:ext cx="1351964" cy="528595"/>
          </a:xfrm>
          <a:prstGeom prst="rect">
            <a:avLst/>
          </a:prstGeom>
        </p:spPr>
      </p:pic>
      <p:sp>
        <p:nvSpPr>
          <p:cNvPr id="3" name="Footer Placeholder 2">
            <a:extLst>
              <a:ext uri="{FF2B5EF4-FFF2-40B4-BE49-F238E27FC236}">
                <a16:creationId xmlns:a16="http://schemas.microsoft.com/office/drawing/2014/main" id="{1778A3D6-7CBA-B6DE-C5AD-36366F594ED7}"/>
              </a:ext>
            </a:extLst>
          </p:cNvPr>
          <p:cNvSpPr>
            <a:spLocks noGrp="1"/>
          </p:cNvSpPr>
          <p:nvPr>
            <p:ph type="ftr" sz="quarter" idx="10"/>
          </p:nvPr>
        </p:nvSpPr>
        <p:spPr/>
        <p:txBody>
          <a:bodyPr/>
          <a:lstStyle>
            <a:lvl1pPr algn="r">
              <a:defRPr>
                <a:solidFill>
                  <a:schemeClr val="bg1"/>
                </a:solidFill>
              </a:defRPr>
            </a:lvl1pPr>
          </a:lstStyle>
          <a:p>
            <a:pPr>
              <a:defRPr/>
            </a:pPr>
            <a:r>
              <a:rPr lang="en-US"/>
              <a:t>© 2024  |  SEE  |  </a:t>
            </a:r>
            <a:fld id="{3A58E257-EB6E-4C2D-B1F3-E1DA43064D96}" type="slidenum">
              <a:rPr altLang="en-US" smtClean="0"/>
              <a:pPr>
                <a:defRPr/>
              </a:pPr>
              <a:t>‹#›</a:t>
            </a:fld>
            <a:endParaRPr altLang="en-US"/>
          </a:p>
        </p:txBody>
      </p:sp>
    </p:spTree>
    <p:custDataLst>
      <p:tags r:id="rId1"/>
    </p:custDataLst>
    <p:extLst>
      <p:ext uri="{BB962C8B-B14F-4D97-AF65-F5344CB8AC3E}">
        <p14:creationId xmlns:p14="http://schemas.microsoft.com/office/powerpoint/2010/main" val="28026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TLA_2024Q3_TitleOnly_Reversed">
    <p:spTree>
      <p:nvGrpSpPr>
        <p:cNvPr id="1" name=""/>
        <p:cNvGrpSpPr/>
        <p:nvPr/>
      </p:nvGrpSpPr>
      <p:grpSpPr>
        <a:xfrm>
          <a:off x="0" y="0"/>
          <a:ext cx="0" cy="0"/>
          <a:chOff x="0" y="0"/>
          <a:chExt cx="0" cy="0"/>
        </a:xfrm>
      </p:grpSpPr>
      <p:pic>
        <p:nvPicPr>
          <p:cNvPr id="5" name="Picture 4" hidden="1">
            <a:extLst>
              <a:ext uri="{FF2B5EF4-FFF2-40B4-BE49-F238E27FC236}">
                <a16:creationId xmlns:a16="http://schemas.microsoft.com/office/drawing/2014/main" id="{B9AB4CAD-544D-65E0-3FDC-87832A39C62B}"/>
              </a:ext>
            </a:extLst>
          </p:cNvPr>
          <p:cNvPicPr>
            <a:picLocks noChangeAspect="1"/>
          </p:cNvPicPr>
          <p:nvPr userDrawn="1"/>
        </p:nvPicPr>
        <p:blipFill>
          <a:blip r:embed="rId3"/>
          <a:stretch>
            <a:fillRect/>
          </a:stretch>
        </p:blipFill>
        <p:spPr>
          <a:xfrm>
            <a:off x="0" y="2261"/>
            <a:ext cx="12188825" cy="6853477"/>
          </a:xfrm>
          <a:prstGeom prst="rect">
            <a:avLst/>
          </a:prstGeom>
        </p:spPr>
      </p:pic>
      <p:grpSp>
        <p:nvGrpSpPr>
          <p:cNvPr id="4" name="Group 3">
            <a:extLst>
              <a:ext uri="{FF2B5EF4-FFF2-40B4-BE49-F238E27FC236}">
                <a16:creationId xmlns:a16="http://schemas.microsoft.com/office/drawing/2014/main" id="{F489C321-06FA-F48B-3444-745ACE727756}"/>
              </a:ext>
            </a:extLst>
          </p:cNvPr>
          <p:cNvGrpSpPr/>
          <p:nvPr userDrawn="1"/>
        </p:nvGrpSpPr>
        <p:grpSpPr>
          <a:xfrm flipH="1">
            <a:off x="5118772" y="247880"/>
            <a:ext cx="7070053" cy="964903"/>
            <a:chOff x="-1" y="247880"/>
            <a:chExt cx="7070053" cy="964903"/>
          </a:xfrm>
        </p:grpSpPr>
        <p:sp>
          <p:nvSpPr>
            <p:cNvPr id="6" name="Parallelogram 5">
              <a:extLst>
                <a:ext uri="{FF2B5EF4-FFF2-40B4-BE49-F238E27FC236}">
                  <a16:creationId xmlns:a16="http://schemas.microsoft.com/office/drawing/2014/main" id="{63B0F1CD-8B23-41E4-AA55-7A981B7541D2}"/>
                </a:ext>
              </a:extLst>
            </p:cNvPr>
            <p:cNvSpPr/>
            <p:nvPr userDrawn="1"/>
          </p:nvSpPr>
          <p:spPr>
            <a:xfrm>
              <a:off x="212052" y="548640"/>
              <a:ext cx="6858000" cy="664143"/>
            </a:xfrm>
            <a:prstGeom prst="parallelogram">
              <a:avLst>
                <a:gd name="adj" fmla="val 53986"/>
              </a:avLst>
            </a:prstGeom>
            <a:solidFill>
              <a:srgbClr val="313E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684284C-9971-2A73-6C60-836836420E85}"/>
                </a:ext>
              </a:extLst>
            </p:cNvPr>
            <p:cNvSpPr/>
            <p:nvPr userDrawn="1"/>
          </p:nvSpPr>
          <p:spPr>
            <a:xfrm>
              <a:off x="-1" y="250258"/>
              <a:ext cx="760165" cy="962525"/>
            </a:xfrm>
            <a:custGeom>
              <a:avLst/>
              <a:gdLst>
                <a:gd name="connsiteX0" fmla="*/ 0 w 733046"/>
                <a:gd name="connsiteY0" fmla="*/ 0 h 962525"/>
                <a:gd name="connsiteX1" fmla="*/ 733046 w 733046"/>
                <a:gd name="connsiteY1" fmla="*/ 0 h 962525"/>
                <a:gd name="connsiteX2" fmla="*/ 213417 w 733046"/>
                <a:gd name="connsiteY2" fmla="*/ 962525 h 962525"/>
                <a:gd name="connsiteX3" fmla="*/ 0 w 733046"/>
                <a:gd name="connsiteY3" fmla="*/ 962525 h 962525"/>
              </a:gdLst>
              <a:ahLst/>
              <a:cxnLst>
                <a:cxn ang="0">
                  <a:pos x="connsiteX0" y="connsiteY0"/>
                </a:cxn>
                <a:cxn ang="0">
                  <a:pos x="connsiteX1" y="connsiteY1"/>
                </a:cxn>
                <a:cxn ang="0">
                  <a:pos x="connsiteX2" y="connsiteY2"/>
                </a:cxn>
                <a:cxn ang="0">
                  <a:pos x="connsiteX3" y="connsiteY3"/>
                </a:cxn>
              </a:cxnLst>
              <a:rect l="l" t="t" r="r" b="b"/>
              <a:pathLst>
                <a:path w="733046" h="962525">
                  <a:moveTo>
                    <a:pt x="0" y="0"/>
                  </a:moveTo>
                  <a:lnTo>
                    <a:pt x="733046" y="0"/>
                  </a:lnTo>
                  <a:lnTo>
                    <a:pt x="213417" y="962525"/>
                  </a:lnTo>
                  <a:lnTo>
                    <a:pt x="0" y="962525"/>
                  </a:lnTo>
                  <a:close/>
                </a:path>
              </a:pathLst>
            </a:custGeom>
            <a:solidFill>
              <a:srgbClr val="961E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Extract 10">
              <a:extLst>
                <a:ext uri="{FF2B5EF4-FFF2-40B4-BE49-F238E27FC236}">
                  <a16:creationId xmlns:a16="http://schemas.microsoft.com/office/drawing/2014/main" id="{843AED84-2D38-6B1B-8C6D-0307EF157E01}"/>
                </a:ext>
              </a:extLst>
            </p:cNvPr>
            <p:cNvSpPr/>
            <p:nvPr userDrawn="1"/>
          </p:nvSpPr>
          <p:spPr>
            <a:xfrm>
              <a:off x="586277" y="247880"/>
              <a:ext cx="338411" cy="300760"/>
            </a:xfrm>
            <a:prstGeom prst="flowChartExtract">
              <a:avLst/>
            </a:prstGeom>
            <a:solidFill>
              <a:srgbClr val="D353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F13E60AE-BF20-2556-7A0D-5A816B04BFD2}"/>
              </a:ext>
            </a:extLst>
          </p:cNvPr>
          <p:cNvSpPr/>
          <p:nvPr userDrawn="1"/>
        </p:nvSpPr>
        <p:spPr>
          <a:xfrm>
            <a:off x="-1" y="6309360"/>
            <a:ext cx="12188826" cy="548640"/>
          </a:xfrm>
          <a:prstGeom prst="rect">
            <a:avLst/>
          </a:prstGeom>
          <a:solidFill>
            <a:srgbClr val="961E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55E64D-8CD1-13F6-6DDB-5D7EA361113A}"/>
              </a:ext>
            </a:extLst>
          </p:cNvPr>
          <p:cNvSpPr>
            <a:spLocks noGrp="1"/>
          </p:cNvSpPr>
          <p:nvPr>
            <p:ph type="title"/>
          </p:nvPr>
        </p:nvSpPr>
        <p:spPr>
          <a:xfrm>
            <a:off x="5479217" y="548640"/>
            <a:ext cx="6460611" cy="664144"/>
          </a:xfrm>
        </p:spPr>
        <p:txBody>
          <a:bodyPr/>
          <a:lstStyle>
            <a:lvl1pPr algn="ctr">
              <a:defRPr sz="2200" b="1">
                <a:solidFill>
                  <a:schemeClr val="bg1"/>
                </a:solidFill>
              </a:defRPr>
            </a:lvl1pPr>
          </a:lstStyle>
          <a:p>
            <a:r>
              <a:rPr lang="en-US"/>
              <a:t>Click to edit Master title style</a:t>
            </a:r>
          </a:p>
        </p:txBody>
      </p:sp>
      <p:pic>
        <p:nvPicPr>
          <p:cNvPr id="13" name="Logo">
            <a:extLst>
              <a:ext uri="{FF2B5EF4-FFF2-40B4-BE49-F238E27FC236}">
                <a16:creationId xmlns:a16="http://schemas.microsoft.com/office/drawing/2014/main" id="{0EE0FB12-8F45-CA94-E1A2-55EBE230B53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6329405"/>
            <a:ext cx="1351964" cy="528595"/>
          </a:xfrm>
          <a:prstGeom prst="rect">
            <a:avLst/>
          </a:prstGeom>
        </p:spPr>
      </p:pic>
      <p:sp>
        <p:nvSpPr>
          <p:cNvPr id="3" name="Footer Placeholder 2">
            <a:extLst>
              <a:ext uri="{FF2B5EF4-FFF2-40B4-BE49-F238E27FC236}">
                <a16:creationId xmlns:a16="http://schemas.microsoft.com/office/drawing/2014/main" id="{1778A3D6-7CBA-B6DE-C5AD-36366F594ED7}"/>
              </a:ext>
            </a:extLst>
          </p:cNvPr>
          <p:cNvSpPr>
            <a:spLocks noGrp="1"/>
          </p:cNvSpPr>
          <p:nvPr>
            <p:ph type="ftr" sz="quarter" idx="10"/>
          </p:nvPr>
        </p:nvSpPr>
        <p:spPr/>
        <p:txBody>
          <a:bodyPr/>
          <a:lstStyle>
            <a:lvl1pPr algn="r">
              <a:defRPr>
                <a:solidFill>
                  <a:schemeClr val="bg1"/>
                </a:solidFill>
              </a:defRPr>
            </a:lvl1pPr>
          </a:lstStyle>
          <a:p>
            <a:pPr>
              <a:defRPr/>
            </a:pPr>
            <a:r>
              <a:rPr lang="en-US"/>
              <a:t>© 2024  |  SEE  |  </a:t>
            </a:r>
            <a:fld id="{3A58E257-EB6E-4C2D-B1F3-E1DA43064D96}" type="slidenum">
              <a:rPr altLang="en-US" smtClean="0"/>
              <a:pPr>
                <a:defRPr/>
              </a:pPr>
              <a:t>‹#›</a:t>
            </a:fld>
            <a:endParaRPr altLang="en-US"/>
          </a:p>
        </p:txBody>
      </p:sp>
    </p:spTree>
    <p:custDataLst>
      <p:tags r:id="rId1"/>
    </p:custDataLst>
    <p:extLst>
      <p:ext uri="{BB962C8B-B14F-4D97-AF65-F5344CB8AC3E}">
        <p14:creationId xmlns:p14="http://schemas.microsoft.com/office/powerpoint/2010/main" val="2648984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TLA_2024Q3_BusinessAcumen01">
    <p:spTree>
      <p:nvGrpSpPr>
        <p:cNvPr id="1" name=""/>
        <p:cNvGrpSpPr/>
        <p:nvPr/>
      </p:nvGrpSpPr>
      <p:grpSpPr>
        <a:xfrm>
          <a:off x="0" y="0"/>
          <a:ext cx="0" cy="0"/>
          <a:chOff x="0" y="0"/>
          <a:chExt cx="0" cy="0"/>
        </a:xfrm>
      </p:grpSpPr>
      <p:pic>
        <p:nvPicPr>
          <p:cNvPr id="7" name="Picture 6" descr="A person looking at a graph&#10;&#10;Description automatically generated">
            <a:extLst>
              <a:ext uri="{FF2B5EF4-FFF2-40B4-BE49-F238E27FC236}">
                <a16:creationId xmlns:a16="http://schemas.microsoft.com/office/drawing/2014/main" id="{149521D0-0706-FF76-371C-B49DF35CF02C}"/>
              </a:ext>
            </a:extLst>
          </p:cNvPr>
          <p:cNvPicPr>
            <a:picLocks noChangeAspect="1"/>
          </p:cNvPicPr>
          <p:nvPr userDrawn="1"/>
        </p:nvPicPr>
        <p:blipFill>
          <a:blip r:embed="rId3">
            <a:extLst>
              <a:ext uri="{28A0092B-C50C-407E-A947-70E740481C1C}">
                <a14:useLocalDpi xmlns:a14="http://schemas.microsoft.com/office/drawing/2010/main" val="0"/>
              </a:ext>
            </a:extLst>
          </a:blip>
          <a:srcRect t="22354"/>
          <a:stretch/>
        </p:blipFill>
        <p:spPr>
          <a:xfrm>
            <a:off x="-1" y="0"/>
            <a:ext cx="12188826" cy="6309360"/>
          </a:xfrm>
          <a:prstGeom prst="rect">
            <a:avLst/>
          </a:prstGeom>
        </p:spPr>
      </p:pic>
      <p:pic>
        <p:nvPicPr>
          <p:cNvPr id="5" name="Picture 4" hidden="1">
            <a:extLst>
              <a:ext uri="{FF2B5EF4-FFF2-40B4-BE49-F238E27FC236}">
                <a16:creationId xmlns:a16="http://schemas.microsoft.com/office/drawing/2014/main" id="{B9AB4CAD-544D-65E0-3FDC-87832A39C62B}"/>
              </a:ext>
            </a:extLst>
          </p:cNvPr>
          <p:cNvPicPr>
            <a:picLocks noChangeAspect="1"/>
          </p:cNvPicPr>
          <p:nvPr userDrawn="1"/>
        </p:nvPicPr>
        <p:blipFill>
          <a:blip r:embed="rId4"/>
          <a:stretch>
            <a:fillRect/>
          </a:stretch>
        </p:blipFill>
        <p:spPr>
          <a:xfrm>
            <a:off x="0" y="2261"/>
            <a:ext cx="12188825" cy="6853477"/>
          </a:xfrm>
          <a:prstGeom prst="rect">
            <a:avLst/>
          </a:prstGeom>
        </p:spPr>
      </p:pic>
      <p:sp>
        <p:nvSpPr>
          <p:cNvPr id="6" name="Parallelogram 5">
            <a:extLst>
              <a:ext uri="{FF2B5EF4-FFF2-40B4-BE49-F238E27FC236}">
                <a16:creationId xmlns:a16="http://schemas.microsoft.com/office/drawing/2014/main" id="{63B0F1CD-8B23-41E4-AA55-7A981B7541D2}"/>
              </a:ext>
            </a:extLst>
          </p:cNvPr>
          <p:cNvSpPr/>
          <p:nvPr userDrawn="1"/>
        </p:nvSpPr>
        <p:spPr>
          <a:xfrm>
            <a:off x="212052" y="548640"/>
            <a:ext cx="6858000" cy="664143"/>
          </a:xfrm>
          <a:prstGeom prst="parallelogram">
            <a:avLst>
              <a:gd name="adj" fmla="val 53986"/>
            </a:avLst>
          </a:prstGeom>
          <a:solidFill>
            <a:srgbClr val="313E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684284C-9971-2A73-6C60-836836420E85}"/>
              </a:ext>
            </a:extLst>
          </p:cNvPr>
          <p:cNvSpPr/>
          <p:nvPr userDrawn="1"/>
        </p:nvSpPr>
        <p:spPr>
          <a:xfrm>
            <a:off x="-1" y="250258"/>
            <a:ext cx="760165" cy="962525"/>
          </a:xfrm>
          <a:custGeom>
            <a:avLst/>
            <a:gdLst>
              <a:gd name="connsiteX0" fmla="*/ 0 w 733046"/>
              <a:gd name="connsiteY0" fmla="*/ 0 h 962525"/>
              <a:gd name="connsiteX1" fmla="*/ 733046 w 733046"/>
              <a:gd name="connsiteY1" fmla="*/ 0 h 962525"/>
              <a:gd name="connsiteX2" fmla="*/ 213417 w 733046"/>
              <a:gd name="connsiteY2" fmla="*/ 962525 h 962525"/>
              <a:gd name="connsiteX3" fmla="*/ 0 w 733046"/>
              <a:gd name="connsiteY3" fmla="*/ 962525 h 962525"/>
            </a:gdLst>
            <a:ahLst/>
            <a:cxnLst>
              <a:cxn ang="0">
                <a:pos x="connsiteX0" y="connsiteY0"/>
              </a:cxn>
              <a:cxn ang="0">
                <a:pos x="connsiteX1" y="connsiteY1"/>
              </a:cxn>
              <a:cxn ang="0">
                <a:pos x="connsiteX2" y="connsiteY2"/>
              </a:cxn>
              <a:cxn ang="0">
                <a:pos x="connsiteX3" y="connsiteY3"/>
              </a:cxn>
            </a:cxnLst>
            <a:rect l="l" t="t" r="r" b="b"/>
            <a:pathLst>
              <a:path w="733046" h="962525">
                <a:moveTo>
                  <a:pt x="0" y="0"/>
                </a:moveTo>
                <a:lnTo>
                  <a:pt x="733046" y="0"/>
                </a:lnTo>
                <a:lnTo>
                  <a:pt x="213417" y="962525"/>
                </a:lnTo>
                <a:lnTo>
                  <a:pt x="0" y="962525"/>
                </a:lnTo>
                <a:close/>
              </a:path>
            </a:pathLst>
          </a:custGeom>
          <a:solidFill>
            <a:srgbClr val="961E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Extract 10">
            <a:extLst>
              <a:ext uri="{FF2B5EF4-FFF2-40B4-BE49-F238E27FC236}">
                <a16:creationId xmlns:a16="http://schemas.microsoft.com/office/drawing/2014/main" id="{843AED84-2D38-6B1B-8C6D-0307EF157E01}"/>
              </a:ext>
            </a:extLst>
          </p:cNvPr>
          <p:cNvSpPr/>
          <p:nvPr userDrawn="1"/>
        </p:nvSpPr>
        <p:spPr>
          <a:xfrm>
            <a:off x="586277" y="247880"/>
            <a:ext cx="338411" cy="300760"/>
          </a:xfrm>
          <a:prstGeom prst="flowChartExtract">
            <a:avLst/>
          </a:prstGeom>
          <a:solidFill>
            <a:srgbClr val="D353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13E60AE-BF20-2556-7A0D-5A816B04BFD2}"/>
              </a:ext>
            </a:extLst>
          </p:cNvPr>
          <p:cNvSpPr/>
          <p:nvPr userDrawn="1"/>
        </p:nvSpPr>
        <p:spPr>
          <a:xfrm>
            <a:off x="-1" y="6309360"/>
            <a:ext cx="12188826" cy="548640"/>
          </a:xfrm>
          <a:prstGeom prst="rect">
            <a:avLst/>
          </a:prstGeom>
          <a:solidFill>
            <a:srgbClr val="961E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55E64D-8CD1-13F6-6DDB-5D7EA361113A}"/>
              </a:ext>
            </a:extLst>
          </p:cNvPr>
          <p:cNvSpPr>
            <a:spLocks noGrp="1"/>
          </p:cNvSpPr>
          <p:nvPr>
            <p:ph type="title"/>
          </p:nvPr>
        </p:nvSpPr>
        <p:spPr>
          <a:xfrm>
            <a:off x="609441" y="548640"/>
            <a:ext cx="6460611" cy="664144"/>
          </a:xfrm>
        </p:spPr>
        <p:txBody>
          <a:bodyPr/>
          <a:lstStyle>
            <a:lvl1pPr algn="ctr">
              <a:defRPr sz="2200" b="1">
                <a:solidFill>
                  <a:schemeClr val="bg1"/>
                </a:solidFill>
              </a:defRPr>
            </a:lvl1pPr>
          </a:lstStyle>
          <a:p>
            <a:r>
              <a:rPr lang="en-US"/>
              <a:t>Click to edit Master title style</a:t>
            </a:r>
          </a:p>
        </p:txBody>
      </p:sp>
      <p:pic>
        <p:nvPicPr>
          <p:cNvPr id="13" name="Logo">
            <a:extLst>
              <a:ext uri="{FF2B5EF4-FFF2-40B4-BE49-F238E27FC236}">
                <a16:creationId xmlns:a16="http://schemas.microsoft.com/office/drawing/2014/main" id="{0EE0FB12-8F45-CA94-E1A2-55EBE230B53D}"/>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0" y="6329405"/>
            <a:ext cx="1351964" cy="528595"/>
          </a:xfrm>
          <a:prstGeom prst="rect">
            <a:avLst/>
          </a:prstGeom>
        </p:spPr>
      </p:pic>
      <p:sp>
        <p:nvSpPr>
          <p:cNvPr id="3" name="Footer Placeholder 2">
            <a:extLst>
              <a:ext uri="{FF2B5EF4-FFF2-40B4-BE49-F238E27FC236}">
                <a16:creationId xmlns:a16="http://schemas.microsoft.com/office/drawing/2014/main" id="{1778A3D6-7CBA-B6DE-C5AD-36366F594ED7}"/>
              </a:ext>
            </a:extLst>
          </p:cNvPr>
          <p:cNvSpPr>
            <a:spLocks noGrp="1"/>
          </p:cNvSpPr>
          <p:nvPr>
            <p:ph type="ftr" sz="quarter" idx="10"/>
          </p:nvPr>
        </p:nvSpPr>
        <p:spPr/>
        <p:txBody>
          <a:bodyPr/>
          <a:lstStyle>
            <a:lvl1pPr algn="r">
              <a:defRPr>
                <a:solidFill>
                  <a:schemeClr val="bg1"/>
                </a:solidFill>
              </a:defRPr>
            </a:lvl1pPr>
          </a:lstStyle>
          <a:p>
            <a:pPr>
              <a:defRPr/>
            </a:pPr>
            <a:r>
              <a:rPr lang="en-US"/>
              <a:t>© 2024  |  SEE  |  </a:t>
            </a:r>
            <a:fld id="{3A58E257-EB6E-4C2D-B1F3-E1DA43064D96}" type="slidenum">
              <a:rPr altLang="en-US" smtClean="0"/>
              <a:pPr>
                <a:defRPr/>
              </a:pPr>
              <a:t>‹#›</a:t>
            </a:fld>
            <a:endParaRPr altLang="en-US"/>
          </a:p>
        </p:txBody>
      </p:sp>
    </p:spTree>
    <p:custDataLst>
      <p:tags r:id="rId1"/>
    </p:custDataLst>
    <p:extLst>
      <p:ext uri="{BB962C8B-B14F-4D97-AF65-F5344CB8AC3E}">
        <p14:creationId xmlns:p14="http://schemas.microsoft.com/office/powerpoint/2010/main" val="678844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PTLA_2024Q3_Welcome">
    <p:spTree>
      <p:nvGrpSpPr>
        <p:cNvPr id="1" name=""/>
        <p:cNvGrpSpPr/>
        <p:nvPr/>
      </p:nvGrpSpPr>
      <p:grpSpPr>
        <a:xfrm>
          <a:off x="0" y="0"/>
          <a:ext cx="0" cy="0"/>
          <a:chOff x="0" y="0"/>
          <a:chExt cx="0" cy="0"/>
        </a:xfrm>
      </p:grpSpPr>
      <p:pic>
        <p:nvPicPr>
          <p:cNvPr id="5" name="Picture 4" hidden="1">
            <a:extLst>
              <a:ext uri="{FF2B5EF4-FFF2-40B4-BE49-F238E27FC236}">
                <a16:creationId xmlns:a16="http://schemas.microsoft.com/office/drawing/2014/main" id="{B9AB4CAD-544D-65E0-3FDC-87832A39C62B}"/>
              </a:ext>
            </a:extLst>
          </p:cNvPr>
          <p:cNvPicPr>
            <a:picLocks noChangeAspect="1"/>
          </p:cNvPicPr>
          <p:nvPr userDrawn="1"/>
        </p:nvPicPr>
        <p:blipFill>
          <a:blip r:embed="rId3"/>
          <a:stretch>
            <a:fillRect/>
          </a:stretch>
        </p:blipFill>
        <p:spPr>
          <a:xfrm>
            <a:off x="0" y="2261"/>
            <a:ext cx="12188825" cy="6853477"/>
          </a:xfrm>
          <a:prstGeom prst="rect">
            <a:avLst/>
          </a:prstGeom>
        </p:spPr>
      </p:pic>
      <p:sp>
        <p:nvSpPr>
          <p:cNvPr id="6" name="Parallelogram 5">
            <a:extLst>
              <a:ext uri="{FF2B5EF4-FFF2-40B4-BE49-F238E27FC236}">
                <a16:creationId xmlns:a16="http://schemas.microsoft.com/office/drawing/2014/main" id="{63B0F1CD-8B23-41E4-AA55-7A981B7541D2}"/>
              </a:ext>
            </a:extLst>
          </p:cNvPr>
          <p:cNvSpPr/>
          <p:nvPr userDrawn="1"/>
        </p:nvSpPr>
        <p:spPr>
          <a:xfrm>
            <a:off x="212052" y="548640"/>
            <a:ext cx="6858000" cy="664143"/>
          </a:xfrm>
          <a:prstGeom prst="parallelogram">
            <a:avLst>
              <a:gd name="adj" fmla="val 53986"/>
            </a:avLst>
          </a:prstGeom>
          <a:solidFill>
            <a:srgbClr val="313E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684284C-9971-2A73-6C60-836836420E85}"/>
              </a:ext>
            </a:extLst>
          </p:cNvPr>
          <p:cNvSpPr/>
          <p:nvPr userDrawn="1"/>
        </p:nvSpPr>
        <p:spPr>
          <a:xfrm>
            <a:off x="-1" y="250258"/>
            <a:ext cx="760165" cy="962525"/>
          </a:xfrm>
          <a:custGeom>
            <a:avLst/>
            <a:gdLst>
              <a:gd name="connsiteX0" fmla="*/ 0 w 733046"/>
              <a:gd name="connsiteY0" fmla="*/ 0 h 962525"/>
              <a:gd name="connsiteX1" fmla="*/ 733046 w 733046"/>
              <a:gd name="connsiteY1" fmla="*/ 0 h 962525"/>
              <a:gd name="connsiteX2" fmla="*/ 213417 w 733046"/>
              <a:gd name="connsiteY2" fmla="*/ 962525 h 962525"/>
              <a:gd name="connsiteX3" fmla="*/ 0 w 733046"/>
              <a:gd name="connsiteY3" fmla="*/ 962525 h 962525"/>
            </a:gdLst>
            <a:ahLst/>
            <a:cxnLst>
              <a:cxn ang="0">
                <a:pos x="connsiteX0" y="connsiteY0"/>
              </a:cxn>
              <a:cxn ang="0">
                <a:pos x="connsiteX1" y="connsiteY1"/>
              </a:cxn>
              <a:cxn ang="0">
                <a:pos x="connsiteX2" y="connsiteY2"/>
              </a:cxn>
              <a:cxn ang="0">
                <a:pos x="connsiteX3" y="connsiteY3"/>
              </a:cxn>
            </a:cxnLst>
            <a:rect l="l" t="t" r="r" b="b"/>
            <a:pathLst>
              <a:path w="733046" h="962525">
                <a:moveTo>
                  <a:pt x="0" y="0"/>
                </a:moveTo>
                <a:lnTo>
                  <a:pt x="733046" y="0"/>
                </a:lnTo>
                <a:lnTo>
                  <a:pt x="213417" y="962525"/>
                </a:lnTo>
                <a:lnTo>
                  <a:pt x="0" y="962525"/>
                </a:lnTo>
                <a:close/>
              </a:path>
            </a:pathLst>
          </a:custGeom>
          <a:solidFill>
            <a:srgbClr val="961E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Extract 10">
            <a:extLst>
              <a:ext uri="{FF2B5EF4-FFF2-40B4-BE49-F238E27FC236}">
                <a16:creationId xmlns:a16="http://schemas.microsoft.com/office/drawing/2014/main" id="{843AED84-2D38-6B1B-8C6D-0307EF157E01}"/>
              </a:ext>
            </a:extLst>
          </p:cNvPr>
          <p:cNvSpPr/>
          <p:nvPr userDrawn="1"/>
        </p:nvSpPr>
        <p:spPr>
          <a:xfrm>
            <a:off x="586277" y="247880"/>
            <a:ext cx="338411" cy="300760"/>
          </a:xfrm>
          <a:prstGeom prst="flowChartExtract">
            <a:avLst/>
          </a:prstGeom>
          <a:solidFill>
            <a:srgbClr val="D353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13E60AE-BF20-2556-7A0D-5A816B04BFD2}"/>
              </a:ext>
            </a:extLst>
          </p:cNvPr>
          <p:cNvSpPr/>
          <p:nvPr userDrawn="1"/>
        </p:nvSpPr>
        <p:spPr>
          <a:xfrm>
            <a:off x="-1" y="6309360"/>
            <a:ext cx="12188826" cy="548640"/>
          </a:xfrm>
          <a:prstGeom prst="rect">
            <a:avLst/>
          </a:prstGeom>
          <a:solidFill>
            <a:srgbClr val="961E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55E64D-8CD1-13F6-6DDB-5D7EA361113A}"/>
              </a:ext>
            </a:extLst>
          </p:cNvPr>
          <p:cNvSpPr>
            <a:spLocks noGrp="1"/>
          </p:cNvSpPr>
          <p:nvPr>
            <p:ph type="title"/>
          </p:nvPr>
        </p:nvSpPr>
        <p:spPr>
          <a:xfrm>
            <a:off x="609442" y="548640"/>
            <a:ext cx="6460610" cy="664144"/>
          </a:xfrm>
        </p:spPr>
        <p:txBody>
          <a:bodyPr/>
          <a:lstStyle>
            <a:lvl1pPr algn="ctr">
              <a:defRPr sz="2200" b="1">
                <a:solidFill>
                  <a:schemeClr val="bg1"/>
                </a:solidFill>
              </a:defRPr>
            </a:lvl1pPr>
          </a:lstStyle>
          <a:p>
            <a:r>
              <a:rPr lang="en-US"/>
              <a:t>Click to edit Master title style</a:t>
            </a:r>
          </a:p>
        </p:txBody>
      </p:sp>
      <p:pic>
        <p:nvPicPr>
          <p:cNvPr id="13" name="Logo">
            <a:extLst>
              <a:ext uri="{FF2B5EF4-FFF2-40B4-BE49-F238E27FC236}">
                <a16:creationId xmlns:a16="http://schemas.microsoft.com/office/drawing/2014/main" id="{0EE0FB12-8F45-CA94-E1A2-55EBE230B53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6329405"/>
            <a:ext cx="1351964" cy="528595"/>
          </a:xfrm>
          <a:prstGeom prst="rect">
            <a:avLst/>
          </a:prstGeom>
        </p:spPr>
      </p:pic>
      <p:sp>
        <p:nvSpPr>
          <p:cNvPr id="3" name="Footer Placeholder 2">
            <a:extLst>
              <a:ext uri="{FF2B5EF4-FFF2-40B4-BE49-F238E27FC236}">
                <a16:creationId xmlns:a16="http://schemas.microsoft.com/office/drawing/2014/main" id="{1778A3D6-7CBA-B6DE-C5AD-36366F594ED7}"/>
              </a:ext>
            </a:extLst>
          </p:cNvPr>
          <p:cNvSpPr>
            <a:spLocks noGrp="1"/>
          </p:cNvSpPr>
          <p:nvPr>
            <p:ph type="ftr" sz="quarter" idx="10"/>
          </p:nvPr>
        </p:nvSpPr>
        <p:spPr/>
        <p:txBody>
          <a:bodyPr/>
          <a:lstStyle>
            <a:lvl1pPr algn="r">
              <a:defRPr>
                <a:solidFill>
                  <a:schemeClr val="bg1"/>
                </a:solidFill>
              </a:defRPr>
            </a:lvl1pPr>
          </a:lstStyle>
          <a:p>
            <a:pPr>
              <a:defRPr/>
            </a:pPr>
            <a:r>
              <a:rPr lang="en-US"/>
              <a:t>© 2024  |  SEE  |  </a:t>
            </a:r>
            <a:fld id="{3A58E257-EB6E-4C2D-B1F3-E1DA43064D96}" type="slidenum">
              <a:rPr altLang="en-US" smtClean="0"/>
              <a:pPr>
                <a:defRPr/>
              </a:pPr>
              <a:t>‹#›</a:t>
            </a:fld>
            <a:endParaRPr altLang="en-US"/>
          </a:p>
        </p:txBody>
      </p:sp>
      <p:sp>
        <p:nvSpPr>
          <p:cNvPr id="7" name="Picture Placeholder 6">
            <a:extLst>
              <a:ext uri="{FF2B5EF4-FFF2-40B4-BE49-F238E27FC236}">
                <a16:creationId xmlns:a16="http://schemas.microsoft.com/office/drawing/2014/main" id="{92A9D095-ABE3-C312-B21D-C16E3955B5D8}"/>
              </a:ext>
            </a:extLst>
          </p:cNvPr>
          <p:cNvSpPr>
            <a:spLocks noGrp="1"/>
          </p:cNvSpPr>
          <p:nvPr>
            <p:ph type="pic" sz="quarter" idx="11"/>
          </p:nvPr>
        </p:nvSpPr>
        <p:spPr>
          <a:xfrm>
            <a:off x="7202078" y="1596272"/>
            <a:ext cx="3898343" cy="3842994"/>
          </a:xfrm>
          <a:ln w="38100">
            <a:noFill/>
          </a:ln>
        </p:spPr>
        <p:txBody>
          <a:bodyPr/>
          <a:lstStyle/>
          <a:p>
            <a:endParaRPr lang="en-US"/>
          </a:p>
        </p:txBody>
      </p:sp>
      <p:sp>
        <p:nvSpPr>
          <p:cNvPr id="8" name="Rectangle 7">
            <a:extLst>
              <a:ext uri="{FF2B5EF4-FFF2-40B4-BE49-F238E27FC236}">
                <a16:creationId xmlns:a16="http://schemas.microsoft.com/office/drawing/2014/main" id="{6AB8FE59-BE90-91E1-A85E-457EA86C5A5F}"/>
              </a:ext>
            </a:extLst>
          </p:cNvPr>
          <p:cNvSpPr/>
          <p:nvPr userDrawn="1"/>
        </p:nvSpPr>
        <p:spPr>
          <a:xfrm>
            <a:off x="7117234" y="1507773"/>
            <a:ext cx="2164428" cy="91440"/>
          </a:xfrm>
          <a:prstGeom prst="rect">
            <a:avLst/>
          </a:prstGeom>
          <a:solidFill>
            <a:srgbClr val="961E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7C4595C-9F81-1864-EFD9-22D759592B16}"/>
              </a:ext>
            </a:extLst>
          </p:cNvPr>
          <p:cNvSpPr/>
          <p:nvPr userDrawn="1"/>
        </p:nvSpPr>
        <p:spPr>
          <a:xfrm rot="5400000">
            <a:off x="6751475" y="1960037"/>
            <a:ext cx="822960" cy="91440"/>
          </a:xfrm>
          <a:prstGeom prst="rect">
            <a:avLst/>
          </a:prstGeom>
          <a:solidFill>
            <a:srgbClr val="971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B1FCE9E-38B7-1A90-A6AA-DBADFA6D3DA6}"/>
              </a:ext>
            </a:extLst>
          </p:cNvPr>
          <p:cNvSpPr/>
          <p:nvPr userDrawn="1"/>
        </p:nvSpPr>
        <p:spPr>
          <a:xfrm rot="5400000">
            <a:off x="6279137" y="4604821"/>
            <a:ext cx="1767634" cy="91440"/>
          </a:xfrm>
          <a:prstGeom prst="rect">
            <a:avLst/>
          </a:prstGeom>
          <a:solidFill>
            <a:srgbClr val="303E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99AFFB9-E739-F26A-0E24-4460C5CC07DA}"/>
              </a:ext>
            </a:extLst>
          </p:cNvPr>
          <p:cNvSpPr/>
          <p:nvPr userDrawn="1"/>
        </p:nvSpPr>
        <p:spPr>
          <a:xfrm>
            <a:off x="7208675" y="5442915"/>
            <a:ext cx="1280160" cy="91440"/>
          </a:xfrm>
          <a:prstGeom prst="rect">
            <a:avLst/>
          </a:prstGeom>
          <a:solidFill>
            <a:srgbClr val="961E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EEBF9C5-B8B2-8BA6-3613-0EFCE61B2A0C}"/>
              </a:ext>
            </a:extLst>
          </p:cNvPr>
          <p:cNvSpPr/>
          <p:nvPr userDrawn="1"/>
        </p:nvSpPr>
        <p:spPr>
          <a:xfrm>
            <a:off x="8416877" y="5442915"/>
            <a:ext cx="2194560" cy="91440"/>
          </a:xfrm>
          <a:prstGeom prst="rect">
            <a:avLst/>
          </a:prstGeom>
          <a:solidFill>
            <a:srgbClr val="CF33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A7DFA0C-B546-136E-B4F3-E87BE560D164}"/>
              </a:ext>
            </a:extLst>
          </p:cNvPr>
          <p:cNvSpPr/>
          <p:nvPr userDrawn="1"/>
        </p:nvSpPr>
        <p:spPr>
          <a:xfrm>
            <a:off x="10611437" y="5442915"/>
            <a:ext cx="585298" cy="91440"/>
          </a:xfrm>
          <a:prstGeom prst="rect">
            <a:avLst/>
          </a:prstGeom>
          <a:solidFill>
            <a:srgbClr val="5A65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4365D14-B578-481A-06FA-DB11AB3C2D67}"/>
              </a:ext>
            </a:extLst>
          </p:cNvPr>
          <p:cNvSpPr/>
          <p:nvPr userDrawn="1"/>
        </p:nvSpPr>
        <p:spPr>
          <a:xfrm rot="5400000">
            <a:off x="10459568" y="4710762"/>
            <a:ext cx="1383809" cy="91440"/>
          </a:xfrm>
          <a:prstGeom prst="rect">
            <a:avLst/>
          </a:prstGeom>
          <a:solidFill>
            <a:srgbClr val="5A65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D40ACEA-DF4A-F737-515A-6ECAA705E474}"/>
              </a:ext>
            </a:extLst>
          </p:cNvPr>
          <p:cNvSpPr/>
          <p:nvPr userDrawn="1"/>
        </p:nvSpPr>
        <p:spPr>
          <a:xfrm rot="5400000">
            <a:off x="10188168" y="3055552"/>
            <a:ext cx="1926610" cy="91440"/>
          </a:xfrm>
          <a:prstGeom prst="rect">
            <a:avLst/>
          </a:prstGeom>
          <a:solidFill>
            <a:srgbClr val="D353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A13F44C-E27D-7B2E-BBD1-F3800E159D0E}"/>
              </a:ext>
            </a:extLst>
          </p:cNvPr>
          <p:cNvSpPr/>
          <p:nvPr userDrawn="1"/>
        </p:nvSpPr>
        <p:spPr>
          <a:xfrm rot="5400000">
            <a:off x="6482348" y="3040397"/>
            <a:ext cx="1361213" cy="91440"/>
          </a:xfrm>
          <a:prstGeom prst="rect">
            <a:avLst/>
          </a:prstGeom>
          <a:solidFill>
            <a:srgbClr val="ADB2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D89DCDB-0FEA-18B4-DB7B-F3B490584E74}"/>
              </a:ext>
            </a:extLst>
          </p:cNvPr>
          <p:cNvSpPr/>
          <p:nvPr userDrawn="1"/>
        </p:nvSpPr>
        <p:spPr>
          <a:xfrm rot="5400000">
            <a:off x="10829646" y="1783880"/>
            <a:ext cx="643654" cy="91440"/>
          </a:xfrm>
          <a:prstGeom prst="rect">
            <a:avLst/>
          </a:prstGeom>
          <a:solidFill>
            <a:srgbClr val="303E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CA95681-519F-6D92-D5AB-8F54BABAFA43}"/>
              </a:ext>
            </a:extLst>
          </p:cNvPr>
          <p:cNvSpPr/>
          <p:nvPr userDrawn="1"/>
        </p:nvSpPr>
        <p:spPr>
          <a:xfrm>
            <a:off x="10884815" y="1507773"/>
            <a:ext cx="242607" cy="91440"/>
          </a:xfrm>
          <a:prstGeom prst="rect">
            <a:avLst/>
          </a:prstGeom>
          <a:solidFill>
            <a:srgbClr val="303E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D335C21-9E70-560B-E7D5-E38825943D0B}"/>
              </a:ext>
            </a:extLst>
          </p:cNvPr>
          <p:cNvSpPr/>
          <p:nvPr userDrawn="1"/>
        </p:nvSpPr>
        <p:spPr>
          <a:xfrm>
            <a:off x="9281662" y="1507805"/>
            <a:ext cx="1603154" cy="91440"/>
          </a:xfrm>
          <a:prstGeom prst="rect">
            <a:avLst/>
          </a:prstGeom>
          <a:solidFill>
            <a:srgbClr val="CF33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62625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TLA_2024Q3_PictureRight">
    <p:spTree>
      <p:nvGrpSpPr>
        <p:cNvPr id="1" name=""/>
        <p:cNvGrpSpPr/>
        <p:nvPr/>
      </p:nvGrpSpPr>
      <p:grpSpPr>
        <a:xfrm>
          <a:off x="0" y="0"/>
          <a:ext cx="0" cy="0"/>
          <a:chOff x="0" y="0"/>
          <a:chExt cx="0" cy="0"/>
        </a:xfrm>
      </p:grpSpPr>
      <p:pic>
        <p:nvPicPr>
          <p:cNvPr id="5" name="Picture 4" hidden="1">
            <a:extLst>
              <a:ext uri="{FF2B5EF4-FFF2-40B4-BE49-F238E27FC236}">
                <a16:creationId xmlns:a16="http://schemas.microsoft.com/office/drawing/2014/main" id="{B9AB4CAD-544D-65E0-3FDC-87832A39C62B}"/>
              </a:ext>
            </a:extLst>
          </p:cNvPr>
          <p:cNvPicPr>
            <a:picLocks noChangeAspect="1"/>
          </p:cNvPicPr>
          <p:nvPr userDrawn="1"/>
        </p:nvPicPr>
        <p:blipFill>
          <a:blip r:embed="rId3"/>
          <a:stretch>
            <a:fillRect/>
          </a:stretch>
        </p:blipFill>
        <p:spPr>
          <a:xfrm>
            <a:off x="0" y="2261"/>
            <a:ext cx="12188825" cy="6853477"/>
          </a:xfrm>
          <a:prstGeom prst="rect">
            <a:avLst/>
          </a:prstGeom>
        </p:spPr>
      </p:pic>
      <p:sp>
        <p:nvSpPr>
          <p:cNvPr id="6" name="Parallelogram 5">
            <a:extLst>
              <a:ext uri="{FF2B5EF4-FFF2-40B4-BE49-F238E27FC236}">
                <a16:creationId xmlns:a16="http://schemas.microsoft.com/office/drawing/2014/main" id="{63B0F1CD-8B23-41E4-AA55-7A981B7541D2}"/>
              </a:ext>
            </a:extLst>
          </p:cNvPr>
          <p:cNvSpPr/>
          <p:nvPr userDrawn="1"/>
        </p:nvSpPr>
        <p:spPr>
          <a:xfrm>
            <a:off x="212052" y="548640"/>
            <a:ext cx="6858000" cy="664143"/>
          </a:xfrm>
          <a:prstGeom prst="parallelogram">
            <a:avLst>
              <a:gd name="adj" fmla="val 53986"/>
            </a:avLst>
          </a:prstGeom>
          <a:solidFill>
            <a:srgbClr val="313E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684284C-9971-2A73-6C60-836836420E85}"/>
              </a:ext>
            </a:extLst>
          </p:cNvPr>
          <p:cNvSpPr/>
          <p:nvPr userDrawn="1"/>
        </p:nvSpPr>
        <p:spPr>
          <a:xfrm>
            <a:off x="-1" y="250258"/>
            <a:ext cx="760165" cy="962525"/>
          </a:xfrm>
          <a:custGeom>
            <a:avLst/>
            <a:gdLst>
              <a:gd name="connsiteX0" fmla="*/ 0 w 733046"/>
              <a:gd name="connsiteY0" fmla="*/ 0 h 962525"/>
              <a:gd name="connsiteX1" fmla="*/ 733046 w 733046"/>
              <a:gd name="connsiteY1" fmla="*/ 0 h 962525"/>
              <a:gd name="connsiteX2" fmla="*/ 213417 w 733046"/>
              <a:gd name="connsiteY2" fmla="*/ 962525 h 962525"/>
              <a:gd name="connsiteX3" fmla="*/ 0 w 733046"/>
              <a:gd name="connsiteY3" fmla="*/ 962525 h 962525"/>
            </a:gdLst>
            <a:ahLst/>
            <a:cxnLst>
              <a:cxn ang="0">
                <a:pos x="connsiteX0" y="connsiteY0"/>
              </a:cxn>
              <a:cxn ang="0">
                <a:pos x="connsiteX1" y="connsiteY1"/>
              </a:cxn>
              <a:cxn ang="0">
                <a:pos x="connsiteX2" y="connsiteY2"/>
              </a:cxn>
              <a:cxn ang="0">
                <a:pos x="connsiteX3" y="connsiteY3"/>
              </a:cxn>
            </a:cxnLst>
            <a:rect l="l" t="t" r="r" b="b"/>
            <a:pathLst>
              <a:path w="733046" h="962525">
                <a:moveTo>
                  <a:pt x="0" y="0"/>
                </a:moveTo>
                <a:lnTo>
                  <a:pt x="733046" y="0"/>
                </a:lnTo>
                <a:lnTo>
                  <a:pt x="213417" y="962525"/>
                </a:lnTo>
                <a:lnTo>
                  <a:pt x="0" y="962525"/>
                </a:lnTo>
                <a:close/>
              </a:path>
            </a:pathLst>
          </a:custGeom>
          <a:solidFill>
            <a:srgbClr val="961E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Extract 10">
            <a:extLst>
              <a:ext uri="{FF2B5EF4-FFF2-40B4-BE49-F238E27FC236}">
                <a16:creationId xmlns:a16="http://schemas.microsoft.com/office/drawing/2014/main" id="{843AED84-2D38-6B1B-8C6D-0307EF157E01}"/>
              </a:ext>
            </a:extLst>
          </p:cNvPr>
          <p:cNvSpPr/>
          <p:nvPr userDrawn="1"/>
        </p:nvSpPr>
        <p:spPr>
          <a:xfrm>
            <a:off x="586277" y="247880"/>
            <a:ext cx="338411" cy="300760"/>
          </a:xfrm>
          <a:prstGeom prst="flowChartExtract">
            <a:avLst/>
          </a:prstGeom>
          <a:solidFill>
            <a:srgbClr val="D353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13E60AE-BF20-2556-7A0D-5A816B04BFD2}"/>
              </a:ext>
            </a:extLst>
          </p:cNvPr>
          <p:cNvSpPr/>
          <p:nvPr userDrawn="1"/>
        </p:nvSpPr>
        <p:spPr>
          <a:xfrm>
            <a:off x="-1" y="6309360"/>
            <a:ext cx="12188826" cy="548640"/>
          </a:xfrm>
          <a:prstGeom prst="rect">
            <a:avLst/>
          </a:prstGeom>
          <a:solidFill>
            <a:srgbClr val="961E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55E64D-8CD1-13F6-6DDB-5D7EA361113A}"/>
              </a:ext>
            </a:extLst>
          </p:cNvPr>
          <p:cNvSpPr>
            <a:spLocks noGrp="1"/>
          </p:cNvSpPr>
          <p:nvPr>
            <p:ph type="title"/>
          </p:nvPr>
        </p:nvSpPr>
        <p:spPr>
          <a:xfrm>
            <a:off x="609442" y="548640"/>
            <a:ext cx="6460610" cy="664144"/>
          </a:xfrm>
        </p:spPr>
        <p:txBody>
          <a:bodyPr/>
          <a:lstStyle>
            <a:lvl1pPr algn="ctr">
              <a:defRPr sz="2200" b="1">
                <a:solidFill>
                  <a:schemeClr val="bg1"/>
                </a:solidFill>
              </a:defRPr>
            </a:lvl1pPr>
          </a:lstStyle>
          <a:p>
            <a:r>
              <a:rPr lang="en-US"/>
              <a:t>Click to edit Master title style</a:t>
            </a:r>
          </a:p>
        </p:txBody>
      </p:sp>
      <p:pic>
        <p:nvPicPr>
          <p:cNvPr id="13" name="Logo">
            <a:extLst>
              <a:ext uri="{FF2B5EF4-FFF2-40B4-BE49-F238E27FC236}">
                <a16:creationId xmlns:a16="http://schemas.microsoft.com/office/drawing/2014/main" id="{0EE0FB12-8F45-CA94-E1A2-55EBE230B53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6329405"/>
            <a:ext cx="1351964" cy="528595"/>
          </a:xfrm>
          <a:prstGeom prst="rect">
            <a:avLst/>
          </a:prstGeom>
        </p:spPr>
      </p:pic>
      <p:sp>
        <p:nvSpPr>
          <p:cNvPr id="15" name="Picture Placeholder 14">
            <a:extLst>
              <a:ext uri="{FF2B5EF4-FFF2-40B4-BE49-F238E27FC236}">
                <a16:creationId xmlns:a16="http://schemas.microsoft.com/office/drawing/2014/main" id="{03A36486-1B79-BF22-CD0B-7BC0DA6428E3}"/>
              </a:ext>
            </a:extLst>
          </p:cNvPr>
          <p:cNvSpPr>
            <a:spLocks noGrp="1"/>
          </p:cNvSpPr>
          <p:nvPr>
            <p:ph type="pic" sz="quarter" idx="11"/>
          </p:nvPr>
        </p:nvSpPr>
        <p:spPr>
          <a:xfrm>
            <a:off x="7414207" y="0"/>
            <a:ext cx="4774618" cy="6306532"/>
          </a:xfrm>
          <a:ln>
            <a:noFill/>
          </a:ln>
          <a:effectLst/>
        </p:spPr>
        <p:txBody>
          <a:bodyPr/>
          <a:lstStyle>
            <a:lvl1pPr marL="0" indent="0">
              <a:buNone/>
              <a:defRPr/>
            </a:lvl1pPr>
          </a:lstStyle>
          <a:p>
            <a:endParaRPr lang="en-US"/>
          </a:p>
        </p:txBody>
      </p:sp>
      <p:sp>
        <p:nvSpPr>
          <p:cNvPr id="3" name="Footer Placeholder 2">
            <a:extLst>
              <a:ext uri="{FF2B5EF4-FFF2-40B4-BE49-F238E27FC236}">
                <a16:creationId xmlns:a16="http://schemas.microsoft.com/office/drawing/2014/main" id="{1778A3D6-7CBA-B6DE-C5AD-36366F594ED7}"/>
              </a:ext>
            </a:extLst>
          </p:cNvPr>
          <p:cNvSpPr>
            <a:spLocks noGrp="1"/>
          </p:cNvSpPr>
          <p:nvPr>
            <p:ph type="ftr" sz="quarter" idx="10"/>
          </p:nvPr>
        </p:nvSpPr>
        <p:spPr/>
        <p:txBody>
          <a:bodyPr/>
          <a:lstStyle>
            <a:lvl1pPr algn="r">
              <a:defRPr>
                <a:solidFill>
                  <a:schemeClr val="bg1"/>
                </a:solidFill>
              </a:defRPr>
            </a:lvl1pPr>
          </a:lstStyle>
          <a:p>
            <a:pPr>
              <a:defRPr/>
            </a:pPr>
            <a:r>
              <a:rPr lang="en-US"/>
              <a:t>© 2024  |  SEE  |  </a:t>
            </a:r>
            <a:fld id="{3A58E257-EB6E-4C2D-B1F3-E1DA43064D96}" type="slidenum">
              <a:rPr altLang="en-US" smtClean="0"/>
              <a:pPr>
                <a:defRPr/>
              </a:pPr>
              <a:t>‹#›</a:t>
            </a:fld>
            <a:endParaRPr altLang="en-US"/>
          </a:p>
        </p:txBody>
      </p:sp>
      <p:sp>
        <p:nvSpPr>
          <p:cNvPr id="4" name="Rectangle 3" hidden="1">
            <a:extLst>
              <a:ext uri="{FF2B5EF4-FFF2-40B4-BE49-F238E27FC236}">
                <a16:creationId xmlns:a16="http://schemas.microsoft.com/office/drawing/2014/main" id="{8F4A7F97-2B79-97A9-0604-A080424C84AA}"/>
              </a:ext>
            </a:extLst>
          </p:cNvPr>
          <p:cNvSpPr/>
          <p:nvPr userDrawn="1"/>
        </p:nvSpPr>
        <p:spPr>
          <a:xfrm rot="5400000">
            <a:off x="6484668" y="2199310"/>
            <a:ext cx="1767634" cy="91440"/>
          </a:xfrm>
          <a:prstGeom prst="rect">
            <a:avLst/>
          </a:prstGeom>
          <a:solidFill>
            <a:srgbClr val="303E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hidden="1">
            <a:extLst>
              <a:ext uri="{FF2B5EF4-FFF2-40B4-BE49-F238E27FC236}">
                <a16:creationId xmlns:a16="http://schemas.microsoft.com/office/drawing/2014/main" id="{9DAE9D86-0A98-D013-7603-7A4373BE0067}"/>
              </a:ext>
            </a:extLst>
          </p:cNvPr>
          <p:cNvSpPr/>
          <p:nvPr userDrawn="1"/>
        </p:nvSpPr>
        <p:spPr>
          <a:xfrm rot="5400000">
            <a:off x="6687879" y="634886"/>
            <a:ext cx="1361213" cy="91440"/>
          </a:xfrm>
          <a:prstGeom prst="rect">
            <a:avLst/>
          </a:prstGeom>
          <a:solidFill>
            <a:srgbClr val="CF33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hidden="1">
            <a:extLst>
              <a:ext uri="{FF2B5EF4-FFF2-40B4-BE49-F238E27FC236}">
                <a16:creationId xmlns:a16="http://schemas.microsoft.com/office/drawing/2014/main" id="{7EB28A33-48D0-52A1-61CF-79C0B49F4FBF}"/>
              </a:ext>
            </a:extLst>
          </p:cNvPr>
          <p:cNvSpPr/>
          <p:nvPr userDrawn="1"/>
        </p:nvSpPr>
        <p:spPr>
          <a:xfrm rot="5400000">
            <a:off x="6271205" y="4178450"/>
            <a:ext cx="2194560" cy="91440"/>
          </a:xfrm>
          <a:prstGeom prst="rect">
            <a:avLst/>
          </a:prstGeom>
          <a:solidFill>
            <a:srgbClr val="971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hidden="1">
            <a:extLst>
              <a:ext uri="{FF2B5EF4-FFF2-40B4-BE49-F238E27FC236}">
                <a16:creationId xmlns:a16="http://schemas.microsoft.com/office/drawing/2014/main" id="{F0228F00-D3D5-992A-C60C-DB5C79149EDC}"/>
              </a:ext>
            </a:extLst>
          </p:cNvPr>
          <p:cNvSpPr/>
          <p:nvPr userDrawn="1"/>
        </p:nvSpPr>
        <p:spPr>
          <a:xfrm rot="5400000">
            <a:off x="6875943" y="5768273"/>
            <a:ext cx="985083" cy="91440"/>
          </a:xfrm>
          <a:prstGeom prst="rect">
            <a:avLst/>
          </a:prstGeom>
          <a:solidFill>
            <a:srgbClr val="ADB2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71064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TLA | Title Only 2">
    <p:bg>
      <p:bgPr>
        <a:solidFill>
          <a:srgbClr val="971F23"/>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57122AB0-81EA-D801-C56A-FEB6382FE856}"/>
              </a:ext>
            </a:extLst>
          </p:cNvPr>
          <p:cNvSpPr>
            <a:spLocks noGrp="1"/>
          </p:cNvSpPr>
          <p:nvPr>
            <p:ph type="ftr" sz="quarter" idx="3"/>
          </p:nvPr>
        </p:nvSpPr>
        <p:spPr>
          <a:xfrm>
            <a:off x="9319372" y="6421903"/>
            <a:ext cx="2450461" cy="246221"/>
          </a:xfrm>
          <a:prstGeom prst="rect">
            <a:avLst/>
          </a:prstGeom>
        </p:spPr>
        <p:txBody>
          <a:bodyPr vert="horz" lIns="0" tIns="0" rIns="0" bIns="0" rtlCol="0" anchor="b">
            <a:noAutofit/>
          </a:bodyPr>
          <a:lstStyle>
            <a:lvl1pPr algn="r">
              <a:defRPr sz="1000">
                <a:solidFill>
                  <a:schemeClr val="bg1"/>
                </a:solidFill>
                <a:latin typeface="+mn-lt"/>
              </a:defRPr>
            </a:lvl1pPr>
          </a:lstStyle>
          <a:p>
            <a:pPr>
              <a:defRPr/>
            </a:pPr>
            <a:r>
              <a:rPr lang="en-US"/>
              <a:t>© 2024  |  SEE  |  </a:t>
            </a:r>
            <a:fld id="{3A58E257-EB6E-4C2D-B1F3-E1DA43064D96}" type="slidenum">
              <a:rPr lang="en-US" altLang="en-US" smtClean="0"/>
              <a:pPr>
                <a:defRPr/>
              </a:pPr>
              <a:t>‹#›</a:t>
            </a:fld>
            <a:endParaRPr lang="en-US" altLang="en-US"/>
          </a:p>
        </p:txBody>
      </p:sp>
      <p:sp>
        <p:nvSpPr>
          <p:cNvPr id="4" name="Text Placeholder 3">
            <a:extLst>
              <a:ext uri="{FF2B5EF4-FFF2-40B4-BE49-F238E27FC236}">
                <a16:creationId xmlns:a16="http://schemas.microsoft.com/office/drawing/2014/main" id="{3EAACC0F-198D-5D1B-A7FB-B16AB0505EB1}"/>
              </a:ext>
            </a:extLst>
          </p:cNvPr>
          <p:cNvSpPr>
            <a:spLocks noGrp="1"/>
          </p:cNvSpPr>
          <p:nvPr>
            <p:ph type="body" sz="quarter" idx="10" hasCustomPrompt="1"/>
          </p:nvPr>
        </p:nvSpPr>
        <p:spPr>
          <a:xfrm>
            <a:off x="329098" y="264329"/>
            <a:ext cx="11420675" cy="739528"/>
          </a:xfrm>
        </p:spPr>
        <p:txBody>
          <a:bodyPr tIns="45720" anchor="t" anchorCtr="0"/>
          <a:lstStyle>
            <a:lvl1pPr marL="0" indent="0">
              <a:buNone/>
              <a:defRPr sz="3199" b="1">
                <a:solidFill>
                  <a:schemeClr val="bg1"/>
                </a:solidFill>
                <a:latin typeface="Arial" panose="020B0604020202020204" pitchFamily="34" charset="0"/>
                <a:cs typeface="Arial" panose="020B0604020202020204" pitchFamily="34" charset="0"/>
              </a:defRPr>
            </a:lvl1pPr>
          </a:lstStyle>
          <a:p>
            <a:pPr lvl="0"/>
            <a:r>
              <a:rPr lang="en-US"/>
              <a:t>Click to Add Title</a:t>
            </a:r>
          </a:p>
        </p:txBody>
      </p:sp>
      <p:pic>
        <p:nvPicPr>
          <p:cNvPr id="3" name="Graphic 2">
            <a:extLst>
              <a:ext uri="{FF2B5EF4-FFF2-40B4-BE49-F238E27FC236}">
                <a16:creationId xmlns:a16="http://schemas.microsoft.com/office/drawing/2014/main" id="{994ECE06-A482-E25A-5683-F53AE415AA40}"/>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24829" y="6162499"/>
            <a:ext cx="1256347" cy="577714"/>
          </a:xfrm>
          <a:prstGeom prst="rect">
            <a:avLst/>
          </a:prstGeom>
        </p:spPr>
      </p:pic>
    </p:spTree>
    <p:custDataLst>
      <p:tags r:id="rId1"/>
    </p:custDataLst>
    <p:extLst>
      <p:ext uri="{BB962C8B-B14F-4D97-AF65-F5344CB8AC3E}">
        <p14:creationId xmlns:p14="http://schemas.microsoft.com/office/powerpoint/2010/main" val="354482551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PTLA | w Picture Middle">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1ADD67F2-1B08-A1E2-54AA-2174C00E879F}"/>
              </a:ext>
            </a:extLst>
          </p:cNvPr>
          <p:cNvSpPr>
            <a:spLocks noGrp="1"/>
          </p:cNvSpPr>
          <p:nvPr>
            <p:ph type="pic" sz="quarter" idx="135" hasCustomPrompt="1"/>
          </p:nvPr>
        </p:nvSpPr>
        <p:spPr>
          <a:xfrm>
            <a:off x="141402" y="1395167"/>
            <a:ext cx="11906054" cy="4744362"/>
          </a:xfrm>
          <a:custGeom>
            <a:avLst/>
            <a:gdLst>
              <a:gd name="connsiteX0" fmla="*/ 0 w 22606000"/>
              <a:gd name="connsiteY0" fmla="*/ 0 h 11935090"/>
              <a:gd name="connsiteX1" fmla="*/ 22606000 w 22606000"/>
              <a:gd name="connsiteY1" fmla="*/ 0 h 11935090"/>
              <a:gd name="connsiteX2" fmla="*/ 22606000 w 22606000"/>
              <a:gd name="connsiteY2" fmla="*/ 11935090 h 11935090"/>
              <a:gd name="connsiteX3" fmla="*/ 0 w 22606000"/>
              <a:gd name="connsiteY3" fmla="*/ 11935090 h 11935090"/>
            </a:gdLst>
            <a:ahLst/>
            <a:cxnLst>
              <a:cxn ang="0">
                <a:pos x="connsiteX0" y="connsiteY0"/>
              </a:cxn>
              <a:cxn ang="0">
                <a:pos x="connsiteX1" y="connsiteY1"/>
              </a:cxn>
              <a:cxn ang="0">
                <a:pos x="connsiteX2" y="connsiteY2"/>
              </a:cxn>
              <a:cxn ang="0">
                <a:pos x="connsiteX3" y="connsiteY3"/>
              </a:cxn>
            </a:cxnLst>
            <a:rect l="l" t="t" r="r" b="b"/>
            <a:pathLst>
              <a:path w="22606000" h="11935090">
                <a:moveTo>
                  <a:pt x="0" y="0"/>
                </a:moveTo>
                <a:lnTo>
                  <a:pt x="22606000" y="0"/>
                </a:lnTo>
                <a:lnTo>
                  <a:pt x="22606000" y="11935090"/>
                </a:lnTo>
                <a:lnTo>
                  <a:pt x="0" y="11935090"/>
                </a:lnTo>
                <a:close/>
              </a:path>
            </a:pathLst>
          </a:custGeom>
          <a:solidFill>
            <a:schemeClr val="tx1">
              <a:lumMod val="50000"/>
              <a:lumOff val="50000"/>
            </a:schemeClr>
          </a:solidFill>
        </p:spPr>
        <p:txBody>
          <a:bodyPr wrap="square" anchor="ctr">
            <a:noAutofit/>
          </a:bodyPr>
          <a:lstStyle>
            <a:lvl1pPr>
              <a:defRPr sz="1000" b="1">
                <a:solidFill>
                  <a:srgbClr val="FFFFFF"/>
                </a:solidFill>
              </a:defRPr>
            </a:lvl1pPr>
          </a:lstStyle>
          <a:p>
            <a:r>
              <a:rPr lang="en-US"/>
              <a:t>IMAGE</a:t>
            </a:r>
          </a:p>
        </p:txBody>
      </p:sp>
      <p:sp>
        <p:nvSpPr>
          <p:cNvPr id="6" name="Rectangle 5">
            <a:extLst>
              <a:ext uri="{FF2B5EF4-FFF2-40B4-BE49-F238E27FC236}">
                <a16:creationId xmlns:a16="http://schemas.microsoft.com/office/drawing/2014/main" id="{41FEB384-C43C-209C-FB1C-73546A3F6CF1}"/>
              </a:ext>
            </a:extLst>
          </p:cNvPr>
          <p:cNvSpPr/>
          <p:nvPr userDrawn="1"/>
        </p:nvSpPr>
        <p:spPr>
          <a:xfrm>
            <a:off x="-1" y="6309360"/>
            <a:ext cx="12188826" cy="548640"/>
          </a:xfrm>
          <a:prstGeom prst="rect">
            <a:avLst/>
          </a:prstGeom>
          <a:solidFill>
            <a:srgbClr val="961E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Logo">
            <a:extLst>
              <a:ext uri="{FF2B5EF4-FFF2-40B4-BE49-F238E27FC236}">
                <a16:creationId xmlns:a16="http://schemas.microsoft.com/office/drawing/2014/main" id="{9C46B5F9-EFB9-5187-BAAF-828E6CE27EA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0" y="6329405"/>
            <a:ext cx="1351964" cy="528595"/>
          </a:xfrm>
          <a:prstGeom prst="rect">
            <a:avLst/>
          </a:prstGeom>
        </p:spPr>
      </p:pic>
      <p:sp>
        <p:nvSpPr>
          <p:cNvPr id="8" name="Footer Placeholder 2">
            <a:extLst>
              <a:ext uri="{FF2B5EF4-FFF2-40B4-BE49-F238E27FC236}">
                <a16:creationId xmlns:a16="http://schemas.microsoft.com/office/drawing/2014/main" id="{C7D3304D-B88C-1D63-E560-E315CE9E8389}"/>
              </a:ext>
            </a:extLst>
          </p:cNvPr>
          <p:cNvSpPr>
            <a:spLocks noGrp="1"/>
          </p:cNvSpPr>
          <p:nvPr>
            <p:ph type="ftr" sz="quarter" idx="136"/>
          </p:nvPr>
        </p:nvSpPr>
        <p:spPr>
          <a:xfrm>
            <a:off x="9319372" y="6421903"/>
            <a:ext cx="2450461" cy="246221"/>
          </a:xfrm>
        </p:spPr>
        <p:txBody>
          <a:bodyPr/>
          <a:lstStyle>
            <a:lvl1pPr algn="r">
              <a:defRPr>
                <a:solidFill>
                  <a:schemeClr val="bg1"/>
                </a:solidFill>
              </a:defRPr>
            </a:lvl1pPr>
          </a:lstStyle>
          <a:p>
            <a:pPr>
              <a:defRPr/>
            </a:pPr>
            <a:r>
              <a:rPr lang="en-US"/>
              <a:t>© 2024  |  SEE  |  </a:t>
            </a:r>
            <a:fld id="{3A58E257-EB6E-4C2D-B1F3-E1DA43064D96}" type="slidenum">
              <a:rPr altLang="en-US" smtClean="0"/>
              <a:pPr>
                <a:defRPr/>
              </a:pPr>
              <a:t>‹#›</a:t>
            </a:fld>
            <a:endParaRPr altLang="en-US"/>
          </a:p>
        </p:txBody>
      </p:sp>
      <p:sp>
        <p:nvSpPr>
          <p:cNvPr id="2" name="Parallelogram 1">
            <a:extLst>
              <a:ext uri="{FF2B5EF4-FFF2-40B4-BE49-F238E27FC236}">
                <a16:creationId xmlns:a16="http://schemas.microsoft.com/office/drawing/2014/main" id="{740E9D8D-12F8-46F4-D98A-57BF99B73278}"/>
              </a:ext>
            </a:extLst>
          </p:cNvPr>
          <p:cNvSpPr/>
          <p:nvPr userDrawn="1"/>
        </p:nvSpPr>
        <p:spPr>
          <a:xfrm>
            <a:off x="212052" y="548640"/>
            <a:ext cx="6858000" cy="664143"/>
          </a:xfrm>
          <a:prstGeom prst="parallelogram">
            <a:avLst>
              <a:gd name="adj" fmla="val 53986"/>
            </a:avLst>
          </a:prstGeom>
          <a:solidFill>
            <a:srgbClr val="313E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372A1033-3999-B2BF-21A4-702178B861C3}"/>
              </a:ext>
            </a:extLst>
          </p:cNvPr>
          <p:cNvSpPr/>
          <p:nvPr userDrawn="1"/>
        </p:nvSpPr>
        <p:spPr>
          <a:xfrm>
            <a:off x="-1" y="250258"/>
            <a:ext cx="760165" cy="962525"/>
          </a:xfrm>
          <a:custGeom>
            <a:avLst/>
            <a:gdLst>
              <a:gd name="connsiteX0" fmla="*/ 0 w 733046"/>
              <a:gd name="connsiteY0" fmla="*/ 0 h 962525"/>
              <a:gd name="connsiteX1" fmla="*/ 733046 w 733046"/>
              <a:gd name="connsiteY1" fmla="*/ 0 h 962525"/>
              <a:gd name="connsiteX2" fmla="*/ 213417 w 733046"/>
              <a:gd name="connsiteY2" fmla="*/ 962525 h 962525"/>
              <a:gd name="connsiteX3" fmla="*/ 0 w 733046"/>
              <a:gd name="connsiteY3" fmla="*/ 962525 h 962525"/>
            </a:gdLst>
            <a:ahLst/>
            <a:cxnLst>
              <a:cxn ang="0">
                <a:pos x="connsiteX0" y="connsiteY0"/>
              </a:cxn>
              <a:cxn ang="0">
                <a:pos x="connsiteX1" y="connsiteY1"/>
              </a:cxn>
              <a:cxn ang="0">
                <a:pos x="connsiteX2" y="connsiteY2"/>
              </a:cxn>
              <a:cxn ang="0">
                <a:pos x="connsiteX3" y="connsiteY3"/>
              </a:cxn>
            </a:cxnLst>
            <a:rect l="l" t="t" r="r" b="b"/>
            <a:pathLst>
              <a:path w="733046" h="962525">
                <a:moveTo>
                  <a:pt x="0" y="0"/>
                </a:moveTo>
                <a:lnTo>
                  <a:pt x="733046" y="0"/>
                </a:lnTo>
                <a:lnTo>
                  <a:pt x="213417" y="962525"/>
                </a:lnTo>
                <a:lnTo>
                  <a:pt x="0" y="962525"/>
                </a:lnTo>
                <a:close/>
              </a:path>
            </a:pathLst>
          </a:custGeom>
          <a:solidFill>
            <a:srgbClr val="961E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Extract 8">
            <a:extLst>
              <a:ext uri="{FF2B5EF4-FFF2-40B4-BE49-F238E27FC236}">
                <a16:creationId xmlns:a16="http://schemas.microsoft.com/office/drawing/2014/main" id="{03AB7150-B306-64E7-36DC-DC3D3576F50B}"/>
              </a:ext>
            </a:extLst>
          </p:cNvPr>
          <p:cNvSpPr/>
          <p:nvPr userDrawn="1"/>
        </p:nvSpPr>
        <p:spPr>
          <a:xfrm>
            <a:off x="586277" y="247880"/>
            <a:ext cx="338411" cy="300760"/>
          </a:xfrm>
          <a:prstGeom prst="flowChartExtract">
            <a:avLst/>
          </a:prstGeom>
          <a:solidFill>
            <a:srgbClr val="D353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3EAACC0F-198D-5D1B-A7FB-B16AB0505EB1}"/>
              </a:ext>
            </a:extLst>
          </p:cNvPr>
          <p:cNvSpPr>
            <a:spLocks noGrp="1"/>
          </p:cNvSpPr>
          <p:nvPr>
            <p:ph type="body" sz="quarter" idx="10" hasCustomPrompt="1"/>
          </p:nvPr>
        </p:nvSpPr>
        <p:spPr>
          <a:xfrm>
            <a:off x="612648" y="548640"/>
            <a:ext cx="6096062" cy="66751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lvl1pPr marL="0" indent="0">
              <a:buNone/>
              <a:defRPr lang="en-US" sz="2200" b="1" dirty="0">
                <a:solidFill>
                  <a:schemeClr val="bg1"/>
                </a:solidFill>
                <a:latin typeface="+mj-lt"/>
              </a:defRPr>
            </a:lvl1pPr>
          </a:lstStyle>
          <a:p>
            <a:pPr lvl="0" algn="ctr">
              <a:spcBef>
                <a:spcPct val="0"/>
              </a:spcBef>
            </a:pPr>
            <a:r>
              <a:rPr lang="en-US"/>
              <a:t>Click to Add Title</a:t>
            </a:r>
          </a:p>
        </p:txBody>
      </p:sp>
    </p:spTree>
    <p:custDataLst>
      <p:tags r:id="rId1"/>
    </p:custDataLst>
    <p:extLst>
      <p:ext uri="{BB962C8B-B14F-4D97-AF65-F5344CB8AC3E}">
        <p14:creationId xmlns:p14="http://schemas.microsoft.com/office/powerpoint/2010/main" val="4189210567"/>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917B7E24-7BED-9C3F-3509-9AD1219EE96F}"/>
              </a:ext>
            </a:extLst>
          </p:cNvPr>
          <p:cNvSpPr>
            <a:spLocks noGrp="1"/>
          </p:cNvSpPr>
          <p:nvPr>
            <p:ph type="ftr" sz="quarter" idx="3"/>
          </p:nvPr>
        </p:nvSpPr>
        <p:spPr>
          <a:xfrm>
            <a:off x="9319372" y="6421903"/>
            <a:ext cx="2450461" cy="246221"/>
          </a:xfrm>
          <a:prstGeom prst="rect">
            <a:avLst/>
          </a:prstGeom>
        </p:spPr>
        <p:txBody>
          <a:bodyPr vert="horz" lIns="0" tIns="0" rIns="0" bIns="0" rtlCol="0" anchor="b">
            <a:noAutofit/>
          </a:bodyPr>
          <a:lstStyle>
            <a:lvl1pPr>
              <a:defRPr lang="en-US" sz="1000" smtClean="0">
                <a:solidFill>
                  <a:srgbClr val="D35357"/>
                </a:solidFill>
              </a:defRPr>
            </a:lvl1pPr>
          </a:lstStyle>
          <a:p>
            <a:pPr algn="r"/>
            <a:r>
              <a:rPr lang="en-US"/>
              <a:t>© 2024  |  SEE  |  </a:t>
            </a:r>
            <a:fld id="{3A58E257-EB6E-4C2D-B1F3-E1DA43064D96}" type="slidenum">
              <a:rPr altLang="en-US" smtClean="0"/>
              <a:pPr algn="r"/>
              <a:t>‹#›</a:t>
            </a:fld>
            <a:endParaRPr altLang="en-US"/>
          </a:p>
        </p:txBody>
      </p:sp>
      <p:sp>
        <p:nvSpPr>
          <p:cNvPr id="1026" name="Title Placeholder 1">
            <a:extLst>
              <a:ext uri="{FF2B5EF4-FFF2-40B4-BE49-F238E27FC236}">
                <a16:creationId xmlns:a16="http://schemas.microsoft.com/office/drawing/2014/main" id="{98E1A702-47D0-41E0-B7FE-5BAC5C7DFF3A}"/>
              </a:ext>
            </a:extLst>
          </p:cNvPr>
          <p:cNvSpPr>
            <a:spLocks noGrp="1"/>
          </p:cNvSpPr>
          <p:nvPr>
            <p:ph type="title"/>
          </p:nvPr>
        </p:nvSpPr>
        <p:spPr bwMode="auto">
          <a:xfrm>
            <a:off x="609441" y="275167"/>
            <a:ext cx="1096994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6CC18E6-54DB-4C90-AFA6-48F6311B8F04}"/>
              </a:ext>
            </a:extLst>
          </p:cNvPr>
          <p:cNvSpPr>
            <a:spLocks noGrp="1"/>
          </p:cNvSpPr>
          <p:nvPr>
            <p:ph type="body" idx="1"/>
          </p:nvPr>
        </p:nvSpPr>
        <p:spPr bwMode="auto">
          <a:xfrm>
            <a:off x="609441" y="1600202"/>
            <a:ext cx="10969943"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ustDataLst>
      <p:tags r:id="rId15"/>
    </p:custDataLst>
    <p:extLst>
      <p:ext uri="{BB962C8B-B14F-4D97-AF65-F5344CB8AC3E}">
        <p14:creationId xmlns:p14="http://schemas.microsoft.com/office/powerpoint/2010/main" val="2034339736"/>
      </p:ext>
    </p:extLst>
  </p:cSld>
  <p:clrMap bg1="lt1" tx1="dk1" bg2="lt2" tx2="dk2" accent1="accent1" accent2="accent2" accent3="accent3" accent4="accent4" accent5="accent5" accent6="accent6" hlink="hlink" folHlink="folHlink"/>
  <p:sldLayoutIdLst>
    <p:sldLayoutId id="2147497314" r:id="rId1"/>
    <p:sldLayoutId id="2147497316" r:id="rId2"/>
    <p:sldLayoutId id="2147497323" r:id="rId3"/>
    <p:sldLayoutId id="2147497322" r:id="rId4"/>
    <p:sldLayoutId id="2147497318" r:id="rId5"/>
    <p:sldLayoutId id="2147497317" r:id="rId6"/>
    <p:sldLayoutId id="2147497315" r:id="rId7"/>
    <p:sldLayoutId id="2147497305" r:id="rId8"/>
    <p:sldLayoutId id="2147497301" r:id="rId9"/>
    <p:sldLayoutId id="2147497307" r:id="rId10"/>
    <p:sldLayoutId id="2147497308" r:id="rId11"/>
    <p:sldLayoutId id="2147497319" r:id="rId12"/>
    <p:sldLayoutId id="2147497321" r:id="rId13"/>
  </p:sldLayoutIdLst>
  <p:hf sldNum="0" hdr="0" ftr="0" dt="0"/>
  <p:txStyles>
    <p:titleStyle>
      <a:lvl1pPr algn="ctr" defTabSz="609585" rtl="0" eaLnBrk="1" fontAlgn="base" hangingPunct="1">
        <a:spcBef>
          <a:spcPct val="0"/>
        </a:spcBef>
        <a:spcAft>
          <a:spcPct val="0"/>
        </a:spcAft>
        <a:defRPr sz="4400" kern="1200">
          <a:solidFill>
            <a:schemeClr val="tx1"/>
          </a:solidFill>
          <a:latin typeface="+mj-lt"/>
          <a:ea typeface="MS PGothic" pitchFamily="34" charset="-128"/>
          <a:cs typeface="MS PGothic" charset="0"/>
        </a:defRPr>
      </a:lvl1pPr>
      <a:lvl2pPr algn="ctr" defTabSz="609585" rtl="0" eaLnBrk="1" fontAlgn="base" hangingPunct="1">
        <a:spcBef>
          <a:spcPct val="0"/>
        </a:spcBef>
        <a:spcAft>
          <a:spcPct val="0"/>
        </a:spcAft>
        <a:defRPr sz="5867">
          <a:solidFill>
            <a:schemeClr val="tx1"/>
          </a:solidFill>
          <a:latin typeface="Calibri" charset="0"/>
          <a:ea typeface="MS PGothic" pitchFamily="34" charset="-128"/>
          <a:cs typeface="MS PGothic" charset="0"/>
        </a:defRPr>
      </a:lvl2pPr>
      <a:lvl3pPr algn="ctr" defTabSz="609585" rtl="0" eaLnBrk="1" fontAlgn="base" hangingPunct="1">
        <a:spcBef>
          <a:spcPct val="0"/>
        </a:spcBef>
        <a:spcAft>
          <a:spcPct val="0"/>
        </a:spcAft>
        <a:defRPr sz="5867">
          <a:solidFill>
            <a:schemeClr val="tx1"/>
          </a:solidFill>
          <a:latin typeface="Calibri" charset="0"/>
          <a:ea typeface="MS PGothic" pitchFamily="34" charset="-128"/>
          <a:cs typeface="MS PGothic" charset="0"/>
        </a:defRPr>
      </a:lvl3pPr>
      <a:lvl4pPr algn="ctr" defTabSz="609585" rtl="0" eaLnBrk="1" fontAlgn="base" hangingPunct="1">
        <a:spcBef>
          <a:spcPct val="0"/>
        </a:spcBef>
        <a:spcAft>
          <a:spcPct val="0"/>
        </a:spcAft>
        <a:defRPr sz="5867">
          <a:solidFill>
            <a:schemeClr val="tx1"/>
          </a:solidFill>
          <a:latin typeface="Calibri" charset="0"/>
          <a:ea typeface="MS PGothic" pitchFamily="34" charset="-128"/>
          <a:cs typeface="MS PGothic" charset="0"/>
        </a:defRPr>
      </a:lvl4pPr>
      <a:lvl5pPr algn="ctr" defTabSz="609585" rtl="0" eaLnBrk="1" fontAlgn="base" hangingPunct="1">
        <a:spcBef>
          <a:spcPct val="0"/>
        </a:spcBef>
        <a:spcAft>
          <a:spcPct val="0"/>
        </a:spcAft>
        <a:defRPr sz="5867">
          <a:solidFill>
            <a:schemeClr val="tx1"/>
          </a:solidFill>
          <a:latin typeface="Calibri" charset="0"/>
          <a:ea typeface="MS PGothic" pitchFamily="34" charset="-128"/>
          <a:cs typeface="MS PGothic" charset="0"/>
        </a:defRPr>
      </a:lvl5pPr>
      <a:lvl6pPr marL="609585"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S PGothic" pitchFamily="34" charset="-128"/>
          <a:cs typeface="MS PGothic" charset="0"/>
        </a:defRPr>
      </a:lvl1pPr>
      <a:lvl2pPr marL="990575" indent="-380990" algn="l" defTabSz="609585"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S PGothic" pitchFamily="34" charset="-128"/>
          <a:cs typeface="MS PGothic" charset="0"/>
        </a:defRPr>
      </a:lvl2pPr>
      <a:lvl3pPr marL="1523962" indent="-304792" algn="l" defTabSz="609585"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S PGothic" pitchFamily="34" charset="-128"/>
          <a:cs typeface="MS PGothic" charset="0"/>
        </a:defRPr>
      </a:lvl3pPr>
      <a:lvl4pPr marL="2133547" indent="-304792" algn="l" defTabSz="609585"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S PGothic" pitchFamily="34" charset="-128"/>
          <a:cs typeface="MS PGothic" charset="0"/>
        </a:defRPr>
      </a:lvl4pPr>
      <a:lvl5pPr marL="2743131" indent="-304792" algn="l" defTabSz="609585"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S PGothic" pitchFamily="34" charset="-128"/>
          <a:cs typeface="MS PGothic"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userDrawn="1">
          <p15:clr>
            <a:srgbClr val="F26B43"/>
          </p15:clr>
        </p15:guide>
        <p15:guide id="2" orient="horz" pos="2160" userDrawn="1">
          <p15:clr>
            <a:srgbClr val="F26B43"/>
          </p15:clr>
        </p15:guide>
        <p15:guide id="3" pos="384" userDrawn="1">
          <p15:clr>
            <a:srgbClr val="F26B43"/>
          </p15:clr>
        </p15:guide>
        <p15:guide id="4" pos="729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tags" Target="../tags/tag23.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notesSlide" Target="../notesSlides/notesSlide11.xml"/><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36.sv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tags" Target="../tags/tag28.xml"/></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notesSlide" Target="../notesSlides/notesSlide16.xml"/><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5" Type="http://schemas.openxmlformats.org/officeDocument/2006/relationships/image" Target="../media/image4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openxmlformats.org/officeDocument/2006/relationships/notesSlide" Target="../notesSlides/notesSlide18.xml"/><Relationship Id="rId7" Type="http://schemas.openxmlformats.org/officeDocument/2006/relationships/image" Target="../media/image53.svg"/><Relationship Id="rId12"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61.png"/><Relationship Id="rId3" Type="http://schemas.openxmlformats.org/officeDocument/2006/relationships/notesSlide" Target="../notesSlides/notesSlide20.xml"/><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slideLayout" Target="../slideLayouts/slideLayout3.xml"/><Relationship Id="rId1" Type="http://schemas.openxmlformats.org/officeDocument/2006/relationships/tags" Target="../tags/tag33.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60.jpeg"/><Relationship Id="rId9" Type="http://schemas.openxmlformats.org/officeDocument/2006/relationships/image" Target="../media/image29.png"/><Relationship Id="rId14" Type="http://schemas.openxmlformats.org/officeDocument/2006/relationships/image" Target="../media/image62.sv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openxmlformats.org/officeDocument/2006/relationships/notesSlide" Target="../notesSlides/notesSlide22.xml"/><Relationship Id="rId7" Type="http://schemas.openxmlformats.org/officeDocument/2006/relationships/image" Target="../media/image53.svg"/><Relationship Id="rId12"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s>
</file>

<file path=ppt/slides/_rels/slide23.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notesSlide" Target="../notesSlides/notesSlide23.xml"/><Relationship Id="rId7"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9.svg"/><Relationship Id="rId4" Type="http://schemas.openxmlformats.org/officeDocument/2006/relationships/image" Target="../media/image63.jpeg"/><Relationship Id="rId9"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18.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6.xml"/><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3.sv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2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22.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BDB80F-B200-F936-5516-B3B441842C60}"/>
              </a:ext>
            </a:extLst>
          </p:cNvPr>
          <p:cNvSpPr>
            <a:spLocks noGrp="1"/>
          </p:cNvSpPr>
          <p:nvPr>
            <p:ph type="title"/>
          </p:nvPr>
        </p:nvSpPr>
        <p:spPr>
          <a:xfrm>
            <a:off x="225566" y="4816440"/>
            <a:ext cx="6504125" cy="1246503"/>
          </a:xfrm>
        </p:spPr>
        <p:txBody>
          <a:bodyPr/>
          <a:lstStyle/>
          <a:p>
            <a:r>
              <a:rPr lang="en-US"/>
              <a:t>Innovating People Team: Driving Strategic Change through Business Insight, Talent Management, and Critical Thinking</a:t>
            </a:r>
          </a:p>
        </p:txBody>
      </p:sp>
      <p:sp>
        <p:nvSpPr>
          <p:cNvPr id="8" name="Text Placeholder 7">
            <a:extLst>
              <a:ext uri="{FF2B5EF4-FFF2-40B4-BE49-F238E27FC236}">
                <a16:creationId xmlns:a16="http://schemas.microsoft.com/office/drawing/2014/main" id="{4C36344F-DB01-177E-F19D-1C94CF4A724B}"/>
              </a:ext>
            </a:extLst>
          </p:cNvPr>
          <p:cNvSpPr>
            <a:spLocks noGrp="1"/>
          </p:cNvSpPr>
          <p:nvPr>
            <p:ph type="body" sz="quarter" idx="10"/>
          </p:nvPr>
        </p:nvSpPr>
        <p:spPr>
          <a:xfrm>
            <a:off x="1289050" y="6167438"/>
            <a:ext cx="4365625" cy="414337"/>
          </a:xfrm>
        </p:spPr>
        <p:txBody>
          <a:bodyPr/>
          <a:lstStyle/>
          <a:p>
            <a:r>
              <a:rPr lang="en-US"/>
              <a:t>2024 Q3 Workshop</a:t>
            </a:r>
          </a:p>
          <a:p>
            <a:endParaRPr lang="en-US"/>
          </a:p>
        </p:txBody>
      </p:sp>
    </p:spTree>
    <p:custDataLst>
      <p:tags r:id="rId1"/>
    </p:custDataLst>
    <p:extLst>
      <p:ext uri="{BB962C8B-B14F-4D97-AF65-F5344CB8AC3E}">
        <p14:creationId xmlns:p14="http://schemas.microsoft.com/office/powerpoint/2010/main" val="3846614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E3C415-9D7A-F300-DEE5-4424709A1AA6}"/>
              </a:ext>
            </a:extLst>
          </p:cNvPr>
          <p:cNvSpPr>
            <a:spLocks noGrp="1"/>
          </p:cNvSpPr>
          <p:nvPr>
            <p:ph type="body" sz="quarter" idx="10"/>
          </p:nvPr>
        </p:nvSpPr>
        <p:spPr>
          <a:xfrm>
            <a:off x="216209" y="2826906"/>
            <a:ext cx="11420675" cy="739528"/>
          </a:xfrm>
        </p:spPr>
        <p:txBody>
          <a:bodyPr/>
          <a:lstStyle/>
          <a:p>
            <a:pPr algn="ctr"/>
            <a:r>
              <a:rPr lang="en-US" dirty="0"/>
              <a:t>Talent Management</a:t>
            </a:r>
          </a:p>
        </p:txBody>
      </p:sp>
    </p:spTree>
    <p:custDataLst>
      <p:tags r:id="rId1"/>
    </p:custDataLst>
    <p:extLst>
      <p:ext uri="{BB962C8B-B14F-4D97-AF65-F5344CB8AC3E}">
        <p14:creationId xmlns:p14="http://schemas.microsoft.com/office/powerpoint/2010/main" val="162746131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 name="Title 1381">
            <a:extLst>
              <a:ext uri="{FF2B5EF4-FFF2-40B4-BE49-F238E27FC236}">
                <a16:creationId xmlns:a16="http://schemas.microsoft.com/office/drawing/2014/main" id="{6AA23F8F-C6E8-44AA-29DA-CADC06C03A4E}"/>
              </a:ext>
            </a:extLst>
          </p:cNvPr>
          <p:cNvSpPr>
            <a:spLocks noGrp="1"/>
          </p:cNvSpPr>
          <p:nvPr>
            <p:ph type="title"/>
          </p:nvPr>
        </p:nvSpPr>
        <p:spPr>
          <a:xfrm>
            <a:off x="609441" y="548640"/>
            <a:ext cx="6083459" cy="664144"/>
          </a:xfrm>
        </p:spPr>
        <p:txBody>
          <a:bodyPr/>
          <a:lstStyle/>
          <a:p>
            <a:r>
              <a:rPr lang="en-US" sz="3200" dirty="0"/>
              <a:t>Talent Management Trends</a:t>
            </a:r>
          </a:p>
        </p:txBody>
      </p:sp>
      <p:sp>
        <p:nvSpPr>
          <p:cNvPr id="1383" name="Footer Placeholder 1382">
            <a:extLst>
              <a:ext uri="{FF2B5EF4-FFF2-40B4-BE49-F238E27FC236}">
                <a16:creationId xmlns:a16="http://schemas.microsoft.com/office/drawing/2014/main" id="{586360A2-005B-6DD1-9322-499EA2420910}"/>
              </a:ext>
            </a:extLst>
          </p:cNvPr>
          <p:cNvSpPr>
            <a:spLocks noGrp="1"/>
          </p:cNvSpPr>
          <p:nvPr>
            <p:ph type="ftr" sz="quarter" idx="10"/>
          </p:nvPr>
        </p:nvSpPr>
        <p:spPr/>
        <p:txBody>
          <a:bodyPr/>
          <a:lstStyle/>
          <a:p>
            <a:pPr>
              <a:defRPr/>
            </a:pPr>
            <a:r>
              <a:rPr lang="en-US"/>
              <a:t>© 2024  |  SEE  |  </a:t>
            </a:r>
            <a:fld id="{3A58E257-EB6E-4C2D-B1F3-E1DA43064D96}" type="slidenum">
              <a:rPr altLang="en-US" smtClean="0"/>
              <a:pPr>
                <a:defRPr/>
              </a:pPr>
              <a:t>11</a:t>
            </a:fld>
            <a:endParaRPr altLang="en-US"/>
          </a:p>
        </p:txBody>
      </p:sp>
      <p:sp>
        <p:nvSpPr>
          <p:cNvPr id="2" name="TextBox 1">
            <a:extLst>
              <a:ext uri="{FF2B5EF4-FFF2-40B4-BE49-F238E27FC236}">
                <a16:creationId xmlns:a16="http://schemas.microsoft.com/office/drawing/2014/main" id="{C0324C2F-B790-311B-1CD5-3CCE3EC32F65}"/>
              </a:ext>
            </a:extLst>
          </p:cNvPr>
          <p:cNvSpPr txBox="1"/>
          <p:nvPr/>
        </p:nvSpPr>
        <p:spPr>
          <a:xfrm>
            <a:off x="12465678" y="1009361"/>
            <a:ext cx="5912098" cy="4708981"/>
          </a:xfrm>
          <a:prstGeom prst="rect">
            <a:avLst/>
          </a:prstGeom>
          <a:noFill/>
        </p:spPr>
        <p:txBody>
          <a:bodyPr wrap="square" rtlCol="0">
            <a:spAutoFit/>
          </a:bodyPr>
          <a:lstStyle/>
          <a:p>
            <a:pPr marL="228600" indent="-228600">
              <a:buFont typeface="+mj-lt"/>
              <a:buAutoNum type="arabicPeriod"/>
            </a:pPr>
            <a:r>
              <a:rPr lang="en-US" sz="1200" b="1" dirty="0">
                <a:solidFill>
                  <a:srgbClr val="961E22"/>
                </a:solidFill>
              </a:rPr>
              <a:t>Unbundling Jobs</a:t>
            </a:r>
            <a:endParaRPr lang="en-US" sz="1200" dirty="0">
              <a:solidFill>
                <a:srgbClr val="961E22"/>
              </a:solidFill>
            </a:endParaRPr>
          </a:p>
          <a:p>
            <a:pPr marL="742950" lvl="1" indent="-285750">
              <a:buFont typeface="+mj-lt"/>
              <a:buAutoNum type="alphaLcParenR"/>
            </a:pPr>
            <a:r>
              <a:rPr lang="en-US" sz="1200" dirty="0"/>
              <a:t>"We have implemented unbundling jobs."</a:t>
            </a:r>
          </a:p>
          <a:p>
            <a:pPr marL="742950" lvl="1" indent="-285750">
              <a:buFont typeface="+mj-lt"/>
              <a:buAutoNum type="alphaLcParenR"/>
            </a:pPr>
            <a:r>
              <a:rPr lang="en-US" sz="1200" dirty="0"/>
              <a:t>"We’re considering it but haven’t implemented yet."</a:t>
            </a:r>
          </a:p>
          <a:p>
            <a:pPr marL="742950" lvl="1" indent="-285750">
              <a:buFont typeface="+mj-lt"/>
              <a:buAutoNum type="alphaLcParenR"/>
            </a:pPr>
            <a:r>
              <a:rPr lang="en-US" sz="1200" dirty="0"/>
              <a:t>"Not a focus for us.“</a:t>
            </a:r>
          </a:p>
          <a:p>
            <a:pPr marL="742950" lvl="1" indent="-285750">
              <a:buFont typeface="+mj-lt"/>
              <a:buAutoNum type="alphaLcParenR"/>
            </a:pPr>
            <a:r>
              <a:rPr lang="en-US" sz="1200" dirty="0"/>
              <a:t>“I don’t know what this is”</a:t>
            </a:r>
          </a:p>
          <a:p>
            <a:pPr marL="228600" indent="-228600">
              <a:buFont typeface="+mj-lt"/>
              <a:buAutoNum type="arabicPeriod"/>
            </a:pPr>
            <a:r>
              <a:rPr lang="en-US" sz="1200" b="1" dirty="0">
                <a:solidFill>
                  <a:srgbClr val="CF3339"/>
                </a:solidFill>
              </a:rPr>
              <a:t>Evolving Nature of Work</a:t>
            </a:r>
            <a:endParaRPr lang="en-US" sz="1200" dirty="0">
              <a:solidFill>
                <a:srgbClr val="CF3339"/>
              </a:solidFill>
            </a:endParaRPr>
          </a:p>
          <a:p>
            <a:pPr marL="742950" lvl="1" indent="-285750">
              <a:buFont typeface="+mj-lt"/>
              <a:buAutoNum type="alphaLcParenR"/>
            </a:pPr>
            <a:r>
              <a:rPr lang="en-US" sz="1200" dirty="0"/>
              <a:t>"We use task-based and skill-oriented frameworks."</a:t>
            </a:r>
          </a:p>
          <a:p>
            <a:pPr marL="742950" lvl="1" indent="-285750">
              <a:buFont typeface="+mj-lt"/>
              <a:buAutoNum type="alphaLcParenR"/>
            </a:pPr>
            <a:r>
              <a:rPr lang="en-US" sz="1200" dirty="0"/>
              <a:t>"We’re exploring task-based work."</a:t>
            </a:r>
          </a:p>
          <a:p>
            <a:pPr marL="742950" lvl="1" indent="-285750">
              <a:buFont typeface="+mj-lt"/>
              <a:buAutoNum type="alphaLcParenR"/>
            </a:pPr>
            <a:r>
              <a:rPr lang="en-US" sz="1200" dirty="0"/>
              <a:t>"We rely on traditional roles.“</a:t>
            </a:r>
          </a:p>
          <a:p>
            <a:pPr marL="742950" lvl="1" indent="-285750">
              <a:buFont typeface="+mj-lt"/>
              <a:buAutoNum type="alphaLcParenR"/>
            </a:pPr>
            <a:r>
              <a:rPr lang="en-US" sz="1200" dirty="0"/>
              <a:t>I don’t know what this is</a:t>
            </a:r>
          </a:p>
          <a:p>
            <a:pPr marL="228600" indent="-228600">
              <a:buFont typeface="+mj-lt"/>
              <a:buAutoNum type="arabicPeriod"/>
            </a:pPr>
            <a:r>
              <a:rPr lang="en-US" sz="1200" b="1" dirty="0">
                <a:solidFill>
                  <a:srgbClr val="313E49"/>
                </a:solidFill>
              </a:rPr>
              <a:t>Transferable Skills</a:t>
            </a:r>
            <a:endParaRPr lang="en-US" sz="1200" dirty="0">
              <a:solidFill>
                <a:srgbClr val="313E49"/>
              </a:solidFill>
            </a:endParaRPr>
          </a:p>
          <a:p>
            <a:pPr marL="742950" lvl="1" indent="-285750">
              <a:buFont typeface="+mj-lt"/>
              <a:buAutoNum type="alphaLcParenR"/>
            </a:pPr>
            <a:r>
              <a:rPr lang="en-US" sz="1200" dirty="0"/>
              <a:t>"We prioritize transferable skills over specialized knowledge."</a:t>
            </a:r>
          </a:p>
          <a:p>
            <a:pPr marL="742950" lvl="1" indent="-285750">
              <a:buFont typeface="+mj-lt"/>
              <a:buAutoNum type="alphaLcParenR"/>
            </a:pPr>
            <a:r>
              <a:rPr lang="en-US" sz="1200" dirty="0"/>
              <a:t>"We balance both transferable and specialized skills."</a:t>
            </a:r>
          </a:p>
          <a:p>
            <a:pPr marL="742950" lvl="1" indent="-285750">
              <a:buFont typeface="+mj-lt"/>
              <a:buAutoNum type="alphaLcParenR"/>
            </a:pPr>
            <a:r>
              <a:rPr lang="en-US" sz="1200" dirty="0"/>
              <a:t>"Specialized knowledge is our focus.“</a:t>
            </a:r>
          </a:p>
          <a:p>
            <a:pPr marL="742950" lvl="1" indent="-285750">
              <a:buFont typeface="+mj-lt"/>
              <a:buAutoNum type="alphaLcParenR"/>
            </a:pPr>
            <a:r>
              <a:rPr lang="en-US" sz="1200" dirty="0"/>
              <a:t>I don’t know what this is</a:t>
            </a:r>
          </a:p>
          <a:p>
            <a:pPr marL="228600" indent="-228600">
              <a:buFont typeface="+mj-lt"/>
              <a:buAutoNum type="arabicPeriod"/>
            </a:pPr>
            <a:r>
              <a:rPr lang="en-US" sz="1200" b="1" dirty="0">
                <a:solidFill>
                  <a:srgbClr val="D35357"/>
                </a:solidFill>
              </a:rPr>
              <a:t>Team Management</a:t>
            </a:r>
            <a:endParaRPr lang="en-US" sz="1200" dirty="0">
              <a:solidFill>
                <a:srgbClr val="D35357"/>
              </a:solidFill>
            </a:endParaRPr>
          </a:p>
          <a:p>
            <a:pPr marL="742950" lvl="1" indent="-285750">
              <a:buFont typeface="+mj-lt"/>
              <a:buAutoNum type="alphaLcParenR"/>
            </a:pPr>
            <a:r>
              <a:rPr lang="en-US" sz="1200" dirty="0"/>
              <a:t>"Managers act as facilitators, empowering teams."</a:t>
            </a:r>
          </a:p>
          <a:p>
            <a:pPr marL="742950" lvl="1" indent="-285750">
              <a:buFont typeface="+mj-lt"/>
              <a:buAutoNum type="alphaLcParenR"/>
            </a:pPr>
            <a:r>
              <a:rPr lang="en-US" sz="1200" dirty="0"/>
              <a:t>"We’re transitioning to this approach."</a:t>
            </a:r>
          </a:p>
          <a:p>
            <a:pPr marL="742950" lvl="1" indent="-285750">
              <a:buFont typeface="+mj-lt"/>
              <a:buAutoNum type="alphaLcParenR"/>
            </a:pPr>
            <a:r>
              <a:rPr lang="en-US" sz="1200" dirty="0"/>
              <a:t>"We use traditional management methods.“</a:t>
            </a:r>
          </a:p>
          <a:p>
            <a:pPr marL="742950" lvl="1" indent="-285750">
              <a:buFont typeface="+mj-lt"/>
              <a:buAutoNum type="alphaLcParenR"/>
            </a:pPr>
            <a:r>
              <a:rPr lang="en-US" sz="1200" dirty="0"/>
              <a:t>I don’t know what this is</a:t>
            </a:r>
          </a:p>
          <a:p>
            <a:pPr marL="228600" indent="-228600">
              <a:buFont typeface="+mj-lt"/>
              <a:buAutoNum type="arabicPeriod"/>
            </a:pPr>
            <a:r>
              <a:rPr lang="en-US" sz="1200" b="1" dirty="0">
                <a:solidFill>
                  <a:srgbClr val="DE7E80"/>
                </a:solidFill>
              </a:rPr>
              <a:t>Work Contracts</a:t>
            </a:r>
            <a:endParaRPr lang="en-US" sz="1200" dirty="0">
              <a:solidFill>
                <a:srgbClr val="DE7E80"/>
              </a:solidFill>
            </a:endParaRPr>
          </a:p>
          <a:p>
            <a:pPr marL="742950" lvl="1" indent="-285750">
              <a:buFont typeface="+mj-lt"/>
              <a:buAutoNum type="alphaLcParenR"/>
            </a:pPr>
            <a:r>
              <a:rPr lang="en-US" sz="1200" dirty="0"/>
              <a:t>"We offer flexible, project-based roles."</a:t>
            </a:r>
          </a:p>
          <a:p>
            <a:pPr marL="742950" lvl="1" indent="-285750">
              <a:buFont typeface="+mj-lt"/>
              <a:buAutoNum type="alphaLcParenR"/>
            </a:pPr>
            <a:r>
              <a:rPr lang="en-US" sz="1200" dirty="0"/>
              <a:t>"We’re exploring flexible arrangements."</a:t>
            </a:r>
          </a:p>
          <a:p>
            <a:pPr marL="742950" lvl="1" indent="-285750">
              <a:buFont typeface="+mj-lt"/>
              <a:buAutoNum type="alphaLcParenR"/>
            </a:pPr>
            <a:r>
              <a:rPr lang="en-US" sz="1200" dirty="0"/>
              <a:t>"We use traditional long-term contracts.</a:t>
            </a:r>
          </a:p>
          <a:p>
            <a:pPr marL="742950" lvl="1" indent="-285750">
              <a:buFont typeface="+mj-lt"/>
              <a:buAutoNum type="alphaLcParenR"/>
            </a:pPr>
            <a:r>
              <a:rPr lang="en-US" sz="1200" dirty="0"/>
              <a:t>I don’t know what this is</a:t>
            </a:r>
          </a:p>
        </p:txBody>
      </p:sp>
      <p:grpSp>
        <p:nvGrpSpPr>
          <p:cNvPr id="7" name="Group 6">
            <a:extLst>
              <a:ext uri="{FF2B5EF4-FFF2-40B4-BE49-F238E27FC236}">
                <a16:creationId xmlns:a16="http://schemas.microsoft.com/office/drawing/2014/main" id="{0A69ACC4-1E7D-53DE-E4CB-0B0326D34F6F}"/>
              </a:ext>
            </a:extLst>
          </p:cNvPr>
          <p:cNvGrpSpPr/>
          <p:nvPr/>
        </p:nvGrpSpPr>
        <p:grpSpPr>
          <a:xfrm>
            <a:off x="1657175" y="5343003"/>
            <a:ext cx="4197716" cy="797733"/>
            <a:chOff x="826510" y="5199595"/>
            <a:chExt cx="4197716" cy="797733"/>
          </a:xfrm>
        </p:grpSpPr>
        <p:sp>
          <p:nvSpPr>
            <p:cNvPr id="1153" name="Freeform: Shape 1152">
              <a:extLst>
                <a:ext uri="{FF2B5EF4-FFF2-40B4-BE49-F238E27FC236}">
                  <a16:creationId xmlns:a16="http://schemas.microsoft.com/office/drawing/2014/main" id="{889AE998-D655-E0A2-27E1-23F1A093E08F}"/>
                </a:ext>
              </a:extLst>
            </p:cNvPr>
            <p:cNvSpPr/>
            <p:nvPr/>
          </p:nvSpPr>
          <p:spPr>
            <a:xfrm>
              <a:off x="4293532" y="5199595"/>
              <a:ext cx="730694" cy="616995"/>
            </a:xfrm>
            <a:custGeom>
              <a:avLst/>
              <a:gdLst>
                <a:gd name="connsiteX0" fmla="*/ 0 w 730694"/>
                <a:gd name="connsiteY0" fmla="*/ 0 h 616995"/>
                <a:gd name="connsiteX1" fmla="*/ 426545 w 730694"/>
                <a:gd name="connsiteY1" fmla="*/ 0 h 616995"/>
                <a:gd name="connsiteX2" fmla="*/ 730695 w 730694"/>
                <a:gd name="connsiteY2" fmla="*/ 304150 h 616995"/>
                <a:gd name="connsiteX3" fmla="*/ 730695 w 730694"/>
                <a:gd name="connsiteY3" fmla="*/ 312847 h 616995"/>
                <a:gd name="connsiteX4" fmla="*/ 426545 w 730694"/>
                <a:gd name="connsiteY4" fmla="*/ 616996 h 616995"/>
                <a:gd name="connsiteX5" fmla="*/ 0 w 730694"/>
                <a:gd name="connsiteY5" fmla="*/ 616996 h 616995"/>
                <a:gd name="connsiteX6" fmla="*/ 0 w 730694"/>
                <a:gd name="connsiteY6" fmla="*/ 0 h 61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694" h="616995">
                  <a:moveTo>
                    <a:pt x="0" y="0"/>
                  </a:moveTo>
                  <a:lnTo>
                    <a:pt x="426545" y="0"/>
                  </a:lnTo>
                  <a:cubicBezTo>
                    <a:pt x="594523" y="0"/>
                    <a:pt x="730695" y="136172"/>
                    <a:pt x="730695" y="304150"/>
                  </a:cubicBezTo>
                  <a:lnTo>
                    <a:pt x="730695" y="312847"/>
                  </a:lnTo>
                  <a:cubicBezTo>
                    <a:pt x="730695" y="480824"/>
                    <a:pt x="594523" y="616996"/>
                    <a:pt x="426545" y="616996"/>
                  </a:cubicBezTo>
                  <a:lnTo>
                    <a:pt x="0" y="616996"/>
                  </a:lnTo>
                  <a:lnTo>
                    <a:pt x="0" y="0"/>
                  </a:lnTo>
                  <a:close/>
                </a:path>
              </a:pathLst>
            </a:custGeom>
            <a:solidFill>
              <a:srgbClr val="DE7E80"/>
            </a:solidFill>
            <a:ln w="6345" cap="flat">
              <a:noFill/>
              <a:prstDash val="solid"/>
              <a:miter/>
            </a:ln>
          </p:spPr>
          <p:txBody>
            <a:bodyPr rtlCol="0" anchor="ctr"/>
            <a:lstStyle/>
            <a:p>
              <a:endParaRPr lang="en-US"/>
            </a:p>
          </p:txBody>
        </p:sp>
        <p:sp>
          <p:nvSpPr>
            <p:cNvPr id="1154" name="Freeform: Shape 1153">
              <a:extLst>
                <a:ext uri="{FF2B5EF4-FFF2-40B4-BE49-F238E27FC236}">
                  <a16:creationId xmlns:a16="http://schemas.microsoft.com/office/drawing/2014/main" id="{3470DDD4-1F72-B161-C47C-EDF7992BA446}"/>
                </a:ext>
              </a:extLst>
            </p:cNvPr>
            <p:cNvSpPr/>
            <p:nvPr/>
          </p:nvSpPr>
          <p:spPr>
            <a:xfrm>
              <a:off x="3531350" y="5199595"/>
              <a:ext cx="596617" cy="797733"/>
            </a:xfrm>
            <a:custGeom>
              <a:avLst/>
              <a:gdLst>
                <a:gd name="connsiteX0" fmla="*/ 0 w 596617"/>
                <a:gd name="connsiteY0" fmla="*/ 0 h 797733"/>
                <a:gd name="connsiteX1" fmla="*/ 0 w 596617"/>
                <a:gd name="connsiteY1" fmla="*/ 617059 h 797733"/>
                <a:gd name="connsiteX2" fmla="*/ 596617 w 596617"/>
                <a:gd name="connsiteY2" fmla="*/ 797733 h 797733"/>
                <a:gd name="connsiteX3" fmla="*/ 596617 w 596617"/>
                <a:gd name="connsiteY3" fmla="*/ 180738 h 797733"/>
                <a:gd name="connsiteX4" fmla="*/ 0 w 596617"/>
                <a:gd name="connsiteY4" fmla="*/ 0 h 797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617" h="797733">
                  <a:moveTo>
                    <a:pt x="0" y="0"/>
                  </a:moveTo>
                  <a:lnTo>
                    <a:pt x="0" y="617059"/>
                  </a:lnTo>
                  <a:lnTo>
                    <a:pt x="596617" y="797733"/>
                  </a:lnTo>
                  <a:lnTo>
                    <a:pt x="596617" y="180738"/>
                  </a:lnTo>
                  <a:lnTo>
                    <a:pt x="0" y="0"/>
                  </a:lnTo>
                  <a:close/>
                </a:path>
              </a:pathLst>
            </a:custGeom>
            <a:solidFill>
              <a:srgbClr val="D35154"/>
            </a:solidFill>
            <a:ln w="6345" cap="flat">
              <a:noFill/>
              <a:prstDash val="solid"/>
              <a:miter/>
            </a:ln>
          </p:spPr>
          <p:txBody>
            <a:bodyPr rtlCol="0" anchor="ctr"/>
            <a:lstStyle/>
            <a:p>
              <a:endParaRPr lang="en-US"/>
            </a:p>
          </p:txBody>
        </p:sp>
        <p:sp>
          <p:nvSpPr>
            <p:cNvPr id="1155" name="Freeform: Shape 1154">
              <a:extLst>
                <a:ext uri="{FF2B5EF4-FFF2-40B4-BE49-F238E27FC236}">
                  <a16:creationId xmlns:a16="http://schemas.microsoft.com/office/drawing/2014/main" id="{2399853D-D50C-839B-6975-B08A2A0A92E1}"/>
                </a:ext>
              </a:extLst>
            </p:cNvPr>
            <p:cNvSpPr/>
            <p:nvPr/>
          </p:nvSpPr>
          <p:spPr>
            <a:xfrm>
              <a:off x="4127967" y="5199595"/>
              <a:ext cx="165564" cy="797733"/>
            </a:xfrm>
            <a:custGeom>
              <a:avLst/>
              <a:gdLst>
                <a:gd name="connsiteX0" fmla="*/ 165565 w 165564"/>
                <a:gd name="connsiteY0" fmla="*/ 0 h 797733"/>
                <a:gd name="connsiteX1" fmla="*/ 165565 w 165564"/>
                <a:gd name="connsiteY1" fmla="*/ 617059 h 797733"/>
                <a:gd name="connsiteX2" fmla="*/ 0 w 165564"/>
                <a:gd name="connsiteY2" fmla="*/ 797733 h 797733"/>
                <a:gd name="connsiteX3" fmla="*/ 0 w 165564"/>
                <a:gd name="connsiteY3" fmla="*/ 180738 h 797733"/>
                <a:gd name="connsiteX4" fmla="*/ 165565 w 165564"/>
                <a:gd name="connsiteY4" fmla="*/ 0 h 797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64" h="797733">
                  <a:moveTo>
                    <a:pt x="165565" y="0"/>
                  </a:moveTo>
                  <a:lnTo>
                    <a:pt x="165565" y="617059"/>
                  </a:lnTo>
                  <a:lnTo>
                    <a:pt x="0" y="797733"/>
                  </a:lnTo>
                  <a:lnTo>
                    <a:pt x="0" y="180738"/>
                  </a:lnTo>
                  <a:lnTo>
                    <a:pt x="165565" y="0"/>
                  </a:lnTo>
                  <a:close/>
                </a:path>
              </a:pathLst>
            </a:custGeom>
            <a:solidFill>
              <a:srgbClr val="E59B9D"/>
            </a:solidFill>
            <a:ln w="6345" cap="flat">
              <a:noFill/>
              <a:prstDash val="solid"/>
              <a:miter/>
            </a:ln>
          </p:spPr>
          <p:txBody>
            <a:bodyPr rtlCol="0" anchor="ctr"/>
            <a:lstStyle/>
            <a:p>
              <a:endParaRPr lang="en-US"/>
            </a:p>
          </p:txBody>
        </p:sp>
        <p:sp>
          <p:nvSpPr>
            <p:cNvPr id="1158" name="Freeform: Shape 1157">
              <a:extLst>
                <a:ext uri="{FF2B5EF4-FFF2-40B4-BE49-F238E27FC236}">
                  <a16:creationId xmlns:a16="http://schemas.microsoft.com/office/drawing/2014/main" id="{49F67D71-482B-0D45-C381-09DB7E5E7EBA}"/>
                </a:ext>
              </a:extLst>
            </p:cNvPr>
            <p:cNvSpPr/>
            <p:nvPr/>
          </p:nvSpPr>
          <p:spPr>
            <a:xfrm>
              <a:off x="4435101" y="5234067"/>
              <a:ext cx="548116" cy="548116"/>
            </a:xfrm>
            <a:custGeom>
              <a:avLst/>
              <a:gdLst>
                <a:gd name="connsiteX0" fmla="*/ 274058 w 548116"/>
                <a:gd name="connsiteY0" fmla="*/ 0 h 548116"/>
                <a:gd name="connsiteX1" fmla="*/ 0 w 548116"/>
                <a:gd name="connsiteY1" fmla="*/ 274058 h 548116"/>
                <a:gd name="connsiteX2" fmla="*/ 274058 w 548116"/>
                <a:gd name="connsiteY2" fmla="*/ 548116 h 548116"/>
                <a:gd name="connsiteX3" fmla="*/ 548116 w 548116"/>
                <a:gd name="connsiteY3" fmla="*/ 274058 h 548116"/>
                <a:gd name="connsiteX4" fmla="*/ 274058 w 548116"/>
                <a:gd name="connsiteY4" fmla="*/ 0 h 548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16" h="548116">
                  <a:moveTo>
                    <a:pt x="274058" y="0"/>
                  </a:moveTo>
                  <a:cubicBezTo>
                    <a:pt x="122714" y="0"/>
                    <a:pt x="0" y="122714"/>
                    <a:pt x="0" y="274058"/>
                  </a:cubicBezTo>
                  <a:cubicBezTo>
                    <a:pt x="0" y="425403"/>
                    <a:pt x="122714" y="548116"/>
                    <a:pt x="274058" y="548116"/>
                  </a:cubicBezTo>
                  <a:cubicBezTo>
                    <a:pt x="425403" y="548116"/>
                    <a:pt x="548116" y="425403"/>
                    <a:pt x="548116" y="274058"/>
                  </a:cubicBezTo>
                  <a:cubicBezTo>
                    <a:pt x="548116" y="122714"/>
                    <a:pt x="425403" y="0"/>
                    <a:pt x="274058" y="0"/>
                  </a:cubicBezTo>
                  <a:close/>
                </a:path>
              </a:pathLst>
            </a:custGeom>
            <a:solidFill>
              <a:srgbClr val="D35154"/>
            </a:solidFill>
            <a:ln w="6345" cap="flat">
              <a:noFill/>
              <a:prstDash val="solid"/>
              <a:miter/>
            </a:ln>
          </p:spPr>
          <p:txBody>
            <a:bodyPr rtlCol="0" anchor="ctr"/>
            <a:lstStyle/>
            <a:p>
              <a:endParaRPr lang="en-US"/>
            </a:p>
          </p:txBody>
        </p:sp>
        <p:sp>
          <p:nvSpPr>
            <p:cNvPr id="1159" name="Freeform: Shape 1158">
              <a:extLst>
                <a:ext uri="{FF2B5EF4-FFF2-40B4-BE49-F238E27FC236}">
                  <a16:creationId xmlns:a16="http://schemas.microsoft.com/office/drawing/2014/main" id="{A6FEE858-1CCC-0498-4902-B78955311F52}"/>
                </a:ext>
              </a:extLst>
            </p:cNvPr>
            <p:cNvSpPr/>
            <p:nvPr/>
          </p:nvSpPr>
          <p:spPr>
            <a:xfrm rot="21523800">
              <a:off x="4465976" y="5265121"/>
              <a:ext cx="486156" cy="486156"/>
            </a:xfrm>
            <a:custGeom>
              <a:avLst/>
              <a:gdLst>
                <a:gd name="connsiteX0" fmla="*/ 486156 w 486156"/>
                <a:gd name="connsiteY0" fmla="*/ 243078 h 486156"/>
                <a:gd name="connsiteX1" fmla="*/ 243078 w 486156"/>
                <a:gd name="connsiteY1" fmla="*/ 486156 h 486156"/>
                <a:gd name="connsiteX2" fmla="*/ 0 w 486156"/>
                <a:gd name="connsiteY2" fmla="*/ 243078 h 486156"/>
                <a:gd name="connsiteX3" fmla="*/ 243078 w 486156"/>
                <a:gd name="connsiteY3" fmla="*/ 0 h 486156"/>
                <a:gd name="connsiteX4" fmla="*/ 486156 w 486156"/>
                <a:gd name="connsiteY4" fmla="*/ 243078 h 48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56" h="486156">
                  <a:moveTo>
                    <a:pt x="486156" y="243078"/>
                  </a:moveTo>
                  <a:cubicBezTo>
                    <a:pt x="486156" y="377327"/>
                    <a:pt x="377327" y="486156"/>
                    <a:pt x="243078" y="486156"/>
                  </a:cubicBezTo>
                  <a:cubicBezTo>
                    <a:pt x="108830" y="486156"/>
                    <a:pt x="0" y="377327"/>
                    <a:pt x="0" y="243078"/>
                  </a:cubicBezTo>
                  <a:cubicBezTo>
                    <a:pt x="0" y="108830"/>
                    <a:pt x="108830" y="0"/>
                    <a:pt x="243078" y="0"/>
                  </a:cubicBezTo>
                  <a:cubicBezTo>
                    <a:pt x="377327" y="0"/>
                    <a:pt x="486156" y="108830"/>
                    <a:pt x="486156" y="243078"/>
                  </a:cubicBezTo>
                  <a:close/>
                </a:path>
              </a:pathLst>
            </a:custGeom>
            <a:solidFill>
              <a:srgbClr val="FAFBFC"/>
            </a:solidFill>
            <a:ln w="6345" cap="flat">
              <a:noFill/>
              <a:prstDash val="solid"/>
              <a:miter/>
            </a:ln>
          </p:spPr>
          <p:txBody>
            <a:bodyPr rtlCol="0" anchor="ctr"/>
            <a:lstStyle/>
            <a:p>
              <a:endParaRPr lang="en-US"/>
            </a:p>
          </p:txBody>
        </p:sp>
        <p:sp>
          <p:nvSpPr>
            <p:cNvPr id="1161" name="Freeform: Shape 1160">
              <a:extLst>
                <a:ext uri="{FF2B5EF4-FFF2-40B4-BE49-F238E27FC236}">
                  <a16:creationId xmlns:a16="http://schemas.microsoft.com/office/drawing/2014/main" id="{5664AF62-4064-4992-5C0A-08AC721A2CFE}"/>
                </a:ext>
              </a:extLst>
            </p:cNvPr>
            <p:cNvSpPr/>
            <p:nvPr/>
          </p:nvSpPr>
          <p:spPr>
            <a:xfrm>
              <a:off x="1528700" y="5199595"/>
              <a:ext cx="2005633" cy="616995"/>
            </a:xfrm>
            <a:custGeom>
              <a:avLst/>
              <a:gdLst>
                <a:gd name="connsiteX0" fmla="*/ 0 w 2005633"/>
                <a:gd name="connsiteY0" fmla="*/ 0 h 616995"/>
                <a:gd name="connsiteX1" fmla="*/ 2005633 w 2005633"/>
                <a:gd name="connsiteY1" fmla="*/ 0 h 616995"/>
                <a:gd name="connsiteX2" fmla="*/ 2005633 w 2005633"/>
                <a:gd name="connsiteY2" fmla="*/ 616996 h 616995"/>
                <a:gd name="connsiteX3" fmla="*/ 0 w 2005633"/>
                <a:gd name="connsiteY3" fmla="*/ 616996 h 616995"/>
              </a:gdLst>
              <a:ahLst/>
              <a:cxnLst>
                <a:cxn ang="0">
                  <a:pos x="connsiteX0" y="connsiteY0"/>
                </a:cxn>
                <a:cxn ang="0">
                  <a:pos x="connsiteX1" y="connsiteY1"/>
                </a:cxn>
                <a:cxn ang="0">
                  <a:pos x="connsiteX2" y="connsiteY2"/>
                </a:cxn>
                <a:cxn ang="0">
                  <a:pos x="connsiteX3" y="connsiteY3"/>
                </a:cxn>
              </a:cxnLst>
              <a:rect l="l" t="t" r="r" b="b"/>
              <a:pathLst>
                <a:path w="2005633" h="616995">
                  <a:moveTo>
                    <a:pt x="0" y="0"/>
                  </a:moveTo>
                  <a:lnTo>
                    <a:pt x="2005633" y="0"/>
                  </a:lnTo>
                  <a:lnTo>
                    <a:pt x="2005633" y="616996"/>
                  </a:lnTo>
                  <a:lnTo>
                    <a:pt x="0" y="616996"/>
                  </a:lnTo>
                  <a:close/>
                </a:path>
              </a:pathLst>
            </a:custGeom>
            <a:solidFill>
              <a:srgbClr val="DE7E80"/>
            </a:solidFill>
            <a:ln w="6345" cap="flat">
              <a:noFill/>
              <a:prstDash val="solid"/>
              <a:miter/>
            </a:ln>
          </p:spPr>
          <p:txBody>
            <a:bodyPr rtlCol="0" anchor="ctr"/>
            <a:lstStyle/>
            <a:p>
              <a:endParaRPr lang="en-US"/>
            </a:p>
          </p:txBody>
        </p:sp>
        <p:sp>
          <p:nvSpPr>
            <p:cNvPr id="1185" name="Freeform: Shape 1184">
              <a:extLst>
                <a:ext uri="{FF2B5EF4-FFF2-40B4-BE49-F238E27FC236}">
                  <a16:creationId xmlns:a16="http://schemas.microsoft.com/office/drawing/2014/main" id="{EA28201A-C809-59C0-DCA5-D36ACD97F798}"/>
                </a:ext>
              </a:extLst>
            </p:cNvPr>
            <p:cNvSpPr/>
            <p:nvPr/>
          </p:nvSpPr>
          <p:spPr>
            <a:xfrm>
              <a:off x="826510" y="5199595"/>
              <a:ext cx="287897" cy="616551"/>
            </a:xfrm>
            <a:custGeom>
              <a:avLst/>
              <a:gdLst>
                <a:gd name="connsiteX0" fmla="*/ 287771 w 287897"/>
                <a:gd name="connsiteY0" fmla="*/ 472888 h 616551"/>
                <a:gd name="connsiteX1" fmla="*/ 245491 w 287897"/>
                <a:gd name="connsiteY1" fmla="*/ 574780 h 616551"/>
                <a:gd name="connsiteX2" fmla="*/ 144107 w 287897"/>
                <a:gd name="connsiteY2" fmla="*/ 616551 h 616551"/>
                <a:gd name="connsiteX3" fmla="*/ 42026 w 287897"/>
                <a:gd name="connsiteY3" fmla="*/ 574525 h 616551"/>
                <a:gd name="connsiteX4" fmla="*/ 0 w 287897"/>
                <a:gd name="connsiteY4" fmla="*/ 472888 h 616551"/>
                <a:gd name="connsiteX5" fmla="*/ 0 w 287897"/>
                <a:gd name="connsiteY5" fmla="*/ 144171 h 616551"/>
                <a:gd name="connsiteX6" fmla="*/ 42280 w 287897"/>
                <a:gd name="connsiteY6" fmla="*/ 42026 h 616551"/>
                <a:gd name="connsiteX7" fmla="*/ 144171 w 287897"/>
                <a:gd name="connsiteY7" fmla="*/ 0 h 616551"/>
                <a:gd name="connsiteX8" fmla="*/ 246062 w 287897"/>
                <a:gd name="connsiteY8" fmla="*/ 42280 h 616551"/>
                <a:gd name="connsiteX9" fmla="*/ 287898 w 287897"/>
                <a:gd name="connsiteY9" fmla="*/ 144171 h 616551"/>
                <a:gd name="connsiteX10" fmla="*/ 287898 w 287897"/>
                <a:gd name="connsiteY10" fmla="*/ 472888 h 616551"/>
                <a:gd name="connsiteX11" fmla="*/ 193625 w 287897"/>
                <a:gd name="connsiteY11" fmla="*/ 142267 h 616551"/>
                <a:gd name="connsiteX12" fmla="*/ 178262 w 287897"/>
                <a:gd name="connsiteY12" fmla="*/ 105256 h 616551"/>
                <a:gd name="connsiteX13" fmla="*/ 141251 w 287897"/>
                <a:gd name="connsiteY13" fmla="*/ 89893 h 616551"/>
                <a:gd name="connsiteX14" fmla="*/ 104494 w 287897"/>
                <a:gd name="connsiteY14" fmla="*/ 105256 h 616551"/>
                <a:gd name="connsiteX15" fmla="*/ 89385 w 287897"/>
                <a:gd name="connsiteY15" fmla="*/ 142267 h 616551"/>
                <a:gd name="connsiteX16" fmla="*/ 89385 w 287897"/>
                <a:gd name="connsiteY16" fmla="*/ 471428 h 616551"/>
                <a:gd name="connsiteX17" fmla="*/ 104494 w 287897"/>
                <a:gd name="connsiteY17" fmla="*/ 508439 h 616551"/>
                <a:gd name="connsiteX18" fmla="*/ 141251 w 287897"/>
                <a:gd name="connsiteY18" fmla="*/ 523802 h 616551"/>
                <a:gd name="connsiteX19" fmla="*/ 178262 w 287897"/>
                <a:gd name="connsiteY19" fmla="*/ 508439 h 616551"/>
                <a:gd name="connsiteX20" fmla="*/ 193625 w 287897"/>
                <a:gd name="connsiteY20" fmla="*/ 471428 h 616551"/>
                <a:gd name="connsiteX21" fmla="*/ 193625 w 287897"/>
                <a:gd name="connsiteY21" fmla="*/ 142267 h 61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7897" h="616551">
                  <a:moveTo>
                    <a:pt x="287771" y="472888"/>
                  </a:moveTo>
                  <a:cubicBezTo>
                    <a:pt x="287771" y="512946"/>
                    <a:pt x="273677" y="546910"/>
                    <a:pt x="245491" y="574780"/>
                  </a:cubicBezTo>
                  <a:cubicBezTo>
                    <a:pt x="217304" y="602648"/>
                    <a:pt x="183531" y="616551"/>
                    <a:pt x="144107" y="616551"/>
                  </a:cubicBezTo>
                  <a:cubicBezTo>
                    <a:pt x="104684" y="616551"/>
                    <a:pt x="70022" y="602522"/>
                    <a:pt x="42026" y="574525"/>
                  </a:cubicBezTo>
                  <a:cubicBezTo>
                    <a:pt x="13966" y="546529"/>
                    <a:pt x="0" y="512629"/>
                    <a:pt x="0" y="472888"/>
                  </a:cubicBezTo>
                  <a:lnTo>
                    <a:pt x="0" y="144171"/>
                  </a:lnTo>
                  <a:cubicBezTo>
                    <a:pt x="0" y="104113"/>
                    <a:pt x="14093" y="70086"/>
                    <a:pt x="42280" y="42026"/>
                  </a:cubicBezTo>
                  <a:cubicBezTo>
                    <a:pt x="70467" y="13966"/>
                    <a:pt x="104430" y="0"/>
                    <a:pt x="144171" y="0"/>
                  </a:cubicBezTo>
                  <a:cubicBezTo>
                    <a:pt x="183912" y="0"/>
                    <a:pt x="218193" y="14094"/>
                    <a:pt x="246062" y="42280"/>
                  </a:cubicBezTo>
                  <a:cubicBezTo>
                    <a:pt x="273931" y="70467"/>
                    <a:pt x="287898" y="104430"/>
                    <a:pt x="287898" y="144171"/>
                  </a:cubicBezTo>
                  <a:lnTo>
                    <a:pt x="287898" y="472888"/>
                  </a:lnTo>
                  <a:close/>
                  <a:moveTo>
                    <a:pt x="193625" y="142267"/>
                  </a:moveTo>
                  <a:cubicBezTo>
                    <a:pt x="193625" y="127856"/>
                    <a:pt x="188482" y="115540"/>
                    <a:pt x="178262" y="105256"/>
                  </a:cubicBezTo>
                  <a:cubicBezTo>
                    <a:pt x="167977" y="94971"/>
                    <a:pt x="155661" y="89893"/>
                    <a:pt x="141251" y="89893"/>
                  </a:cubicBezTo>
                  <a:cubicBezTo>
                    <a:pt x="126840" y="89893"/>
                    <a:pt x="114588" y="95035"/>
                    <a:pt x="104494" y="105256"/>
                  </a:cubicBezTo>
                  <a:cubicBezTo>
                    <a:pt x="94400" y="115540"/>
                    <a:pt x="89385" y="127856"/>
                    <a:pt x="89385" y="142267"/>
                  </a:cubicBezTo>
                  <a:lnTo>
                    <a:pt x="89385" y="471428"/>
                  </a:lnTo>
                  <a:cubicBezTo>
                    <a:pt x="89385" y="485839"/>
                    <a:pt x="94400" y="498155"/>
                    <a:pt x="104494" y="508439"/>
                  </a:cubicBezTo>
                  <a:cubicBezTo>
                    <a:pt x="114588" y="518660"/>
                    <a:pt x="126840" y="523802"/>
                    <a:pt x="141251" y="523802"/>
                  </a:cubicBezTo>
                  <a:cubicBezTo>
                    <a:pt x="155661" y="523802"/>
                    <a:pt x="167977" y="518660"/>
                    <a:pt x="178262" y="508439"/>
                  </a:cubicBezTo>
                  <a:cubicBezTo>
                    <a:pt x="188482" y="498155"/>
                    <a:pt x="193625" y="485839"/>
                    <a:pt x="193625" y="471428"/>
                  </a:cubicBezTo>
                  <a:lnTo>
                    <a:pt x="193625" y="142267"/>
                  </a:lnTo>
                  <a:close/>
                </a:path>
              </a:pathLst>
            </a:custGeom>
            <a:solidFill>
              <a:srgbClr val="DE7E80"/>
            </a:solidFill>
            <a:ln w="6345" cap="flat">
              <a:noFill/>
              <a:prstDash val="solid"/>
              <a:miter/>
            </a:ln>
          </p:spPr>
          <p:txBody>
            <a:bodyPr rtlCol="0" anchor="ctr"/>
            <a:lstStyle/>
            <a:p>
              <a:endParaRPr lang="en-US"/>
            </a:p>
          </p:txBody>
        </p:sp>
        <p:sp>
          <p:nvSpPr>
            <p:cNvPr id="1186" name="Freeform: Shape 1185">
              <a:extLst>
                <a:ext uri="{FF2B5EF4-FFF2-40B4-BE49-F238E27FC236}">
                  <a16:creationId xmlns:a16="http://schemas.microsoft.com/office/drawing/2014/main" id="{825FAE41-E57E-8A9A-CE97-073E69B49019}"/>
                </a:ext>
              </a:extLst>
            </p:cNvPr>
            <p:cNvSpPr/>
            <p:nvPr/>
          </p:nvSpPr>
          <p:spPr>
            <a:xfrm>
              <a:off x="1354882" y="5199595"/>
              <a:ext cx="348714" cy="616995"/>
            </a:xfrm>
            <a:custGeom>
              <a:avLst/>
              <a:gdLst>
                <a:gd name="connsiteX0" fmla="*/ 126269 w 348714"/>
                <a:gd name="connsiteY0" fmla="*/ 0 h 616995"/>
                <a:gd name="connsiteX1" fmla="*/ 126269 w 348714"/>
                <a:gd name="connsiteY1" fmla="*/ 141124 h 616995"/>
                <a:gd name="connsiteX2" fmla="*/ 0 w 348714"/>
                <a:gd name="connsiteY2" fmla="*/ 141124 h 616995"/>
                <a:gd name="connsiteX3" fmla="*/ 99288 w 348714"/>
                <a:gd name="connsiteY3" fmla="*/ 202512 h 616995"/>
                <a:gd name="connsiteX4" fmla="*/ 132617 w 348714"/>
                <a:gd name="connsiteY4" fmla="*/ 333034 h 616995"/>
                <a:gd name="connsiteX5" fmla="*/ 132617 w 348714"/>
                <a:gd name="connsiteY5" fmla="*/ 464318 h 616995"/>
                <a:gd name="connsiteX6" fmla="*/ 75736 w 348714"/>
                <a:gd name="connsiteY6" fmla="*/ 609441 h 616995"/>
                <a:gd name="connsiteX7" fmla="*/ 67610 w 348714"/>
                <a:gd name="connsiteY7" fmla="*/ 616996 h 616995"/>
                <a:gd name="connsiteX8" fmla="*/ 175468 w 348714"/>
                <a:gd name="connsiteY8" fmla="*/ 616996 h 616995"/>
                <a:gd name="connsiteX9" fmla="*/ 348715 w 348714"/>
                <a:gd name="connsiteY9" fmla="*/ 0 h 616995"/>
                <a:gd name="connsiteX10" fmla="*/ 126269 w 348714"/>
                <a:gd name="connsiteY10" fmla="*/ 0 h 61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714" h="616995">
                  <a:moveTo>
                    <a:pt x="126269" y="0"/>
                  </a:moveTo>
                  <a:lnTo>
                    <a:pt x="126269" y="141124"/>
                  </a:lnTo>
                  <a:lnTo>
                    <a:pt x="0" y="141124"/>
                  </a:lnTo>
                  <a:cubicBezTo>
                    <a:pt x="52310" y="149250"/>
                    <a:pt x="82592" y="177881"/>
                    <a:pt x="99288" y="202512"/>
                  </a:cubicBezTo>
                  <a:cubicBezTo>
                    <a:pt x="121698" y="235397"/>
                    <a:pt x="132617" y="278058"/>
                    <a:pt x="132617" y="333034"/>
                  </a:cubicBezTo>
                  <a:lnTo>
                    <a:pt x="132617" y="464318"/>
                  </a:lnTo>
                  <a:cubicBezTo>
                    <a:pt x="132617" y="522469"/>
                    <a:pt x="113509" y="571288"/>
                    <a:pt x="75736" y="609441"/>
                  </a:cubicBezTo>
                  <a:cubicBezTo>
                    <a:pt x="73133" y="612107"/>
                    <a:pt x="70340" y="614520"/>
                    <a:pt x="67610" y="616996"/>
                  </a:cubicBezTo>
                  <a:lnTo>
                    <a:pt x="175468" y="616996"/>
                  </a:lnTo>
                  <a:lnTo>
                    <a:pt x="348715" y="0"/>
                  </a:lnTo>
                  <a:lnTo>
                    <a:pt x="126269" y="0"/>
                  </a:lnTo>
                  <a:close/>
                </a:path>
              </a:pathLst>
            </a:custGeom>
            <a:solidFill>
              <a:srgbClr val="D35154"/>
            </a:solidFill>
            <a:ln w="6345" cap="flat">
              <a:noFill/>
              <a:prstDash val="solid"/>
              <a:miter/>
            </a:ln>
          </p:spPr>
          <p:txBody>
            <a:bodyPr rtlCol="0" anchor="ctr"/>
            <a:lstStyle/>
            <a:p>
              <a:endParaRPr lang="en-US"/>
            </a:p>
          </p:txBody>
        </p:sp>
        <p:sp>
          <p:nvSpPr>
            <p:cNvPr id="1187" name="Freeform: Shape 1186">
              <a:extLst>
                <a:ext uri="{FF2B5EF4-FFF2-40B4-BE49-F238E27FC236}">
                  <a16:creationId xmlns:a16="http://schemas.microsoft.com/office/drawing/2014/main" id="{64BAF0D2-D928-640E-381A-05353CC219E2}"/>
                </a:ext>
              </a:extLst>
            </p:cNvPr>
            <p:cNvSpPr/>
            <p:nvPr/>
          </p:nvSpPr>
          <p:spPr>
            <a:xfrm>
              <a:off x="1154275" y="5199659"/>
              <a:ext cx="284469" cy="616995"/>
            </a:xfrm>
            <a:custGeom>
              <a:avLst/>
              <a:gdLst>
                <a:gd name="connsiteX0" fmla="*/ 101129 w 284469"/>
                <a:gd name="connsiteY0" fmla="*/ 92368 h 616995"/>
                <a:gd name="connsiteX1" fmla="*/ 101129 w 284469"/>
                <a:gd name="connsiteY1" fmla="*/ 223145 h 616995"/>
                <a:gd name="connsiteX2" fmla="*/ 139664 w 284469"/>
                <a:gd name="connsiteY2" fmla="*/ 192990 h 616995"/>
                <a:gd name="connsiteX3" fmla="*/ 170390 w 284469"/>
                <a:gd name="connsiteY3" fmla="*/ 187657 h 616995"/>
                <a:gd name="connsiteX4" fmla="*/ 259584 w 284469"/>
                <a:gd name="connsiteY4" fmla="*/ 229937 h 616995"/>
                <a:gd name="connsiteX5" fmla="*/ 284469 w 284469"/>
                <a:gd name="connsiteY5" fmla="*/ 333034 h 616995"/>
                <a:gd name="connsiteX6" fmla="*/ 284469 w 284469"/>
                <a:gd name="connsiteY6" fmla="*/ 464318 h 616995"/>
                <a:gd name="connsiteX7" fmla="*/ 241682 w 284469"/>
                <a:gd name="connsiteY7" fmla="*/ 575160 h 616995"/>
                <a:gd name="connsiteX8" fmla="*/ 138584 w 284469"/>
                <a:gd name="connsiteY8" fmla="*/ 616996 h 616995"/>
                <a:gd name="connsiteX9" fmla="*/ 38408 w 284469"/>
                <a:gd name="connsiteY9" fmla="*/ 573256 h 616995"/>
                <a:gd name="connsiteX10" fmla="*/ 0 w 284469"/>
                <a:gd name="connsiteY10" fmla="*/ 471174 h 616995"/>
                <a:gd name="connsiteX11" fmla="*/ 0 w 284469"/>
                <a:gd name="connsiteY11" fmla="*/ 456573 h 616995"/>
                <a:gd name="connsiteX12" fmla="*/ 87988 w 284469"/>
                <a:gd name="connsiteY12" fmla="*/ 449780 h 616995"/>
                <a:gd name="connsiteX13" fmla="*/ 89956 w 284469"/>
                <a:gd name="connsiteY13" fmla="*/ 470667 h 616995"/>
                <a:gd name="connsiteX14" fmla="*/ 119603 w 284469"/>
                <a:gd name="connsiteY14" fmla="*/ 519295 h 616995"/>
                <a:gd name="connsiteX15" fmla="*/ 136109 w 284469"/>
                <a:gd name="connsiteY15" fmla="*/ 523167 h 616995"/>
                <a:gd name="connsiteX16" fmla="*/ 192482 w 284469"/>
                <a:gd name="connsiteY16" fmla="*/ 464318 h 616995"/>
                <a:gd name="connsiteX17" fmla="*/ 192482 w 284469"/>
                <a:gd name="connsiteY17" fmla="*/ 315068 h 616995"/>
                <a:gd name="connsiteX18" fmla="*/ 172929 w 284469"/>
                <a:gd name="connsiteY18" fmla="*/ 270820 h 616995"/>
                <a:gd name="connsiteX19" fmla="*/ 147028 w 284469"/>
                <a:gd name="connsiteY19" fmla="*/ 262568 h 616995"/>
                <a:gd name="connsiteX20" fmla="*/ 110842 w 284469"/>
                <a:gd name="connsiteY20" fmla="*/ 281549 h 616995"/>
                <a:gd name="connsiteX21" fmla="*/ 101066 w 284469"/>
                <a:gd name="connsiteY21" fmla="*/ 316528 h 616995"/>
                <a:gd name="connsiteX22" fmla="*/ 101066 w 284469"/>
                <a:gd name="connsiteY22" fmla="*/ 333034 h 616995"/>
                <a:gd name="connsiteX23" fmla="*/ 9205 w 284469"/>
                <a:gd name="connsiteY23" fmla="*/ 333034 h 616995"/>
                <a:gd name="connsiteX24" fmla="*/ 9205 w 284469"/>
                <a:gd name="connsiteY24" fmla="*/ 0 h 616995"/>
                <a:gd name="connsiteX25" fmla="*/ 278058 w 284469"/>
                <a:gd name="connsiteY25" fmla="*/ 0 h 616995"/>
                <a:gd name="connsiteX26" fmla="*/ 278058 w 284469"/>
                <a:gd name="connsiteY26" fmla="*/ 92368 h 616995"/>
                <a:gd name="connsiteX27" fmla="*/ 101066 w 284469"/>
                <a:gd name="connsiteY27" fmla="*/ 92368 h 61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4469" h="616995">
                  <a:moveTo>
                    <a:pt x="101129" y="92368"/>
                  </a:moveTo>
                  <a:lnTo>
                    <a:pt x="101129" y="223145"/>
                  </a:lnTo>
                  <a:cubicBezTo>
                    <a:pt x="110207" y="210194"/>
                    <a:pt x="123031" y="200100"/>
                    <a:pt x="139664" y="192990"/>
                  </a:cubicBezTo>
                  <a:cubicBezTo>
                    <a:pt x="148424" y="189435"/>
                    <a:pt x="158709" y="187657"/>
                    <a:pt x="170390" y="187657"/>
                  </a:cubicBezTo>
                  <a:cubicBezTo>
                    <a:pt x="210702" y="187657"/>
                    <a:pt x="240412" y="201751"/>
                    <a:pt x="259584" y="229937"/>
                  </a:cubicBezTo>
                  <a:cubicBezTo>
                    <a:pt x="276153" y="254251"/>
                    <a:pt x="284469" y="288596"/>
                    <a:pt x="284469" y="333034"/>
                  </a:cubicBezTo>
                  <a:lnTo>
                    <a:pt x="284469" y="464318"/>
                  </a:lnTo>
                  <a:cubicBezTo>
                    <a:pt x="284469" y="509391"/>
                    <a:pt x="270186" y="546339"/>
                    <a:pt x="241682" y="575160"/>
                  </a:cubicBezTo>
                  <a:cubicBezTo>
                    <a:pt x="214447" y="603029"/>
                    <a:pt x="180103" y="616996"/>
                    <a:pt x="138584" y="616996"/>
                  </a:cubicBezTo>
                  <a:cubicBezTo>
                    <a:pt x="97066" y="616996"/>
                    <a:pt x="65007" y="602395"/>
                    <a:pt x="38408" y="573256"/>
                  </a:cubicBezTo>
                  <a:cubicBezTo>
                    <a:pt x="12824" y="545386"/>
                    <a:pt x="0" y="511359"/>
                    <a:pt x="0" y="471174"/>
                  </a:cubicBezTo>
                  <a:lnTo>
                    <a:pt x="0" y="456573"/>
                  </a:lnTo>
                  <a:lnTo>
                    <a:pt x="87988" y="449780"/>
                  </a:lnTo>
                  <a:lnTo>
                    <a:pt x="89956" y="470667"/>
                  </a:lnTo>
                  <a:cubicBezTo>
                    <a:pt x="92241" y="494981"/>
                    <a:pt x="102145" y="511169"/>
                    <a:pt x="119603" y="519295"/>
                  </a:cubicBezTo>
                  <a:cubicBezTo>
                    <a:pt x="124809" y="521898"/>
                    <a:pt x="130332" y="523167"/>
                    <a:pt x="136109" y="523167"/>
                  </a:cubicBezTo>
                  <a:cubicBezTo>
                    <a:pt x="173691" y="523167"/>
                    <a:pt x="192482" y="503551"/>
                    <a:pt x="192482" y="464318"/>
                  </a:cubicBezTo>
                  <a:lnTo>
                    <a:pt x="192482" y="315068"/>
                  </a:lnTo>
                  <a:cubicBezTo>
                    <a:pt x="192482" y="297230"/>
                    <a:pt x="185943" y="282501"/>
                    <a:pt x="172929" y="270820"/>
                  </a:cubicBezTo>
                  <a:cubicBezTo>
                    <a:pt x="166708" y="265297"/>
                    <a:pt x="158074" y="262568"/>
                    <a:pt x="147028" y="262568"/>
                  </a:cubicBezTo>
                  <a:cubicBezTo>
                    <a:pt x="130712" y="262568"/>
                    <a:pt x="118651" y="268916"/>
                    <a:pt x="110842" y="281549"/>
                  </a:cubicBezTo>
                  <a:cubicBezTo>
                    <a:pt x="104303" y="292595"/>
                    <a:pt x="101066" y="304213"/>
                    <a:pt x="101066" y="316528"/>
                  </a:cubicBezTo>
                  <a:lnTo>
                    <a:pt x="101066" y="333034"/>
                  </a:lnTo>
                  <a:lnTo>
                    <a:pt x="9205" y="333034"/>
                  </a:lnTo>
                  <a:lnTo>
                    <a:pt x="9205" y="0"/>
                  </a:lnTo>
                  <a:lnTo>
                    <a:pt x="278058" y="0"/>
                  </a:lnTo>
                  <a:lnTo>
                    <a:pt x="278058" y="92368"/>
                  </a:lnTo>
                  <a:lnTo>
                    <a:pt x="101066" y="92368"/>
                  </a:lnTo>
                  <a:close/>
                </a:path>
              </a:pathLst>
            </a:custGeom>
            <a:solidFill>
              <a:srgbClr val="DE7E80"/>
            </a:solidFill>
            <a:ln w="6345" cap="flat">
              <a:noFill/>
              <a:prstDash val="solid"/>
              <a:miter/>
            </a:ln>
          </p:spPr>
          <p:txBody>
            <a:bodyPr rtlCol="0" anchor="ctr"/>
            <a:lstStyle/>
            <a:p>
              <a:endParaRPr lang="en-US"/>
            </a:p>
          </p:txBody>
        </p:sp>
        <p:sp>
          <p:nvSpPr>
            <p:cNvPr id="1378" name="TextBox 1377">
              <a:extLst>
                <a:ext uri="{FF2B5EF4-FFF2-40B4-BE49-F238E27FC236}">
                  <a16:creationId xmlns:a16="http://schemas.microsoft.com/office/drawing/2014/main" id="{90FEA69D-E321-9213-BB8C-13D12F39862D}"/>
                </a:ext>
              </a:extLst>
            </p:cNvPr>
            <p:cNvSpPr txBox="1"/>
            <p:nvPr/>
          </p:nvSpPr>
          <p:spPr>
            <a:xfrm>
              <a:off x="1682678" y="5209367"/>
              <a:ext cx="1859516" cy="610277"/>
            </a:xfrm>
            <a:prstGeom prst="rect">
              <a:avLst/>
            </a:prstGeom>
            <a:noFill/>
          </p:spPr>
          <p:txBody>
            <a:bodyPr wrap="square" lIns="91440" tIns="0" rIns="91440" bIns="0" rtlCol="0" anchor="ctr" anchorCtr="0">
              <a:noAutofit/>
            </a:bodyPr>
            <a:lstStyle/>
            <a:p>
              <a:pPr algn="ctr"/>
              <a:r>
                <a:rPr lang="en-US" sz="1200" b="1" dirty="0">
                  <a:solidFill>
                    <a:schemeClr val="bg1"/>
                  </a:solidFill>
                </a:rPr>
                <a:t>Work Contracts</a:t>
              </a:r>
              <a:endParaRPr lang="en-US" sz="1200" dirty="0">
                <a:solidFill>
                  <a:schemeClr val="bg1"/>
                </a:solidFill>
              </a:endParaRPr>
            </a:p>
          </p:txBody>
        </p:sp>
        <p:pic>
          <p:nvPicPr>
            <p:cNvPr id="1388" name="Graphic 1387" descr="Bullseye with solid fill">
              <a:extLst>
                <a:ext uri="{FF2B5EF4-FFF2-40B4-BE49-F238E27FC236}">
                  <a16:creationId xmlns:a16="http://schemas.microsoft.com/office/drawing/2014/main" id="{20F2C4C2-A963-B0D2-868D-F6AECA499A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80454" y="5279270"/>
              <a:ext cx="457200" cy="457200"/>
            </a:xfrm>
            <a:prstGeom prst="rect">
              <a:avLst/>
            </a:prstGeom>
          </p:spPr>
        </p:pic>
      </p:grpSp>
      <p:grpSp>
        <p:nvGrpSpPr>
          <p:cNvPr id="5" name="Group 4">
            <a:extLst>
              <a:ext uri="{FF2B5EF4-FFF2-40B4-BE49-F238E27FC236}">
                <a16:creationId xmlns:a16="http://schemas.microsoft.com/office/drawing/2014/main" id="{EE94F900-1D68-1477-D2BF-8FD0F0521455}"/>
              </a:ext>
            </a:extLst>
          </p:cNvPr>
          <p:cNvGrpSpPr/>
          <p:nvPr/>
        </p:nvGrpSpPr>
        <p:grpSpPr>
          <a:xfrm>
            <a:off x="1676474" y="3398859"/>
            <a:ext cx="4178417" cy="799828"/>
            <a:chOff x="845809" y="3462053"/>
            <a:chExt cx="4178417" cy="799828"/>
          </a:xfrm>
        </p:grpSpPr>
        <p:sp>
          <p:nvSpPr>
            <p:cNvPr id="1147" name="Freeform: Shape 1146">
              <a:extLst>
                <a:ext uri="{FF2B5EF4-FFF2-40B4-BE49-F238E27FC236}">
                  <a16:creationId xmlns:a16="http://schemas.microsoft.com/office/drawing/2014/main" id="{B1B9AD98-6085-7757-650C-13589FF1EF5D}"/>
                </a:ext>
              </a:extLst>
            </p:cNvPr>
            <p:cNvSpPr/>
            <p:nvPr/>
          </p:nvSpPr>
          <p:spPr>
            <a:xfrm>
              <a:off x="4293532" y="3464148"/>
              <a:ext cx="730694" cy="616995"/>
            </a:xfrm>
            <a:custGeom>
              <a:avLst/>
              <a:gdLst>
                <a:gd name="connsiteX0" fmla="*/ 0 w 730694"/>
                <a:gd name="connsiteY0" fmla="*/ 0 h 616995"/>
                <a:gd name="connsiteX1" fmla="*/ 426545 w 730694"/>
                <a:gd name="connsiteY1" fmla="*/ 0 h 616995"/>
                <a:gd name="connsiteX2" fmla="*/ 730695 w 730694"/>
                <a:gd name="connsiteY2" fmla="*/ 304150 h 616995"/>
                <a:gd name="connsiteX3" fmla="*/ 730695 w 730694"/>
                <a:gd name="connsiteY3" fmla="*/ 312847 h 616995"/>
                <a:gd name="connsiteX4" fmla="*/ 426545 w 730694"/>
                <a:gd name="connsiteY4" fmla="*/ 616996 h 616995"/>
                <a:gd name="connsiteX5" fmla="*/ 0 w 730694"/>
                <a:gd name="connsiteY5" fmla="*/ 616996 h 616995"/>
                <a:gd name="connsiteX6" fmla="*/ 0 w 730694"/>
                <a:gd name="connsiteY6" fmla="*/ 0 h 61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694" h="616995">
                  <a:moveTo>
                    <a:pt x="0" y="0"/>
                  </a:moveTo>
                  <a:lnTo>
                    <a:pt x="426545" y="0"/>
                  </a:lnTo>
                  <a:cubicBezTo>
                    <a:pt x="594523" y="0"/>
                    <a:pt x="730695" y="136172"/>
                    <a:pt x="730695" y="304150"/>
                  </a:cubicBezTo>
                  <a:lnTo>
                    <a:pt x="730695" y="312847"/>
                  </a:lnTo>
                  <a:cubicBezTo>
                    <a:pt x="730695" y="480824"/>
                    <a:pt x="594523" y="616996"/>
                    <a:pt x="426545" y="616996"/>
                  </a:cubicBezTo>
                  <a:lnTo>
                    <a:pt x="0" y="616996"/>
                  </a:lnTo>
                  <a:lnTo>
                    <a:pt x="0" y="0"/>
                  </a:lnTo>
                  <a:close/>
                </a:path>
              </a:pathLst>
            </a:custGeom>
            <a:solidFill>
              <a:srgbClr val="313E49"/>
            </a:solidFill>
            <a:ln w="6345" cap="flat">
              <a:noFill/>
              <a:prstDash val="solid"/>
              <a:miter/>
            </a:ln>
          </p:spPr>
          <p:txBody>
            <a:bodyPr rtlCol="0" anchor="ctr"/>
            <a:lstStyle/>
            <a:p>
              <a:endParaRPr lang="en-US"/>
            </a:p>
          </p:txBody>
        </p:sp>
        <p:sp>
          <p:nvSpPr>
            <p:cNvPr id="1148" name="Freeform: Shape 1147">
              <a:extLst>
                <a:ext uri="{FF2B5EF4-FFF2-40B4-BE49-F238E27FC236}">
                  <a16:creationId xmlns:a16="http://schemas.microsoft.com/office/drawing/2014/main" id="{9A77B429-B801-7AF1-FB56-AC2A53014805}"/>
                </a:ext>
              </a:extLst>
            </p:cNvPr>
            <p:cNvSpPr/>
            <p:nvPr/>
          </p:nvSpPr>
          <p:spPr>
            <a:xfrm>
              <a:off x="3531350" y="3464148"/>
              <a:ext cx="596617" cy="797733"/>
            </a:xfrm>
            <a:custGeom>
              <a:avLst/>
              <a:gdLst>
                <a:gd name="connsiteX0" fmla="*/ 0 w 596617"/>
                <a:gd name="connsiteY0" fmla="*/ 0 h 797733"/>
                <a:gd name="connsiteX1" fmla="*/ 0 w 596617"/>
                <a:gd name="connsiteY1" fmla="*/ 616996 h 797733"/>
                <a:gd name="connsiteX2" fmla="*/ 596617 w 596617"/>
                <a:gd name="connsiteY2" fmla="*/ 797733 h 797733"/>
                <a:gd name="connsiteX3" fmla="*/ 596617 w 596617"/>
                <a:gd name="connsiteY3" fmla="*/ 180674 h 797733"/>
                <a:gd name="connsiteX4" fmla="*/ 0 w 596617"/>
                <a:gd name="connsiteY4" fmla="*/ 0 h 797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617" h="797733">
                  <a:moveTo>
                    <a:pt x="0" y="0"/>
                  </a:moveTo>
                  <a:lnTo>
                    <a:pt x="0" y="616996"/>
                  </a:lnTo>
                  <a:lnTo>
                    <a:pt x="596617" y="797733"/>
                  </a:lnTo>
                  <a:lnTo>
                    <a:pt x="596617" y="180674"/>
                  </a:lnTo>
                  <a:lnTo>
                    <a:pt x="0" y="0"/>
                  </a:lnTo>
                  <a:close/>
                </a:path>
              </a:pathLst>
            </a:custGeom>
            <a:solidFill>
              <a:srgbClr val="000000"/>
            </a:solidFill>
            <a:ln w="6345" cap="flat">
              <a:noFill/>
              <a:prstDash val="solid"/>
              <a:miter/>
            </a:ln>
          </p:spPr>
          <p:txBody>
            <a:bodyPr rtlCol="0" anchor="ctr"/>
            <a:lstStyle/>
            <a:p>
              <a:endParaRPr lang="en-US"/>
            </a:p>
          </p:txBody>
        </p:sp>
        <p:sp>
          <p:nvSpPr>
            <p:cNvPr id="1149" name="Freeform: Shape 1148">
              <a:extLst>
                <a:ext uri="{FF2B5EF4-FFF2-40B4-BE49-F238E27FC236}">
                  <a16:creationId xmlns:a16="http://schemas.microsoft.com/office/drawing/2014/main" id="{4E57F4B7-FB40-7855-1AC5-7393CB60593A}"/>
                </a:ext>
              </a:extLst>
            </p:cNvPr>
            <p:cNvSpPr/>
            <p:nvPr/>
          </p:nvSpPr>
          <p:spPr>
            <a:xfrm>
              <a:off x="4127967" y="3464148"/>
              <a:ext cx="165564" cy="797733"/>
            </a:xfrm>
            <a:custGeom>
              <a:avLst/>
              <a:gdLst>
                <a:gd name="connsiteX0" fmla="*/ 165565 w 165564"/>
                <a:gd name="connsiteY0" fmla="*/ 0 h 797733"/>
                <a:gd name="connsiteX1" fmla="*/ 165565 w 165564"/>
                <a:gd name="connsiteY1" fmla="*/ 616996 h 797733"/>
                <a:gd name="connsiteX2" fmla="*/ 0 w 165564"/>
                <a:gd name="connsiteY2" fmla="*/ 797733 h 797733"/>
                <a:gd name="connsiteX3" fmla="*/ 0 w 165564"/>
                <a:gd name="connsiteY3" fmla="*/ 180674 h 797733"/>
                <a:gd name="connsiteX4" fmla="*/ 165565 w 165564"/>
                <a:gd name="connsiteY4" fmla="*/ 0 h 797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64" h="797733">
                  <a:moveTo>
                    <a:pt x="165565" y="0"/>
                  </a:moveTo>
                  <a:lnTo>
                    <a:pt x="165565" y="616996"/>
                  </a:lnTo>
                  <a:lnTo>
                    <a:pt x="0" y="797733"/>
                  </a:lnTo>
                  <a:lnTo>
                    <a:pt x="0" y="180674"/>
                  </a:lnTo>
                  <a:lnTo>
                    <a:pt x="165565" y="0"/>
                  </a:lnTo>
                  <a:close/>
                </a:path>
              </a:pathLst>
            </a:custGeom>
            <a:solidFill>
              <a:srgbClr val="425462"/>
            </a:solidFill>
            <a:ln w="6345" cap="flat">
              <a:noFill/>
              <a:prstDash val="solid"/>
              <a:miter/>
            </a:ln>
          </p:spPr>
          <p:txBody>
            <a:bodyPr rtlCol="0" anchor="ctr"/>
            <a:lstStyle/>
            <a:p>
              <a:endParaRPr lang="en-US"/>
            </a:p>
          </p:txBody>
        </p:sp>
        <p:sp>
          <p:nvSpPr>
            <p:cNvPr id="1168" name="Freeform: Shape 1167">
              <a:extLst>
                <a:ext uri="{FF2B5EF4-FFF2-40B4-BE49-F238E27FC236}">
                  <a16:creationId xmlns:a16="http://schemas.microsoft.com/office/drawing/2014/main" id="{F6234977-D4FA-F8E1-73C0-6D5EF5EF6A87}"/>
                </a:ext>
              </a:extLst>
            </p:cNvPr>
            <p:cNvSpPr/>
            <p:nvPr/>
          </p:nvSpPr>
          <p:spPr>
            <a:xfrm>
              <a:off x="1528700" y="3464148"/>
              <a:ext cx="2005633" cy="616995"/>
            </a:xfrm>
            <a:custGeom>
              <a:avLst/>
              <a:gdLst>
                <a:gd name="connsiteX0" fmla="*/ 0 w 2005633"/>
                <a:gd name="connsiteY0" fmla="*/ 0 h 616995"/>
                <a:gd name="connsiteX1" fmla="*/ 2005633 w 2005633"/>
                <a:gd name="connsiteY1" fmla="*/ 0 h 616995"/>
                <a:gd name="connsiteX2" fmla="*/ 2005633 w 2005633"/>
                <a:gd name="connsiteY2" fmla="*/ 616996 h 616995"/>
                <a:gd name="connsiteX3" fmla="*/ 0 w 2005633"/>
                <a:gd name="connsiteY3" fmla="*/ 616996 h 616995"/>
              </a:gdLst>
              <a:ahLst/>
              <a:cxnLst>
                <a:cxn ang="0">
                  <a:pos x="connsiteX0" y="connsiteY0"/>
                </a:cxn>
                <a:cxn ang="0">
                  <a:pos x="connsiteX1" y="connsiteY1"/>
                </a:cxn>
                <a:cxn ang="0">
                  <a:pos x="connsiteX2" y="connsiteY2"/>
                </a:cxn>
                <a:cxn ang="0">
                  <a:pos x="connsiteX3" y="connsiteY3"/>
                </a:cxn>
              </a:cxnLst>
              <a:rect l="l" t="t" r="r" b="b"/>
              <a:pathLst>
                <a:path w="2005633" h="616995">
                  <a:moveTo>
                    <a:pt x="0" y="0"/>
                  </a:moveTo>
                  <a:lnTo>
                    <a:pt x="2005633" y="0"/>
                  </a:lnTo>
                  <a:lnTo>
                    <a:pt x="2005633" y="616996"/>
                  </a:lnTo>
                  <a:lnTo>
                    <a:pt x="0" y="616996"/>
                  </a:lnTo>
                  <a:close/>
                </a:path>
              </a:pathLst>
            </a:custGeom>
            <a:solidFill>
              <a:srgbClr val="313E49"/>
            </a:solidFill>
            <a:ln w="6345" cap="flat">
              <a:noFill/>
              <a:prstDash val="solid"/>
              <a:miter/>
            </a:ln>
          </p:spPr>
          <p:txBody>
            <a:bodyPr rtlCol="0" anchor="ctr"/>
            <a:lstStyle/>
            <a:p>
              <a:endParaRPr lang="en-US"/>
            </a:p>
          </p:txBody>
        </p:sp>
        <p:sp>
          <p:nvSpPr>
            <p:cNvPr id="1169" name="Freeform: Shape 1168">
              <a:extLst>
                <a:ext uri="{FF2B5EF4-FFF2-40B4-BE49-F238E27FC236}">
                  <a16:creationId xmlns:a16="http://schemas.microsoft.com/office/drawing/2014/main" id="{69392477-259A-956F-C58E-99C9B62B7B41}"/>
                </a:ext>
              </a:extLst>
            </p:cNvPr>
            <p:cNvSpPr/>
            <p:nvPr/>
          </p:nvSpPr>
          <p:spPr>
            <a:xfrm>
              <a:off x="4435101" y="3498556"/>
              <a:ext cx="548116" cy="548116"/>
            </a:xfrm>
            <a:custGeom>
              <a:avLst/>
              <a:gdLst>
                <a:gd name="connsiteX0" fmla="*/ 274058 w 548116"/>
                <a:gd name="connsiteY0" fmla="*/ 0 h 548116"/>
                <a:gd name="connsiteX1" fmla="*/ 0 w 548116"/>
                <a:gd name="connsiteY1" fmla="*/ 274058 h 548116"/>
                <a:gd name="connsiteX2" fmla="*/ 274058 w 548116"/>
                <a:gd name="connsiteY2" fmla="*/ 548116 h 548116"/>
                <a:gd name="connsiteX3" fmla="*/ 548116 w 548116"/>
                <a:gd name="connsiteY3" fmla="*/ 274058 h 548116"/>
                <a:gd name="connsiteX4" fmla="*/ 274058 w 548116"/>
                <a:gd name="connsiteY4" fmla="*/ 0 h 548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16" h="548116">
                  <a:moveTo>
                    <a:pt x="274058" y="0"/>
                  </a:moveTo>
                  <a:cubicBezTo>
                    <a:pt x="122714" y="0"/>
                    <a:pt x="0" y="122714"/>
                    <a:pt x="0" y="274058"/>
                  </a:cubicBezTo>
                  <a:cubicBezTo>
                    <a:pt x="0" y="425403"/>
                    <a:pt x="122714" y="548116"/>
                    <a:pt x="274058" y="548116"/>
                  </a:cubicBezTo>
                  <a:cubicBezTo>
                    <a:pt x="425403" y="548116"/>
                    <a:pt x="548116" y="425403"/>
                    <a:pt x="548116" y="274058"/>
                  </a:cubicBezTo>
                  <a:cubicBezTo>
                    <a:pt x="548116" y="122714"/>
                    <a:pt x="425403" y="0"/>
                    <a:pt x="274058" y="0"/>
                  </a:cubicBezTo>
                  <a:close/>
                </a:path>
              </a:pathLst>
            </a:custGeom>
            <a:solidFill>
              <a:schemeClr val="tx1"/>
            </a:solidFill>
            <a:ln w="6345" cap="flat">
              <a:noFill/>
              <a:prstDash val="solid"/>
              <a:miter/>
            </a:ln>
          </p:spPr>
          <p:txBody>
            <a:bodyPr rtlCol="0" anchor="ctr"/>
            <a:lstStyle/>
            <a:p>
              <a:endParaRPr lang="en-US"/>
            </a:p>
          </p:txBody>
        </p:sp>
        <p:sp>
          <p:nvSpPr>
            <p:cNvPr id="1170" name="Freeform: Shape 1169">
              <a:extLst>
                <a:ext uri="{FF2B5EF4-FFF2-40B4-BE49-F238E27FC236}">
                  <a16:creationId xmlns:a16="http://schemas.microsoft.com/office/drawing/2014/main" id="{AFD19485-F836-E767-1481-FAC7CB096435}"/>
                </a:ext>
              </a:extLst>
            </p:cNvPr>
            <p:cNvSpPr/>
            <p:nvPr/>
          </p:nvSpPr>
          <p:spPr>
            <a:xfrm>
              <a:off x="4466080" y="3529599"/>
              <a:ext cx="486156" cy="486156"/>
            </a:xfrm>
            <a:custGeom>
              <a:avLst/>
              <a:gdLst>
                <a:gd name="connsiteX0" fmla="*/ 243078 w 486156"/>
                <a:gd name="connsiteY0" fmla="*/ 0 h 486156"/>
                <a:gd name="connsiteX1" fmla="*/ 0 w 486156"/>
                <a:gd name="connsiteY1" fmla="*/ 243078 h 486156"/>
                <a:gd name="connsiteX2" fmla="*/ 243078 w 486156"/>
                <a:gd name="connsiteY2" fmla="*/ 486156 h 486156"/>
                <a:gd name="connsiteX3" fmla="*/ 486156 w 486156"/>
                <a:gd name="connsiteY3" fmla="*/ 243078 h 486156"/>
                <a:gd name="connsiteX4" fmla="*/ 243078 w 486156"/>
                <a:gd name="connsiteY4" fmla="*/ 0 h 48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56" h="486156">
                  <a:moveTo>
                    <a:pt x="243078" y="0"/>
                  </a:moveTo>
                  <a:cubicBezTo>
                    <a:pt x="108811" y="0"/>
                    <a:pt x="0" y="108811"/>
                    <a:pt x="0" y="243078"/>
                  </a:cubicBezTo>
                  <a:cubicBezTo>
                    <a:pt x="0" y="377346"/>
                    <a:pt x="108811" y="486156"/>
                    <a:pt x="243078" y="486156"/>
                  </a:cubicBezTo>
                  <a:cubicBezTo>
                    <a:pt x="377346" y="486156"/>
                    <a:pt x="486156" y="377346"/>
                    <a:pt x="486156" y="243078"/>
                  </a:cubicBezTo>
                  <a:cubicBezTo>
                    <a:pt x="486156" y="108811"/>
                    <a:pt x="377346" y="0"/>
                    <a:pt x="243078" y="0"/>
                  </a:cubicBezTo>
                  <a:close/>
                </a:path>
              </a:pathLst>
            </a:custGeom>
            <a:solidFill>
              <a:srgbClr val="FAFBFC"/>
            </a:solidFill>
            <a:ln w="6345" cap="flat">
              <a:noFill/>
              <a:prstDash val="solid"/>
              <a:miter/>
            </a:ln>
          </p:spPr>
          <p:txBody>
            <a:bodyPr rtlCol="0" anchor="ctr"/>
            <a:lstStyle/>
            <a:p>
              <a:endParaRPr lang="en-US"/>
            </a:p>
          </p:txBody>
        </p:sp>
        <p:sp>
          <p:nvSpPr>
            <p:cNvPr id="1179" name="Freeform: Shape 1178">
              <a:extLst>
                <a:ext uri="{FF2B5EF4-FFF2-40B4-BE49-F238E27FC236}">
                  <a16:creationId xmlns:a16="http://schemas.microsoft.com/office/drawing/2014/main" id="{13DE48E4-8464-1974-8739-4B1131CDAC12}"/>
                </a:ext>
              </a:extLst>
            </p:cNvPr>
            <p:cNvSpPr/>
            <p:nvPr/>
          </p:nvSpPr>
          <p:spPr>
            <a:xfrm>
              <a:off x="845809" y="3462180"/>
              <a:ext cx="289040" cy="618963"/>
            </a:xfrm>
            <a:custGeom>
              <a:avLst/>
              <a:gdLst>
                <a:gd name="connsiteX0" fmla="*/ 289040 w 289040"/>
                <a:gd name="connsiteY0" fmla="*/ 474730 h 618963"/>
                <a:gd name="connsiteX1" fmla="*/ 246570 w 289040"/>
                <a:gd name="connsiteY1" fmla="*/ 577001 h 618963"/>
                <a:gd name="connsiteX2" fmla="*/ 144742 w 289040"/>
                <a:gd name="connsiteY2" fmla="*/ 618964 h 618963"/>
                <a:gd name="connsiteX3" fmla="*/ 42216 w 289040"/>
                <a:gd name="connsiteY3" fmla="*/ 576747 h 618963"/>
                <a:gd name="connsiteX4" fmla="*/ 0 w 289040"/>
                <a:gd name="connsiteY4" fmla="*/ 474730 h 618963"/>
                <a:gd name="connsiteX5" fmla="*/ 0 w 289040"/>
                <a:gd name="connsiteY5" fmla="*/ 144742 h 618963"/>
                <a:gd name="connsiteX6" fmla="*/ 42470 w 289040"/>
                <a:gd name="connsiteY6" fmla="*/ 42217 h 618963"/>
                <a:gd name="connsiteX7" fmla="*/ 144742 w 289040"/>
                <a:gd name="connsiteY7" fmla="*/ 0 h 618963"/>
                <a:gd name="connsiteX8" fmla="*/ 247014 w 289040"/>
                <a:gd name="connsiteY8" fmla="*/ 42470 h 618963"/>
                <a:gd name="connsiteX9" fmla="*/ 288977 w 289040"/>
                <a:gd name="connsiteY9" fmla="*/ 144742 h 618963"/>
                <a:gd name="connsiteX10" fmla="*/ 288977 w 289040"/>
                <a:gd name="connsiteY10" fmla="*/ 474730 h 618963"/>
                <a:gd name="connsiteX11" fmla="*/ 194513 w 289040"/>
                <a:gd name="connsiteY11" fmla="*/ 142774 h 618963"/>
                <a:gd name="connsiteX12" fmla="*/ 179087 w 289040"/>
                <a:gd name="connsiteY12" fmla="*/ 105637 h 618963"/>
                <a:gd name="connsiteX13" fmla="*/ 141949 w 289040"/>
                <a:gd name="connsiteY13" fmla="*/ 90210 h 618963"/>
                <a:gd name="connsiteX14" fmla="*/ 105065 w 289040"/>
                <a:gd name="connsiteY14" fmla="*/ 105637 h 618963"/>
                <a:gd name="connsiteX15" fmla="*/ 89893 w 289040"/>
                <a:gd name="connsiteY15" fmla="*/ 142774 h 618963"/>
                <a:gd name="connsiteX16" fmla="*/ 89893 w 289040"/>
                <a:gd name="connsiteY16" fmla="*/ 473269 h 618963"/>
                <a:gd name="connsiteX17" fmla="*/ 105065 w 289040"/>
                <a:gd name="connsiteY17" fmla="*/ 510407 h 618963"/>
                <a:gd name="connsiteX18" fmla="*/ 141949 w 289040"/>
                <a:gd name="connsiteY18" fmla="*/ 525834 h 618963"/>
                <a:gd name="connsiteX19" fmla="*/ 179087 w 289040"/>
                <a:gd name="connsiteY19" fmla="*/ 510407 h 618963"/>
                <a:gd name="connsiteX20" fmla="*/ 194513 w 289040"/>
                <a:gd name="connsiteY20" fmla="*/ 473269 h 618963"/>
                <a:gd name="connsiteX21" fmla="*/ 194513 w 289040"/>
                <a:gd name="connsiteY21" fmla="*/ 142774 h 61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9040" h="618963">
                  <a:moveTo>
                    <a:pt x="289040" y="474730"/>
                  </a:moveTo>
                  <a:cubicBezTo>
                    <a:pt x="289040" y="514914"/>
                    <a:pt x="274883" y="549005"/>
                    <a:pt x="246570" y="577001"/>
                  </a:cubicBezTo>
                  <a:cubicBezTo>
                    <a:pt x="218256" y="604997"/>
                    <a:pt x="184356" y="618964"/>
                    <a:pt x="144742" y="618964"/>
                  </a:cubicBezTo>
                  <a:cubicBezTo>
                    <a:pt x="105129" y="618964"/>
                    <a:pt x="70340" y="604871"/>
                    <a:pt x="42216" y="576747"/>
                  </a:cubicBezTo>
                  <a:cubicBezTo>
                    <a:pt x="14093" y="548624"/>
                    <a:pt x="0" y="514597"/>
                    <a:pt x="0" y="474730"/>
                  </a:cubicBezTo>
                  <a:lnTo>
                    <a:pt x="0" y="144742"/>
                  </a:lnTo>
                  <a:cubicBezTo>
                    <a:pt x="0" y="104557"/>
                    <a:pt x="14157" y="70340"/>
                    <a:pt x="42470" y="42217"/>
                  </a:cubicBezTo>
                  <a:cubicBezTo>
                    <a:pt x="70784" y="14094"/>
                    <a:pt x="104875" y="0"/>
                    <a:pt x="144742" y="0"/>
                  </a:cubicBezTo>
                  <a:cubicBezTo>
                    <a:pt x="184610" y="0"/>
                    <a:pt x="219018" y="14157"/>
                    <a:pt x="247014" y="42470"/>
                  </a:cubicBezTo>
                  <a:cubicBezTo>
                    <a:pt x="275010" y="70784"/>
                    <a:pt x="288977" y="104875"/>
                    <a:pt x="288977" y="144742"/>
                  </a:cubicBezTo>
                  <a:lnTo>
                    <a:pt x="288977" y="474730"/>
                  </a:lnTo>
                  <a:close/>
                  <a:moveTo>
                    <a:pt x="194513" y="142774"/>
                  </a:moveTo>
                  <a:cubicBezTo>
                    <a:pt x="194513" y="128300"/>
                    <a:pt x="189371" y="115921"/>
                    <a:pt x="179087" y="105637"/>
                  </a:cubicBezTo>
                  <a:cubicBezTo>
                    <a:pt x="168803" y="95352"/>
                    <a:pt x="156423" y="90210"/>
                    <a:pt x="141949" y="90210"/>
                  </a:cubicBezTo>
                  <a:cubicBezTo>
                    <a:pt x="127475" y="90210"/>
                    <a:pt x="115159" y="95352"/>
                    <a:pt x="105065" y="105637"/>
                  </a:cubicBezTo>
                  <a:cubicBezTo>
                    <a:pt x="94908" y="115921"/>
                    <a:pt x="89893" y="128300"/>
                    <a:pt x="89893" y="142774"/>
                  </a:cubicBezTo>
                  <a:lnTo>
                    <a:pt x="89893" y="473269"/>
                  </a:lnTo>
                  <a:cubicBezTo>
                    <a:pt x="89893" y="487744"/>
                    <a:pt x="94971" y="500123"/>
                    <a:pt x="105065" y="510407"/>
                  </a:cubicBezTo>
                  <a:cubicBezTo>
                    <a:pt x="115222" y="520692"/>
                    <a:pt x="127475" y="525834"/>
                    <a:pt x="141949" y="525834"/>
                  </a:cubicBezTo>
                  <a:cubicBezTo>
                    <a:pt x="156423" y="525834"/>
                    <a:pt x="168803" y="520692"/>
                    <a:pt x="179087" y="510407"/>
                  </a:cubicBezTo>
                  <a:cubicBezTo>
                    <a:pt x="189371" y="500123"/>
                    <a:pt x="194513" y="487744"/>
                    <a:pt x="194513" y="473269"/>
                  </a:cubicBezTo>
                  <a:lnTo>
                    <a:pt x="194513" y="142774"/>
                  </a:lnTo>
                  <a:close/>
                </a:path>
              </a:pathLst>
            </a:custGeom>
            <a:solidFill>
              <a:srgbClr val="313E49"/>
            </a:solidFill>
            <a:ln w="6345" cap="flat">
              <a:noFill/>
              <a:prstDash val="solid"/>
              <a:miter/>
            </a:ln>
          </p:spPr>
          <p:txBody>
            <a:bodyPr rtlCol="0" anchor="ctr"/>
            <a:lstStyle/>
            <a:p>
              <a:endParaRPr lang="en-US"/>
            </a:p>
          </p:txBody>
        </p:sp>
        <p:sp>
          <p:nvSpPr>
            <p:cNvPr id="1180" name="Freeform: Shape 1179">
              <a:extLst>
                <a:ext uri="{FF2B5EF4-FFF2-40B4-BE49-F238E27FC236}">
                  <a16:creationId xmlns:a16="http://schemas.microsoft.com/office/drawing/2014/main" id="{FB67E91C-DEF6-A072-0C5E-994879154C7B}"/>
                </a:ext>
              </a:extLst>
            </p:cNvPr>
            <p:cNvSpPr/>
            <p:nvPr/>
          </p:nvSpPr>
          <p:spPr>
            <a:xfrm>
              <a:off x="1440078" y="3464148"/>
              <a:ext cx="263519" cy="616995"/>
            </a:xfrm>
            <a:custGeom>
              <a:avLst/>
              <a:gdLst>
                <a:gd name="connsiteX0" fmla="*/ 5396 w 263519"/>
                <a:gd name="connsiteY0" fmla="*/ 0 h 616995"/>
                <a:gd name="connsiteX1" fmla="*/ 14284 w 263519"/>
                <a:gd name="connsiteY1" fmla="*/ 9015 h 616995"/>
                <a:gd name="connsiteX2" fmla="*/ 61325 w 263519"/>
                <a:gd name="connsiteY2" fmla="*/ 138902 h 616995"/>
                <a:gd name="connsiteX3" fmla="*/ 61325 w 263519"/>
                <a:gd name="connsiteY3" fmla="*/ 164486 h 616995"/>
                <a:gd name="connsiteX4" fmla="*/ 19172 w 263519"/>
                <a:gd name="connsiteY4" fmla="*/ 289548 h 616995"/>
                <a:gd name="connsiteX5" fmla="*/ 51739 w 263519"/>
                <a:gd name="connsiteY5" fmla="*/ 339319 h 616995"/>
                <a:gd name="connsiteX6" fmla="*/ 68118 w 263519"/>
                <a:gd name="connsiteY6" fmla="*/ 417785 h 616995"/>
                <a:gd name="connsiteX7" fmla="*/ 68118 w 263519"/>
                <a:gd name="connsiteY7" fmla="*/ 465524 h 616995"/>
                <a:gd name="connsiteX8" fmla="*/ 6856 w 263519"/>
                <a:gd name="connsiteY8" fmla="*/ 611092 h 616995"/>
                <a:gd name="connsiteX9" fmla="*/ 0 w 263519"/>
                <a:gd name="connsiteY9" fmla="*/ 616996 h 616995"/>
                <a:gd name="connsiteX10" fmla="*/ 90273 w 263519"/>
                <a:gd name="connsiteY10" fmla="*/ 616996 h 616995"/>
                <a:gd name="connsiteX11" fmla="*/ 263520 w 263519"/>
                <a:gd name="connsiteY11" fmla="*/ 0 h 616995"/>
                <a:gd name="connsiteX12" fmla="*/ 5396 w 263519"/>
                <a:gd name="connsiteY12" fmla="*/ 0 h 61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3519" h="616995">
                  <a:moveTo>
                    <a:pt x="5396" y="0"/>
                  </a:moveTo>
                  <a:cubicBezTo>
                    <a:pt x="8380" y="2920"/>
                    <a:pt x="11427" y="5777"/>
                    <a:pt x="14284" y="9015"/>
                  </a:cubicBezTo>
                  <a:cubicBezTo>
                    <a:pt x="45518" y="44185"/>
                    <a:pt x="61325" y="87861"/>
                    <a:pt x="61325" y="138902"/>
                  </a:cubicBezTo>
                  <a:lnTo>
                    <a:pt x="61325" y="164486"/>
                  </a:lnTo>
                  <a:cubicBezTo>
                    <a:pt x="61325" y="212035"/>
                    <a:pt x="47168" y="254061"/>
                    <a:pt x="19172" y="289548"/>
                  </a:cubicBezTo>
                  <a:cubicBezTo>
                    <a:pt x="31869" y="303959"/>
                    <a:pt x="42724" y="320592"/>
                    <a:pt x="51739" y="339319"/>
                  </a:cubicBezTo>
                  <a:cubicBezTo>
                    <a:pt x="62531" y="361348"/>
                    <a:pt x="68118" y="387884"/>
                    <a:pt x="68118" y="417785"/>
                  </a:cubicBezTo>
                  <a:lnTo>
                    <a:pt x="68118" y="465524"/>
                  </a:lnTo>
                  <a:cubicBezTo>
                    <a:pt x="68118" y="524056"/>
                    <a:pt x="47486" y="573065"/>
                    <a:pt x="6856" y="611092"/>
                  </a:cubicBezTo>
                  <a:cubicBezTo>
                    <a:pt x="4634" y="613187"/>
                    <a:pt x="2286" y="615028"/>
                    <a:pt x="0" y="616996"/>
                  </a:cubicBezTo>
                  <a:lnTo>
                    <a:pt x="90273" y="616996"/>
                  </a:lnTo>
                  <a:lnTo>
                    <a:pt x="263520" y="0"/>
                  </a:lnTo>
                  <a:lnTo>
                    <a:pt x="5396" y="0"/>
                  </a:lnTo>
                  <a:close/>
                </a:path>
              </a:pathLst>
            </a:custGeom>
            <a:solidFill>
              <a:schemeClr val="tx1"/>
            </a:solidFill>
            <a:ln w="6345" cap="flat">
              <a:noFill/>
              <a:prstDash val="solid"/>
              <a:miter/>
            </a:ln>
          </p:spPr>
          <p:txBody>
            <a:bodyPr rtlCol="0" anchor="ctr"/>
            <a:lstStyle/>
            <a:p>
              <a:endParaRPr lang="en-US"/>
            </a:p>
          </p:txBody>
        </p:sp>
        <p:sp>
          <p:nvSpPr>
            <p:cNvPr id="1181" name="Freeform: Shape 1180">
              <a:extLst>
                <a:ext uri="{FF2B5EF4-FFF2-40B4-BE49-F238E27FC236}">
                  <a16:creationId xmlns:a16="http://schemas.microsoft.com/office/drawing/2014/main" id="{89C115CB-902F-D80E-18C6-8DEC41821594}"/>
                </a:ext>
              </a:extLst>
            </p:cNvPr>
            <p:cNvSpPr/>
            <p:nvPr/>
          </p:nvSpPr>
          <p:spPr>
            <a:xfrm>
              <a:off x="1163670" y="3462053"/>
              <a:ext cx="295705" cy="619027"/>
            </a:xfrm>
            <a:custGeom>
              <a:avLst/>
              <a:gdLst>
                <a:gd name="connsiteX0" fmla="*/ 141822 w 295705"/>
                <a:gd name="connsiteY0" fmla="*/ 525961 h 619027"/>
                <a:gd name="connsiteX1" fmla="*/ 204544 w 295705"/>
                <a:gd name="connsiteY1" fmla="*/ 467619 h 619027"/>
                <a:gd name="connsiteX2" fmla="*/ 204544 w 295705"/>
                <a:gd name="connsiteY2" fmla="*/ 431942 h 619027"/>
                <a:gd name="connsiteX3" fmla="*/ 107097 w 295705"/>
                <a:gd name="connsiteY3" fmla="*/ 338938 h 619027"/>
                <a:gd name="connsiteX4" fmla="*/ 107097 w 295705"/>
                <a:gd name="connsiteY4" fmla="*/ 260854 h 619027"/>
                <a:gd name="connsiteX5" fmla="*/ 184800 w 295705"/>
                <a:gd name="connsiteY5" fmla="*/ 231461 h 619027"/>
                <a:gd name="connsiteX6" fmla="*/ 207972 w 295705"/>
                <a:gd name="connsiteY6" fmla="*/ 157249 h 619027"/>
                <a:gd name="connsiteX7" fmla="*/ 207972 w 295705"/>
                <a:gd name="connsiteY7" fmla="*/ 143282 h 619027"/>
                <a:gd name="connsiteX8" fmla="*/ 155852 w 295705"/>
                <a:gd name="connsiteY8" fmla="*/ 83989 h 619027"/>
                <a:gd name="connsiteX9" fmla="*/ 113381 w 295705"/>
                <a:gd name="connsiteY9" fmla="*/ 106081 h 619027"/>
                <a:gd name="connsiteX10" fmla="*/ 103224 w 295705"/>
                <a:gd name="connsiteY10" fmla="*/ 149694 h 619027"/>
                <a:gd name="connsiteX11" fmla="*/ 103224 w 295705"/>
                <a:gd name="connsiteY11" fmla="*/ 165501 h 619027"/>
                <a:gd name="connsiteX12" fmla="*/ 13966 w 295705"/>
                <a:gd name="connsiteY12" fmla="*/ 165501 h 619027"/>
                <a:gd name="connsiteX13" fmla="*/ 13966 w 295705"/>
                <a:gd name="connsiteY13" fmla="*/ 151535 h 619027"/>
                <a:gd name="connsiteX14" fmla="*/ 46787 w 295705"/>
                <a:gd name="connsiteY14" fmla="*/ 46343 h 619027"/>
                <a:gd name="connsiteX15" fmla="*/ 151472 w 295705"/>
                <a:gd name="connsiteY15" fmla="*/ 0 h 619027"/>
                <a:gd name="connsiteX16" fmla="*/ 254251 w 295705"/>
                <a:gd name="connsiteY16" fmla="*/ 43423 h 619027"/>
                <a:gd name="connsiteX17" fmla="*/ 288977 w 295705"/>
                <a:gd name="connsiteY17" fmla="*/ 140870 h 619027"/>
                <a:gd name="connsiteX18" fmla="*/ 288977 w 295705"/>
                <a:gd name="connsiteY18" fmla="*/ 166454 h 619027"/>
                <a:gd name="connsiteX19" fmla="*/ 255204 w 295705"/>
                <a:gd name="connsiteY19" fmla="*/ 263901 h 619027"/>
                <a:gd name="connsiteX20" fmla="*/ 221430 w 295705"/>
                <a:gd name="connsiteY20" fmla="*/ 293357 h 619027"/>
                <a:gd name="connsiteX21" fmla="*/ 284152 w 295705"/>
                <a:gd name="connsiteY21" fmla="*/ 362364 h 619027"/>
                <a:gd name="connsiteX22" fmla="*/ 295706 w 295705"/>
                <a:gd name="connsiteY22" fmla="*/ 419753 h 619027"/>
                <a:gd name="connsiteX23" fmla="*/ 295706 w 295705"/>
                <a:gd name="connsiteY23" fmla="*/ 467492 h 619027"/>
                <a:gd name="connsiteX24" fmla="*/ 249871 w 295705"/>
                <a:gd name="connsiteY24" fmla="*/ 577509 h 619027"/>
                <a:gd name="connsiteX25" fmla="*/ 144234 w 295705"/>
                <a:gd name="connsiteY25" fmla="*/ 619027 h 619027"/>
                <a:gd name="connsiteX26" fmla="*/ 41963 w 295705"/>
                <a:gd name="connsiteY26" fmla="*/ 576557 h 619027"/>
                <a:gd name="connsiteX27" fmla="*/ 0 w 295705"/>
                <a:gd name="connsiteY27" fmla="*/ 474730 h 619027"/>
                <a:gd name="connsiteX28" fmla="*/ 0 w 295705"/>
                <a:gd name="connsiteY28" fmla="*/ 459748 h 619027"/>
                <a:gd name="connsiteX29" fmla="*/ 86845 w 295705"/>
                <a:gd name="connsiteY29" fmla="*/ 453018 h 619027"/>
                <a:gd name="connsiteX30" fmla="*/ 88750 w 295705"/>
                <a:gd name="connsiteY30" fmla="*/ 474285 h 619027"/>
                <a:gd name="connsiteX31" fmla="*/ 104938 w 295705"/>
                <a:gd name="connsiteY31" fmla="*/ 511423 h 619027"/>
                <a:gd name="connsiteX32" fmla="*/ 141822 w 295705"/>
                <a:gd name="connsiteY32" fmla="*/ 525897 h 61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5705" h="619027">
                  <a:moveTo>
                    <a:pt x="141822" y="525961"/>
                  </a:moveTo>
                  <a:cubicBezTo>
                    <a:pt x="183658" y="525961"/>
                    <a:pt x="204544" y="506535"/>
                    <a:pt x="204544" y="467619"/>
                  </a:cubicBezTo>
                  <a:lnTo>
                    <a:pt x="204544" y="431942"/>
                  </a:lnTo>
                  <a:cubicBezTo>
                    <a:pt x="204544" y="369918"/>
                    <a:pt x="172040" y="338938"/>
                    <a:pt x="107097" y="338938"/>
                  </a:cubicBezTo>
                  <a:lnTo>
                    <a:pt x="107097" y="260854"/>
                  </a:lnTo>
                  <a:cubicBezTo>
                    <a:pt x="142139" y="260854"/>
                    <a:pt x="168041" y="251077"/>
                    <a:pt x="184800" y="231461"/>
                  </a:cubicBezTo>
                  <a:cubicBezTo>
                    <a:pt x="200227" y="213813"/>
                    <a:pt x="207972" y="189054"/>
                    <a:pt x="207972" y="157249"/>
                  </a:cubicBezTo>
                  <a:lnTo>
                    <a:pt x="207972" y="143282"/>
                  </a:lnTo>
                  <a:cubicBezTo>
                    <a:pt x="207972" y="103732"/>
                    <a:pt x="190577" y="83989"/>
                    <a:pt x="155852" y="83989"/>
                  </a:cubicBezTo>
                  <a:cubicBezTo>
                    <a:pt x="136553" y="83989"/>
                    <a:pt x="122396" y="91353"/>
                    <a:pt x="113381" y="106081"/>
                  </a:cubicBezTo>
                  <a:cubicBezTo>
                    <a:pt x="106652" y="117254"/>
                    <a:pt x="103224" y="131792"/>
                    <a:pt x="103224" y="149694"/>
                  </a:cubicBezTo>
                  <a:lnTo>
                    <a:pt x="103224" y="165501"/>
                  </a:lnTo>
                  <a:lnTo>
                    <a:pt x="13966" y="165501"/>
                  </a:lnTo>
                  <a:lnTo>
                    <a:pt x="13966" y="151535"/>
                  </a:lnTo>
                  <a:cubicBezTo>
                    <a:pt x="13966" y="108430"/>
                    <a:pt x="24886" y="73387"/>
                    <a:pt x="46787" y="46343"/>
                  </a:cubicBezTo>
                  <a:cubicBezTo>
                    <a:pt x="71546" y="15490"/>
                    <a:pt x="106462" y="0"/>
                    <a:pt x="151472" y="0"/>
                  </a:cubicBezTo>
                  <a:cubicBezTo>
                    <a:pt x="196481" y="0"/>
                    <a:pt x="228477" y="14474"/>
                    <a:pt x="254251" y="43423"/>
                  </a:cubicBezTo>
                  <a:cubicBezTo>
                    <a:pt x="277423" y="69451"/>
                    <a:pt x="288977" y="101954"/>
                    <a:pt x="288977" y="140870"/>
                  </a:cubicBezTo>
                  <a:lnTo>
                    <a:pt x="288977" y="166454"/>
                  </a:lnTo>
                  <a:cubicBezTo>
                    <a:pt x="288977" y="204099"/>
                    <a:pt x="277740" y="236603"/>
                    <a:pt x="255204" y="263901"/>
                  </a:cubicBezTo>
                  <a:cubicBezTo>
                    <a:pt x="245554" y="275455"/>
                    <a:pt x="234317" y="285295"/>
                    <a:pt x="221430" y="293357"/>
                  </a:cubicBezTo>
                  <a:cubicBezTo>
                    <a:pt x="248474" y="308466"/>
                    <a:pt x="269360" y="331447"/>
                    <a:pt x="284152" y="362364"/>
                  </a:cubicBezTo>
                  <a:cubicBezTo>
                    <a:pt x="291897" y="378108"/>
                    <a:pt x="295706" y="397280"/>
                    <a:pt x="295706" y="419753"/>
                  </a:cubicBezTo>
                  <a:lnTo>
                    <a:pt x="295706" y="467492"/>
                  </a:lnTo>
                  <a:cubicBezTo>
                    <a:pt x="295706" y="512185"/>
                    <a:pt x="280406" y="548878"/>
                    <a:pt x="249871" y="577509"/>
                  </a:cubicBezTo>
                  <a:cubicBezTo>
                    <a:pt x="220605" y="605188"/>
                    <a:pt x="185372" y="619027"/>
                    <a:pt x="144234" y="619027"/>
                  </a:cubicBezTo>
                  <a:cubicBezTo>
                    <a:pt x="103097" y="619027"/>
                    <a:pt x="69959" y="604871"/>
                    <a:pt x="41963" y="576557"/>
                  </a:cubicBezTo>
                  <a:cubicBezTo>
                    <a:pt x="13966" y="548244"/>
                    <a:pt x="0" y="514343"/>
                    <a:pt x="0" y="474730"/>
                  </a:cubicBezTo>
                  <a:lnTo>
                    <a:pt x="0" y="459748"/>
                  </a:lnTo>
                  <a:lnTo>
                    <a:pt x="86845" y="453018"/>
                  </a:lnTo>
                  <a:lnTo>
                    <a:pt x="88750" y="474285"/>
                  </a:lnTo>
                  <a:cubicBezTo>
                    <a:pt x="90020" y="489394"/>
                    <a:pt x="95416" y="501774"/>
                    <a:pt x="104938" y="511423"/>
                  </a:cubicBezTo>
                  <a:cubicBezTo>
                    <a:pt x="114397" y="521072"/>
                    <a:pt x="126713" y="525897"/>
                    <a:pt x="141822" y="525897"/>
                  </a:cubicBezTo>
                  <a:close/>
                </a:path>
              </a:pathLst>
            </a:custGeom>
            <a:solidFill>
              <a:srgbClr val="313E49"/>
            </a:solidFill>
            <a:ln w="6345" cap="flat">
              <a:noFill/>
              <a:prstDash val="solid"/>
              <a:miter/>
            </a:ln>
          </p:spPr>
          <p:txBody>
            <a:bodyPr rtlCol="0" anchor="ctr"/>
            <a:lstStyle/>
            <a:p>
              <a:endParaRPr lang="en-US"/>
            </a:p>
          </p:txBody>
        </p:sp>
        <p:sp>
          <p:nvSpPr>
            <p:cNvPr id="1379" name="TextBox 1378">
              <a:extLst>
                <a:ext uri="{FF2B5EF4-FFF2-40B4-BE49-F238E27FC236}">
                  <a16:creationId xmlns:a16="http://schemas.microsoft.com/office/drawing/2014/main" id="{7824951A-766D-25A7-6D54-F6E153BCDE4E}"/>
                </a:ext>
              </a:extLst>
            </p:cNvPr>
            <p:cNvSpPr txBox="1"/>
            <p:nvPr/>
          </p:nvSpPr>
          <p:spPr>
            <a:xfrm>
              <a:off x="1682678" y="3464972"/>
              <a:ext cx="1859516" cy="610277"/>
            </a:xfrm>
            <a:prstGeom prst="rect">
              <a:avLst/>
            </a:prstGeom>
            <a:noFill/>
          </p:spPr>
          <p:txBody>
            <a:bodyPr wrap="square" lIns="91440" tIns="0" rIns="91440" bIns="0" rtlCol="0" anchor="ctr" anchorCtr="0">
              <a:noAutofit/>
            </a:bodyPr>
            <a:lstStyle/>
            <a:p>
              <a:pPr algn="ctr"/>
              <a:r>
                <a:rPr lang="en-US" sz="1200" b="1" dirty="0">
                  <a:solidFill>
                    <a:schemeClr val="bg1"/>
                  </a:solidFill>
                </a:rPr>
                <a:t>Transferrable Skills</a:t>
              </a:r>
              <a:endParaRPr lang="en-US" sz="1200" dirty="0">
                <a:solidFill>
                  <a:schemeClr val="bg1"/>
                </a:solidFill>
              </a:endParaRPr>
            </a:p>
          </p:txBody>
        </p:sp>
        <p:pic>
          <p:nvPicPr>
            <p:cNvPr id="1389" name="Graphic 1388" descr="Briefcase with solid fill">
              <a:extLst>
                <a:ext uri="{FF2B5EF4-FFF2-40B4-BE49-F238E27FC236}">
                  <a16:creationId xmlns:a16="http://schemas.microsoft.com/office/drawing/2014/main" id="{8AD5ED70-14FC-7513-2391-FAC9F35B3C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88813" y="3545926"/>
              <a:ext cx="417036" cy="417036"/>
            </a:xfrm>
            <a:prstGeom prst="rect">
              <a:avLst/>
            </a:prstGeom>
          </p:spPr>
        </p:pic>
      </p:grpSp>
      <p:grpSp>
        <p:nvGrpSpPr>
          <p:cNvPr id="3" name="Group 2">
            <a:extLst>
              <a:ext uri="{FF2B5EF4-FFF2-40B4-BE49-F238E27FC236}">
                <a16:creationId xmlns:a16="http://schemas.microsoft.com/office/drawing/2014/main" id="{B84FAD29-CB3D-4C7A-50DB-F050B55D3171}"/>
              </a:ext>
            </a:extLst>
          </p:cNvPr>
          <p:cNvGrpSpPr/>
          <p:nvPr/>
        </p:nvGrpSpPr>
        <p:grpSpPr>
          <a:xfrm>
            <a:off x="1681233" y="1453115"/>
            <a:ext cx="4173658" cy="799866"/>
            <a:chOff x="850568" y="1725869"/>
            <a:chExt cx="4173658" cy="799866"/>
          </a:xfrm>
        </p:grpSpPr>
        <p:sp>
          <p:nvSpPr>
            <p:cNvPr id="1139" name="Freeform: Shape 1138">
              <a:extLst>
                <a:ext uri="{FF2B5EF4-FFF2-40B4-BE49-F238E27FC236}">
                  <a16:creationId xmlns:a16="http://schemas.microsoft.com/office/drawing/2014/main" id="{FC29588F-60C5-1961-D0CF-55D9D01066AB}"/>
                </a:ext>
              </a:extLst>
            </p:cNvPr>
            <p:cNvSpPr/>
            <p:nvPr/>
          </p:nvSpPr>
          <p:spPr>
            <a:xfrm>
              <a:off x="4293532" y="1728066"/>
              <a:ext cx="730694" cy="616995"/>
            </a:xfrm>
            <a:custGeom>
              <a:avLst/>
              <a:gdLst>
                <a:gd name="connsiteX0" fmla="*/ 0 w 730694"/>
                <a:gd name="connsiteY0" fmla="*/ 0 h 616995"/>
                <a:gd name="connsiteX1" fmla="*/ 426545 w 730694"/>
                <a:gd name="connsiteY1" fmla="*/ 0 h 616995"/>
                <a:gd name="connsiteX2" fmla="*/ 730695 w 730694"/>
                <a:gd name="connsiteY2" fmla="*/ 304149 h 616995"/>
                <a:gd name="connsiteX3" fmla="*/ 730695 w 730694"/>
                <a:gd name="connsiteY3" fmla="*/ 312847 h 616995"/>
                <a:gd name="connsiteX4" fmla="*/ 426545 w 730694"/>
                <a:gd name="connsiteY4" fmla="*/ 616996 h 616995"/>
                <a:gd name="connsiteX5" fmla="*/ 0 w 730694"/>
                <a:gd name="connsiteY5" fmla="*/ 616996 h 616995"/>
                <a:gd name="connsiteX6" fmla="*/ 0 w 730694"/>
                <a:gd name="connsiteY6" fmla="*/ 0 h 61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694" h="616995">
                  <a:moveTo>
                    <a:pt x="0" y="0"/>
                  </a:moveTo>
                  <a:lnTo>
                    <a:pt x="426545" y="0"/>
                  </a:lnTo>
                  <a:cubicBezTo>
                    <a:pt x="594523" y="0"/>
                    <a:pt x="730695" y="136172"/>
                    <a:pt x="730695" y="304149"/>
                  </a:cubicBezTo>
                  <a:lnTo>
                    <a:pt x="730695" y="312847"/>
                  </a:lnTo>
                  <a:cubicBezTo>
                    <a:pt x="730695" y="480824"/>
                    <a:pt x="594523" y="616996"/>
                    <a:pt x="426545" y="616996"/>
                  </a:cubicBezTo>
                  <a:lnTo>
                    <a:pt x="0" y="616996"/>
                  </a:lnTo>
                  <a:lnTo>
                    <a:pt x="0" y="0"/>
                  </a:lnTo>
                  <a:close/>
                </a:path>
              </a:pathLst>
            </a:custGeom>
            <a:solidFill>
              <a:srgbClr val="961E22"/>
            </a:solidFill>
            <a:ln w="6345" cap="flat">
              <a:noFill/>
              <a:prstDash val="solid"/>
              <a:miter/>
            </a:ln>
          </p:spPr>
          <p:txBody>
            <a:bodyPr rtlCol="0" anchor="ctr"/>
            <a:lstStyle/>
            <a:p>
              <a:endParaRPr lang="en-US"/>
            </a:p>
          </p:txBody>
        </p:sp>
        <p:sp>
          <p:nvSpPr>
            <p:cNvPr id="1140" name="Freeform: Shape 1139">
              <a:extLst>
                <a:ext uri="{FF2B5EF4-FFF2-40B4-BE49-F238E27FC236}">
                  <a16:creationId xmlns:a16="http://schemas.microsoft.com/office/drawing/2014/main" id="{77050EE7-43B8-F301-59A8-53E9F05D8B35}"/>
                </a:ext>
              </a:extLst>
            </p:cNvPr>
            <p:cNvSpPr/>
            <p:nvPr/>
          </p:nvSpPr>
          <p:spPr>
            <a:xfrm>
              <a:off x="3531350" y="1728066"/>
              <a:ext cx="596617" cy="797669"/>
            </a:xfrm>
            <a:custGeom>
              <a:avLst/>
              <a:gdLst>
                <a:gd name="connsiteX0" fmla="*/ 0 w 596617"/>
                <a:gd name="connsiteY0" fmla="*/ 0 h 797669"/>
                <a:gd name="connsiteX1" fmla="*/ 0 w 596617"/>
                <a:gd name="connsiteY1" fmla="*/ 616996 h 797669"/>
                <a:gd name="connsiteX2" fmla="*/ 596617 w 596617"/>
                <a:gd name="connsiteY2" fmla="*/ 797670 h 797669"/>
                <a:gd name="connsiteX3" fmla="*/ 596617 w 596617"/>
                <a:gd name="connsiteY3" fmla="*/ 180674 h 797669"/>
                <a:gd name="connsiteX4" fmla="*/ 0 w 596617"/>
                <a:gd name="connsiteY4" fmla="*/ 0 h 79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617" h="797669">
                  <a:moveTo>
                    <a:pt x="0" y="0"/>
                  </a:moveTo>
                  <a:lnTo>
                    <a:pt x="0" y="616996"/>
                  </a:lnTo>
                  <a:lnTo>
                    <a:pt x="596617" y="797670"/>
                  </a:lnTo>
                  <a:lnTo>
                    <a:pt x="596617" y="180674"/>
                  </a:lnTo>
                  <a:lnTo>
                    <a:pt x="0" y="0"/>
                  </a:lnTo>
                  <a:close/>
                </a:path>
              </a:pathLst>
            </a:custGeom>
            <a:solidFill>
              <a:srgbClr val="621416"/>
            </a:solidFill>
            <a:ln w="6345" cap="flat">
              <a:noFill/>
              <a:prstDash val="solid"/>
              <a:miter/>
            </a:ln>
          </p:spPr>
          <p:txBody>
            <a:bodyPr rtlCol="0" anchor="ctr"/>
            <a:lstStyle/>
            <a:p>
              <a:endParaRPr lang="en-US"/>
            </a:p>
          </p:txBody>
        </p:sp>
        <p:sp>
          <p:nvSpPr>
            <p:cNvPr id="1141" name="Freeform: Shape 1140">
              <a:extLst>
                <a:ext uri="{FF2B5EF4-FFF2-40B4-BE49-F238E27FC236}">
                  <a16:creationId xmlns:a16="http://schemas.microsoft.com/office/drawing/2014/main" id="{424657DF-FC3C-7B77-F52B-4627DFB39BEF}"/>
                </a:ext>
              </a:extLst>
            </p:cNvPr>
            <p:cNvSpPr/>
            <p:nvPr/>
          </p:nvSpPr>
          <p:spPr>
            <a:xfrm>
              <a:off x="4127967" y="1728066"/>
              <a:ext cx="165564" cy="797669"/>
            </a:xfrm>
            <a:custGeom>
              <a:avLst/>
              <a:gdLst>
                <a:gd name="connsiteX0" fmla="*/ 165565 w 165564"/>
                <a:gd name="connsiteY0" fmla="*/ 0 h 797669"/>
                <a:gd name="connsiteX1" fmla="*/ 165565 w 165564"/>
                <a:gd name="connsiteY1" fmla="*/ 616996 h 797669"/>
                <a:gd name="connsiteX2" fmla="*/ 0 w 165564"/>
                <a:gd name="connsiteY2" fmla="*/ 797670 h 797669"/>
                <a:gd name="connsiteX3" fmla="*/ 0 w 165564"/>
                <a:gd name="connsiteY3" fmla="*/ 180674 h 797669"/>
                <a:gd name="connsiteX4" fmla="*/ 165565 w 165564"/>
                <a:gd name="connsiteY4" fmla="*/ 0 h 79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64" h="797669">
                  <a:moveTo>
                    <a:pt x="165565" y="0"/>
                  </a:moveTo>
                  <a:lnTo>
                    <a:pt x="165565" y="616996"/>
                  </a:lnTo>
                  <a:lnTo>
                    <a:pt x="0" y="797670"/>
                  </a:lnTo>
                  <a:lnTo>
                    <a:pt x="0" y="180674"/>
                  </a:lnTo>
                  <a:lnTo>
                    <a:pt x="165565" y="0"/>
                  </a:lnTo>
                  <a:close/>
                </a:path>
              </a:pathLst>
            </a:custGeom>
            <a:solidFill>
              <a:srgbClr val="B62427"/>
            </a:solidFill>
            <a:ln w="6345" cap="flat">
              <a:noFill/>
              <a:prstDash val="solid"/>
              <a:miter/>
            </a:ln>
          </p:spPr>
          <p:txBody>
            <a:bodyPr rtlCol="0" anchor="ctr"/>
            <a:lstStyle/>
            <a:p>
              <a:endParaRPr lang="en-US"/>
            </a:p>
          </p:txBody>
        </p:sp>
        <p:sp>
          <p:nvSpPr>
            <p:cNvPr id="1142" name="Freeform: Shape 1141">
              <a:extLst>
                <a:ext uri="{FF2B5EF4-FFF2-40B4-BE49-F238E27FC236}">
                  <a16:creationId xmlns:a16="http://schemas.microsoft.com/office/drawing/2014/main" id="{693570C6-EEDE-D46D-A473-DD4B7A25068A}"/>
                </a:ext>
              </a:extLst>
            </p:cNvPr>
            <p:cNvSpPr/>
            <p:nvPr/>
          </p:nvSpPr>
          <p:spPr>
            <a:xfrm>
              <a:off x="4435101" y="1762474"/>
              <a:ext cx="548116" cy="548116"/>
            </a:xfrm>
            <a:custGeom>
              <a:avLst/>
              <a:gdLst>
                <a:gd name="connsiteX0" fmla="*/ 274058 w 548116"/>
                <a:gd name="connsiteY0" fmla="*/ 0 h 548116"/>
                <a:gd name="connsiteX1" fmla="*/ 0 w 548116"/>
                <a:gd name="connsiteY1" fmla="*/ 274058 h 548116"/>
                <a:gd name="connsiteX2" fmla="*/ 274058 w 548116"/>
                <a:gd name="connsiteY2" fmla="*/ 548116 h 548116"/>
                <a:gd name="connsiteX3" fmla="*/ 548116 w 548116"/>
                <a:gd name="connsiteY3" fmla="*/ 274058 h 548116"/>
                <a:gd name="connsiteX4" fmla="*/ 274058 w 548116"/>
                <a:gd name="connsiteY4" fmla="*/ 0 h 548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16" h="548116">
                  <a:moveTo>
                    <a:pt x="274058" y="0"/>
                  </a:moveTo>
                  <a:cubicBezTo>
                    <a:pt x="122714" y="0"/>
                    <a:pt x="0" y="122713"/>
                    <a:pt x="0" y="274058"/>
                  </a:cubicBezTo>
                  <a:cubicBezTo>
                    <a:pt x="0" y="425403"/>
                    <a:pt x="122714" y="548116"/>
                    <a:pt x="274058" y="548116"/>
                  </a:cubicBezTo>
                  <a:cubicBezTo>
                    <a:pt x="425403" y="548116"/>
                    <a:pt x="548116" y="425403"/>
                    <a:pt x="548116" y="274058"/>
                  </a:cubicBezTo>
                  <a:cubicBezTo>
                    <a:pt x="548116" y="122713"/>
                    <a:pt x="425403" y="0"/>
                    <a:pt x="274058" y="0"/>
                  </a:cubicBezTo>
                  <a:close/>
                </a:path>
              </a:pathLst>
            </a:custGeom>
            <a:solidFill>
              <a:srgbClr val="621416"/>
            </a:solidFill>
            <a:ln w="6345" cap="flat">
              <a:noFill/>
              <a:prstDash val="solid"/>
              <a:miter/>
            </a:ln>
          </p:spPr>
          <p:txBody>
            <a:bodyPr rtlCol="0" anchor="ctr"/>
            <a:lstStyle/>
            <a:p>
              <a:endParaRPr lang="en-US"/>
            </a:p>
          </p:txBody>
        </p:sp>
        <p:sp>
          <p:nvSpPr>
            <p:cNvPr id="1143" name="Freeform: Shape 1142">
              <a:extLst>
                <a:ext uri="{FF2B5EF4-FFF2-40B4-BE49-F238E27FC236}">
                  <a16:creationId xmlns:a16="http://schemas.microsoft.com/office/drawing/2014/main" id="{B509A52D-1541-A1EF-56C0-E9E5889C2AD0}"/>
                </a:ext>
              </a:extLst>
            </p:cNvPr>
            <p:cNvSpPr/>
            <p:nvPr/>
          </p:nvSpPr>
          <p:spPr>
            <a:xfrm rot="21523800">
              <a:off x="4466039" y="1793556"/>
              <a:ext cx="486156" cy="486156"/>
            </a:xfrm>
            <a:custGeom>
              <a:avLst/>
              <a:gdLst>
                <a:gd name="connsiteX0" fmla="*/ 486156 w 486156"/>
                <a:gd name="connsiteY0" fmla="*/ 243078 h 486156"/>
                <a:gd name="connsiteX1" fmla="*/ 243078 w 486156"/>
                <a:gd name="connsiteY1" fmla="*/ 486156 h 486156"/>
                <a:gd name="connsiteX2" fmla="*/ 0 w 486156"/>
                <a:gd name="connsiteY2" fmla="*/ 243078 h 486156"/>
                <a:gd name="connsiteX3" fmla="*/ 243078 w 486156"/>
                <a:gd name="connsiteY3" fmla="*/ 0 h 486156"/>
                <a:gd name="connsiteX4" fmla="*/ 486156 w 486156"/>
                <a:gd name="connsiteY4" fmla="*/ 243078 h 48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56" h="486156">
                  <a:moveTo>
                    <a:pt x="486156" y="243078"/>
                  </a:moveTo>
                  <a:cubicBezTo>
                    <a:pt x="486156" y="377326"/>
                    <a:pt x="377327" y="486156"/>
                    <a:pt x="243078" y="486156"/>
                  </a:cubicBezTo>
                  <a:cubicBezTo>
                    <a:pt x="108830" y="486156"/>
                    <a:pt x="0" y="377327"/>
                    <a:pt x="0" y="243078"/>
                  </a:cubicBezTo>
                  <a:cubicBezTo>
                    <a:pt x="0" y="108830"/>
                    <a:pt x="108830" y="0"/>
                    <a:pt x="243078" y="0"/>
                  </a:cubicBezTo>
                  <a:cubicBezTo>
                    <a:pt x="377327" y="0"/>
                    <a:pt x="486156" y="108830"/>
                    <a:pt x="486156" y="243078"/>
                  </a:cubicBezTo>
                  <a:close/>
                </a:path>
              </a:pathLst>
            </a:custGeom>
            <a:solidFill>
              <a:srgbClr val="FAFBFC"/>
            </a:solidFill>
            <a:ln w="6345" cap="flat">
              <a:noFill/>
              <a:prstDash val="solid"/>
              <a:miter/>
            </a:ln>
          </p:spPr>
          <p:txBody>
            <a:bodyPr rtlCol="0" anchor="ctr"/>
            <a:lstStyle/>
            <a:p>
              <a:endParaRPr lang="en-US"/>
            </a:p>
          </p:txBody>
        </p:sp>
        <p:sp>
          <p:nvSpPr>
            <p:cNvPr id="1166" name="Freeform: Shape 1165">
              <a:extLst>
                <a:ext uri="{FF2B5EF4-FFF2-40B4-BE49-F238E27FC236}">
                  <a16:creationId xmlns:a16="http://schemas.microsoft.com/office/drawing/2014/main" id="{5609C578-B146-E2CA-4C09-D79405C71BE0}"/>
                </a:ext>
              </a:extLst>
            </p:cNvPr>
            <p:cNvSpPr/>
            <p:nvPr/>
          </p:nvSpPr>
          <p:spPr>
            <a:xfrm>
              <a:off x="1528700" y="1728066"/>
              <a:ext cx="2005633" cy="616995"/>
            </a:xfrm>
            <a:custGeom>
              <a:avLst/>
              <a:gdLst>
                <a:gd name="connsiteX0" fmla="*/ 0 w 2005633"/>
                <a:gd name="connsiteY0" fmla="*/ 0 h 616995"/>
                <a:gd name="connsiteX1" fmla="*/ 2005633 w 2005633"/>
                <a:gd name="connsiteY1" fmla="*/ 0 h 616995"/>
                <a:gd name="connsiteX2" fmla="*/ 2005633 w 2005633"/>
                <a:gd name="connsiteY2" fmla="*/ 616996 h 616995"/>
                <a:gd name="connsiteX3" fmla="*/ 0 w 2005633"/>
                <a:gd name="connsiteY3" fmla="*/ 616996 h 616995"/>
              </a:gdLst>
              <a:ahLst/>
              <a:cxnLst>
                <a:cxn ang="0">
                  <a:pos x="connsiteX0" y="connsiteY0"/>
                </a:cxn>
                <a:cxn ang="0">
                  <a:pos x="connsiteX1" y="connsiteY1"/>
                </a:cxn>
                <a:cxn ang="0">
                  <a:pos x="connsiteX2" y="connsiteY2"/>
                </a:cxn>
                <a:cxn ang="0">
                  <a:pos x="connsiteX3" y="connsiteY3"/>
                </a:cxn>
              </a:cxnLst>
              <a:rect l="l" t="t" r="r" b="b"/>
              <a:pathLst>
                <a:path w="2005633" h="616995">
                  <a:moveTo>
                    <a:pt x="0" y="0"/>
                  </a:moveTo>
                  <a:lnTo>
                    <a:pt x="2005633" y="0"/>
                  </a:lnTo>
                  <a:lnTo>
                    <a:pt x="2005633" y="616996"/>
                  </a:lnTo>
                  <a:lnTo>
                    <a:pt x="0" y="616996"/>
                  </a:lnTo>
                  <a:close/>
                </a:path>
              </a:pathLst>
            </a:custGeom>
            <a:solidFill>
              <a:srgbClr val="961E22"/>
            </a:solidFill>
            <a:ln w="6345" cap="flat">
              <a:noFill/>
              <a:prstDash val="solid"/>
              <a:miter/>
            </a:ln>
          </p:spPr>
          <p:txBody>
            <a:bodyPr rtlCol="0" anchor="ctr"/>
            <a:lstStyle/>
            <a:p>
              <a:endParaRPr lang="en-US"/>
            </a:p>
          </p:txBody>
        </p:sp>
        <p:sp>
          <p:nvSpPr>
            <p:cNvPr id="1173" name="Freeform: Shape 1172">
              <a:extLst>
                <a:ext uri="{FF2B5EF4-FFF2-40B4-BE49-F238E27FC236}">
                  <a16:creationId xmlns:a16="http://schemas.microsoft.com/office/drawing/2014/main" id="{73D49E3A-4F19-94C4-614F-3C3F1A28EE22}"/>
                </a:ext>
              </a:extLst>
            </p:cNvPr>
            <p:cNvSpPr/>
            <p:nvPr/>
          </p:nvSpPr>
          <p:spPr>
            <a:xfrm>
              <a:off x="850568" y="1727431"/>
              <a:ext cx="288087" cy="616995"/>
            </a:xfrm>
            <a:custGeom>
              <a:avLst/>
              <a:gdLst>
                <a:gd name="connsiteX0" fmla="*/ 288088 w 288087"/>
                <a:gd name="connsiteY0" fmla="*/ 473206 h 616995"/>
                <a:gd name="connsiteX1" fmla="*/ 245744 w 288087"/>
                <a:gd name="connsiteY1" fmla="*/ 575160 h 616995"/>
                <a:gd name="connsiteX2" fmla="*/ 144298 w 288087"/>
                <a:gd name="connsiteY2" fmla="*/ 616996 h 616995"/>
                <a:gd name="connsiteX3" fmla="*/ 42090 w 288087"/>
                <a:gd name="connsiteY3" fmla="*/ 574906 h 616995"/>
                <a:gd name="connsiteX4" fmla="*/ 0 w 288087"/>
                <a:gd name="connsiteY4" fmla="*/ 473206 h 616995"/>
                <a:gd name="connsiteX5" fmla="*/ 0 w 288087"/>
                <a:gd name="connsiteY5" fmla="*/ 144298 h 616995"/>
                <a:gd name="connsiteX6" fmla="*/ 42343 w 288087"/>
                <a:gd name="connsiteY6" fmla="*/ 42090 h 616995"/>
                <a:gd name="connsiteX7" fmla="*/ 144298 w 288087"/>
                <a:gd name="connsiteY7" fmla="*/ 0 h 616995"/>
                <a:gd name="connsiteX8" fmla="*/ 246252 w 288087"/>
                <a:gd name="connsiteY8" fmla="*/ 42344 h 616995"/>
                <a:gd name="connsiteX9" fmla="*/ 288088 w 288087"/>
                <a:gd name="connsiteY9" fmla="*/ 144298 h 616995"/>
                <a:gd name="connsiteX10" fmla="*/ 288088 w 288087"/>
                <a:gd name="connsiteY10" fmla="*/ 473206 h 616995"/>
                <a:gd name="connsiteX11" fmla="*/ 193878 w 288087"/>
                <a:gd name="connsiteY11" fmla="*/ 142330 h 616995"/>
                <a:gd name="connsiteX12" fmla="*/ 178515 w 288087"/>
                <a:gd name="connsiteY12" fmla="*/ 105319 h 616995"/>
                <a:gd name="connsiteX13" fmla="*/ 141505 w 288087"/>
                <a:gd name="connsiteY13" fmla="*/ 89956 h 616995"/>
                <a:gd name="connsiteX14" fmla="*/ 104748 w 288087"/>
                <a:gd name="connsiteY14" fmla="*/ 105319 h 616995"/>
                <a:gd name="connsiteX15" fmla="*/ 89575 w 288087"/>
                <a:gd name="connsiteY15" fmla="*/ 142330 h 616995"/>
                <a:gd name="connsiteX16" fmla="*/ 89575 w 288087"/>
                <a:gd name="connsiteY16" fmla="*/ 471746 h 616995"/>
                <a:gd name="connsiteX17" fmla="*/ 104748 w 288087"/>
                <a:gd name="connsiteY17" fmla="*/ 508757 h 616995"/>
                <a:gd name="connsiteX18" fmla="*/ 141505 w 288087"/>
                <a:gd name="connsiteY18" fmla="*/ 524120 h 616995"/>
                <a:gd name="connsiteX19" fmla="*/ 178515 w 288087"/>
                <a:gd name="connsiteY19" fmla="*/ 508757 h 616995"/>
                <a:gd name="connsiteX20" fmla="*/ 193878 w 288087"/>
                <a:gd name="connsiteY20" fmla="*/ 471746 h 616995"/>
                <a:gd name="connsiteX21" fmla="*/ 193878 w 288087"/>
                <a:gd name="connsiteY21" fmla="*/ 142330 h 61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8087" h="616995">
                  <a:moveTo>
                    <a:pt x="288088" y="473206"/>
                  </a:moveTo>
                  <a:cubicBezTo>
                    <a:pt x="288088" y="513264"/>
                    <a:pt x="273995" y="547291"/>
                    <a:pt x="245744" y="575160"/>
                  </a:cubicBezTo>
                  <a:cubicBezTo>
                    <a:pt x="217558" y="603030"/>
                    <a:pt x="183721" y="616996"/>
                    <a:pt x="144298" y="616996"/>
                  </a:cubicBezTo>
                  <a:cubicBezTo>
                    <a:pt x="104875" y="616996"/>
                    <a:pt x="70149" y="602966"/>
                    <a:pt x="42090" y="574906"/>
                  </a:cubicBezTo>
                  <a:cubicBezTo>
                    <a:pt x="14030" y="546847"/>
                    <a:pt x="0" y="512947"/>
                    <a:pt x="0" y="473206"/>
                  </a:cubicBezTo>
                  <a:lnTo>
                    <a:pt x="0" y="144298"/>
                  </a:lnTo>
                  <a:cubicBezTo>
                    <a:pt x="0" y="104240"/>
                    <a:pt x="14093" y="70149"/>
                    <a:pt x="42343" y="42090"/>
                  </a:cubicBezTo>
                  <a:cubicBezTo>
                    <a:pt x="70530" y="14030"/>
                    <a:pt x="104557" y="0"/>
                    <a:pt x="144298" y="0"/>
                  </a:cubicBezTo>
                  <a:cubicBezTo>
                    <a:pt x="184039" y="0"/>
                    <a:pt x="218383" y="14093"/>
                    <a:pt x="246252" y="42344"/>
                  </a:cubicBezTo>
                  <a:cubicBezTo>
                    <a:pt x="274122" y="70594"/>
                    <a:pt x="288088" y="104557"/>
                    <a:pt x="288088" y="144298"/>
                  </a:cubicBezTo>
                  <a:lnTo>
                    <a:pt x="288088" y="473206"/>
                  </a:lnTo>
                  <a:close/>
                  <a:moveTo>
                    <a:pt x="193878" y="142330"/>
                  </a:moveTo>
                  <a:cubicBezTo>
                    <a:pt x="193878" y="127919"/>
                    <a:pt x="188736" y="115540"/>
                    <a:pt x="178515" y="105319"/>
                  </a:cubicBezTo>
                  <a:cubicBezTo>
                    <a:pt x="168231" y="95035"/>
                    <a:pt x="155915" y="89956"/>
                    <a:pt x="141505" y="89956"/>
                  </a:cubicBezTo>
                  <a:cubicBezTo>
                    <a:pt x="127094" y="89956"/>
                    <a:pt x="114842" y="95098"/>
                    <a:pt x="104748" y="105319"/>
                  </a:cubicBezTo>
                  <a:cubicBezTo>
                    <a:pt x="94654" y="115604"/>
                    <a:pt x="89575" y="127919"/>
                    <a:pt x="89575" y="142330"/>
                  </a:cubicBezTo>
                  <a:lnTo>
                    <a:pt x="89575" y="471746"/>
                  </a:lnTo>
                  <a:cubicBezTo>
                    <a:pt x="89575" y="486156"/>
                    <a:pt x="94654" y="498536"/>
                    <a:pt x="104748" y="508757"/>
                  </a:cubicBezTo>
                  <a:cubicBezTo>
                    <a:pt x="114842" y="519041"/>
                    <a:pt x="127094" y="524120"/>
                    <a:pt x="141505" y="524120"/>
                  </a:cubicBezTo>
                  <a:cubicBezTo>
                    <a:pt x="155915" y="524120"/>
                    <a:pt x="168295" y="518977"/>
                    <a:pt x="178515" y="508757"/>
                  </a:cubicBezTo>
                  <a:cubicBezTo>
                    <a:pt x="188800" y="498472"/>
                    <a:pt x="193878" y="486156"/>
                    <a:pt x="193878" y="471746"/>
                  </a:cubicBezTo>
                  <a:lnTo>
                    <a:pt x="193878" y="142330"/>
                  </a:lnTo>
                  <a:close/>
                </a:path>
              </a:pathLst>
            </a:custGeom>
            <a:solidFill>
              <a:srgbClr val="961E22"/>
            </a:solidFill>
            <a:ln w="6345" cap="flat">
              <a:noFill/>
              <a:prstDash val="solid"/>
              <a:miter/>
            </a:ln>
          </p:spPr>
          <p:txBody>
            <a:bodyPr rtlCol="0" anchor="ctr"/>
            <a:lstStyle/>
            <a:p>
              <a:endParaRPr lang="en-US"/>
            </a:p>
          </p:txBody>
        </p:sp>
        <p:sp>
          <p:nvSpPr>
            <p:cNvPr id="1174" name="Freeform: Shape 1173">
              <a:extLst>
                <a:ext uri="{FF2B5EF4-FFF2-40B4-BE49-F238E27FC236}">
                  <a16:creationId xmlns:a16="http://schemas.microsoft.com/office/drawing/2014/main" id="{A636CE58-0099-1E11-48A8-C993D8D0FA03}"/>
                </a:ext>
              </a:extLst>
            </p:cNvPr>
            <p:cNvSpPr/>
            <p:nvPr/>
          </p:nvSpPr>
          <p:spPr>
            <a:xfrm>
              <a:off x="1422341" y="1728066"/>
              <a:ext cx="281256" cy="616995"/>
            </a:xfrm>
            <a:custGeom>
              <a:avLst/>
              <a:gdLst>
                <a:gd name="connsiteX0" fmla="*/ 0 w 354491"/>
                <a:gd name="connsiteY0" fmla="*/ 0 h 616995"/>
                <a:gd name="connsiteX1" fmla="*/ 0 w 354491"/>
                <a:gd name="connsiteY1" fmla="*/ 616996 h 616995"/>
                <a:gd name="connsiteX2" fmla="*/ 181245 w 354491"/>
                <a:gd name="connsiteY2" fmla="*/ 616996 h 616995"/>
                <a:gd name="connsiteX3" fmla="*/ 354492 w 354491"/>
                <a:gd name="connsiteY3" fmla="*/ 0 h 616995"/>
                <a:gd name="connsiteX4" fmla="*/ 0 w 354491"/>
                <a:gd name="connsiteY4" fmla="*/ 0 h 616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91" h="616995">
                  <a:moveTo>
                    <a:pt x="0" y="0"/>
                  </a:moveTo>
                  <a:lnTo>
                    <a:pt x="0" y="616996"/>
                  </a:lnTo>
                  <a:lnTo>
                    <a:pt x="181245" y="616996"/>
                  </a:lnTo>
                  <a:lnTo>
                    <a:pt x="354492" y="0"/>
                  </a:lnTo>
                  <a:lnTo>
                    <a:pt x="0" y="0"/>
                  </a:lnTo>
                  <a:close/>
                </a:path>
              </a:pathLst>
            </a:custGeom>
            <a:solidFill>
              <a:srgbClr val="621416"/>
            </a:solidFill>
            <a:ln w="6345" cap="flat">
              <a:noFill/>
              <a:prstDash val="solid"/>
              <a:miter/>
            </a:ln>
          </p:spPr>
          <p:txBody>
            <a:bodyPr rtlCol="0" anchor="ctr"/>
            <a:lstStyle/>
            <a:p>
              <a:endParaRPr lang="en-US"/>
            </a:p>
          </p:txBody>
        </p:sp>
        <p:sp>
          <p:nvSpPr>
            <p:cNvPr id="1175" name="Freeform: Shape 1174">
              <a:extLst>
                <a:ext uri="{FF2B5EF4-FFF2-40B4-BE49-F238E27FC236}">
                  <a16:creationId xmlns:a16="http://schemas.microsoft.com/office/drawing/2014/main" id="{EF41CD49-77F7-6242-AA97-6A523487F4AE}"/>
                </a:ext>
              </a:extLst>
            </p:cNvPr>
            <p:cNvSpPr/>
            <p:nvPr/>
          </p:nvSpPr>
          <p:spPr>
            <a:xfrm>
              <a:off x="1203536" y="1728193"/>
              <a:ext cx="172230" cy="616995"/>
            </a:xfrm>
            <a:custGeom>
              <a:avLst/>
              <a:gdLst>
                <a:gd name="connsiteX0" fmla="*/ 79227 w 172230"/>
                <a:gd name="connsiteY0" fmla="*/ 616996 h 616995"/>
                <a:gd name="connsiteX1" fmla="*/ 79227 w 172230"/>
                <a:gd name="connsiteY1" fmla="*/ 142203 h 616995"/>
                <a:gd name="connsiteX2" fmla="*/ 0 w 172230"/>
                <a:gd name="connsiteY2" fmla="*/ 142203 h 616995"/>
                <a:gd name="connsiteX3" fmla="*/ 0 w 172230"/>
                <a:gd name="connsiteY3" fmla="*/ 77259 h 616995"/>
                <a:gd name="connsiteX4" fmla="*/ 63737 w 172230"/>
                <a:gd name="connsiteY4" fmla="*/ 51929 h 616995"/>
                <a:gd name="connsiteX5" fmla="*/ 107287 w 172230"/>
                <a:gd name="connsiteY5" fmla="*/ 0 h 616995"/>
                <a:gd name="connsiteX6" fmla="*/ 172231 w 172230"/>
                <a:gd name="connsiteY6" fmla="*/ 0 h 616995"/>
                <a:gd name="connsiteX7" fmla="*/ 172231 w 172230"/>
                <a:gd name="connsiteY7" fmla="*/ 616996 h 616995"/>
                <a:gd name="connsiteX8" fmla="*/ 79227 w 172230"/>
                <a:gd name="connsiteY8" fmla="*/ 616996 h 61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230" h="616995">
                  <a:moveTo>
                    <a:pt x="79227" y="616996"/>
                  </a:moveTo>
                  <a:lnTo>
                    <a:pt x="79227" y="142203"/>
                  </a:lnTo>
                  <a:lnTo>
                    <a:pt x="0" y="142203"/>
                  </a:lnTo>
                  <a:lnTo>
                    <a:pt x="0" y="77259"/>
                  </a:lnTo>
                  <a:cubicBezTo>
                    <a:pt x="22283" y="74656"/>
                    <a:pt x="43550" y="66213"/>
                    <a:pt x="63737" y="51929"/>
                  </a:cubicBezTo>
                  <a:cubicBezTo>
                    <a:pt x="83925" y="37646"/>
                    <a:pt x="98399" y="20378"/>
                    <a:pt x="107287" y="0"/>
                  </a:cubicBezTo>
                  <a:lnTo>
                    <a:pt x="172231" y="0"/>
                  </a:lnTo>
                  <a:lnTo>
                    <a:pt x="172231" y="616996"/>
                  </a:lnTo>
                  <a:lnTo>
                    <a:pt x="79227" y="616996"/>
                  </a:lnTo>
                  <a:close/>
                </a:path>
              </a:pathLst>
            </a:custGeom>
            <a:solidFill>
              <a:srgbClr val="961E22"/>
            </a:solidFill>
            <a:ln w="6345" cap="flat">
              <a:noFill/>
              <a:prstDash val="solid"/>
              <a:miter/>
            </a:ln>
          </p:spPr>
          <p:txBody>
            <a:bodyPr rtlCol="0" anchor="ctr"/>
            <a:lstStyle/>
            <a:p>
              <a:endParaRPr lang="en-US"/>
            </a:p>
          </p:txBody>
        </p:sp>
        <p:sp>
          <p:nvSpPr>
            <p:cNvPr id="1381" name="TextBox 1380">
              <a:extLst>
                <a:ext uri="{FF2B5EF4-FFF2-40B4-BE49-F238E27FC236}">
                  <a16:creationId xmlns:a16="http://schemas.microsoft.com/office/drawing/2014/main" id="{C4E15D69-01ED-AA34-8487-16857A70B81F}"/>
                </a:ext>
              </a:extLst>
            </p:cNvPr>
            <p:cNvSpPr txBox="1"/>
            <p:nvPr/>
          </p:nvSpPr>
          <p:spPr>
            <a:xfrm>
              <a:off x="1682678" y="1725869"/>
              <a:ext cx="1859516" cy="610277"/>
            </a:xfrm>
            <a:prstGeom prst="rect">
              <a:avLst/>
            </a:prstGeom>
            <a:noFill/>
          </p:spPr>
          <p:txBody>
            <a:bodyPr wrap="square" lIns="91440" tIns="0" rIns="91440" bIns="0" rtlCol="0" anchor="ctr" anchorCtr="0">
              <a:noAutofit/>
            </a:bodyPr>
            <a:lstStyle/>
            <a:p>
              <a:pPr algn="ctr"/>
              <a:r>
                <a:rPr lang="en-US" sz="1200" b="1" dirty="0">
                  <a:solidFill>
                    <a:schemeClr val="bg1"/>
                  </a:solidFill>
                </a:rPr>
                <a:t>Unbundling Jobs</a:t>
              </a:r>
              <a:endParaRPr lang="en-US" sz="1200" dirty="0">
                <a:solidFill>
                  <a:schemeClr val="bg1"/>
                </a:solidFill>
              </a:endParaRPr>
            </a:p>
          </p:txBody>
        </p:sp>
        <p:pic>
          <p:nvPicPr>
            <p:cNvPr id="1390" name="Graphic 1389" descr="Books on shelf with solid fill">
              <a:extLst>
                <a:ext uri="{FF2B5EF4-FFF2-40B4-BE49-F238E27FC236}">
                  <a16:creationId xmlns:a16="http://schemas.microsoft.com/office/drawing/2014/main" id="{4931E77E-A711-17C3-8401-CCDAA5489C5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72842" y="1808916"/>
              <a:ext cx="457200" cy="457200"/>
            </a:xfrm>
            <a:prstGeom prst="rect">
              <a:avLst/>
            </a:prstGeom>
          </p:spPr>
        </p:pic>
      </p:grpSp>
      <p:grpSp>
        <p:nvGrpSpPr>
          <p:cNvPr id="6" name="Group 5">
            <a:extLst>
              <a:ext uri="{FF2B5EF4-FFF2-40B4-BE49-F238E27FC236}">
                <a16:creationId xmlns:a16="http://schemas.microsoft.com/office/drawing/2014/main" id="{36F62E20-439D-1B67-6E83-90451230901C}"/>
              </a:ext>
            </a:extLst>
          </p:cNvPr>
          <p:cNvGrpSpPr/>
          <p:nvPr/>
        </p:nvGrpSpPr>
        <p:grpSpPr>
          <a:xfrm>
            <a:off x="1681425" y="4370995"/>
            <a:ext cx="4173466" cy="799700"/>
            <a:chOff x="850760" y="4329364"/>
            <a:chExt cx="4173466" cy="799700"/>
          </a:xfrm>
        </p:grpSpPr>
        <p:sp>
          <p:nvSpPr>
            <p:cNvPr id="1150" name="Freeform: Shape 1149">
              <a:extLst>
                <a:ext uri="{FF2B5EF4-FFF2-40B4-BE49-F238E27FC236}">
                  <a16:creationId xmlns:a16="http://schemas.microsoft.com/office/drawing/2014/main" id="{3F88DE48-B5A5-828F-720A-7D7278B0715D}"/>
                </a:ext>
              </a:extLst>
            </p:cNvPr>
            <p:cNvSpPr/>
            <p:nvPr/>
          </p:nvSpPr>
          <p:spPr>
            <a:xfrm>
              <a:off x="4293532" y="4331395"/>
              <a:ext cx="730694" cy="616995"/>
            </a:xfrm>
            <a:custGeom>
              <a:avLst/>
              <a:gdLst>
                <a:gd name="connsiteX0" fmla="*/ 0 w 730694"/>
                <a:gd name="connsiteY0" fmla="*/ 0 h 616995"/>
                <a:gd name="connsiteX1" fmla="*/ 426545 w 730694"/>
                <a:gd name="connsiteY1" fmla="*/ 0 h 616995"/>
                <a:gd name="connsiteX2" fmla="*/ 730695 w 730694"/>
                <a:gd name="connsiteY2" fmla="*/ 304150 h 616995"/>
                <a:gd name="connsiteX3" fmla="*/ 730695 w 730694"/>
                <a:gd name="connsiteY3" fmla="*/ 312847 h 616995"/>
                <a:gd name="connsiteX4" fmla="*/ 426545 w 730694"/>
                <a:gd name="connsiteY4" fmla="*/ 616996 h 616995"/>
                <a:gd name="connsiteX5" fmla="*/ 0 w 730694"/>
                <a:gd name="connsiteY5" fmla="*/ 616996 h 616995"/>
                <a:gd name="connsiteX6" fmla="*/ 0 w 730694"/>
                <a:gd name="connsiteY6" fmla="*/ 0 h 61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694" h="616995">
                  <a:moveTo>
                    <a:pt x="0" y="0"/>
                  </a:moveTo>
                  <a:lnTo>
                    <a:pt x="426545" y="0"/>
                  </a:lnTo>
                  <a:cubicBezTo>
                    <a:pt x="594523" y="0"/>
                    <a:pt x="730695" y="136172"/>
                    <a:pt x="730695" y="304150"/>
                  </a:cubicBezTo>
                  <a:lnTo>
                    <a:pt x="730695" y="312847"/>
                  </a:lnTo>
                  <a:cubicBezTo>
                    <a:pt x="730695" y="480824"/>
                    <a:pt x="594523" y="616996"/>
                    <a:pt x="426545" y="616996"/>
                  </a:cubicBezTo>
                  <a:lnTo>
                    <a:pt x="0" y="616996"/>
                  </a:lnTo>
                  <a:lnTo>
                    <a:pt x="0" y="0"/>
                  </a:lnTo>
                  <a:close/>
                </a:path>
              </a:pathLst>
            </a:custGeom>
            <a:solidFill>
              <a:srgbClr val="D35357"/>
            </a:solidFill>
            <a:ln w="6345" cap="flat">
              <a:noFill/>
              <a:prstDash val="solid"/>
              <a:miter/>
            </a:ln>
          </p:spPr>
          <p:txBody>
            <a:bodyPr rtlCol="0" anchor="ctr"/>
            <a:lstStyle/>
            <a:p>
              <a:endParaRPr lang="en-US"/>
            </a:p>
          </p:txBody>
        </p:sp>
        <p:sp>
          <p:nvSpPr>
            <p:cNvPr id="1151" name="Freeform: Shape 1150">
              <a:extLst>
                <a:ext uri="{FF2B5EF4-FFF2-40B4-BE49-F238E27FC236}">
                  <a16:creationId xmlns:a16="http://schemas.microsoft.com/office/drawing/2014/main" id="{E69079DA-319B-1C90-18B9-7F9B9D114452}"/>
                </a:ext>
              </a:extLst>
            </p:cNvPr>
            <p:cNvSpPr/>
            <p:nvPr/>
          </p:nvSpPr>
          <p:spPr>
            <a:xfrm>
              <a:off x="3531350" y="4331395"/>
              <a:ext cx="596617" cy="797669"/>
            </a:xfrm>
            <a:custGeom>
              <a:avLst/>
              <a:gdLst>
                <a:gd name="connsiteX0" fmla="*/ 0 w 596617"/>
                <a:gd name="connsiteY0" fmla="*/ 0 h 797669"/>
                <a:gd name="connsiteX1" fmla="*/ 0 w 596617"/>
                <a:gd name="connsiteY1" fmla="*/ 616996 h 797669"/>
                <a:gd name="connsiteX2" fmla="*/ 596617 w 596617"/>
                <a:gd name="connsiteY2" fmla="*/ 797670 h 797669"/>
                <a:gd name="connsiteX3" fmla="*/ 596617 w 596617"/>
                <a:gd name="connsiteY3" fmla="*/ 180674 h 797669"/>
                <a:gd name="connsiteX4" fmla="*/ 0 w 596617"/>
                <a:gd name="connsiteY4" fmla="*/ 0 h 79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617" h="797669">
                  <a:moveTo>
                    <a:pt x="0" y="0"/>
                  </a:moveTo>
                  <a:lnTo>
                    <a:pt x="0" y="616996"/>
                  </a:lnTo>
                  <a:lnTo>
                    <a:pt x="596617" y="797670"/>
                  </a:lnTo>
                  <a:lnTo>
                    <a:pt x="596617" y="180674"/>
                  </a:lnTo>
                  <a:lnTo>
                    <a:pt x="0" y="0"/>
                  </a:lnTo>
                  <a:close/>
                </a:path>
              </a:pathLst>
            </a:custGeom>
            <a:solidFill>
              <a:srgbClr val="AE2C2F"/>
            </a:solidFill>
            <a:ln w="6345" cap="flat">
              <a:noFill/>
              <a:prstDash val="solid"/>
              <a:miter/>
            </a:ln>
          </p:spPr>
          <p:txBody>
            <a:bodyPr rtlCol="0" anchor="ctr"/>
            <a:lstStyle/>
            <a:p>
              <a:endParaRPr lang="en-US"/>
            </a:p>
          </p:txBody>
        </p:sp>
        <p:sp>
          <p:nvSpPr>
            <p:cNvPr id="1152" name="Freeform: Shape 1151">
              <a:extLst>
                <a:ext uri="{FF2B5EF4-FFF2-40B4-BE49-F238E27FC236}">
                  <a16:creationId xmlns:a16="http://schemas.microsoft.com/office/drawing/2014/main" id="{29F2EAF6-FF13-72B1-0D0F-1C9A6A009301}"/>
                </a:ext>
              </a:extLst>
            </p:cNvPr>
            <p:cNvSpPr/>
            <p:nvPr/>
          </p:nvSpPr>
          <p:spPr>
            <a:xfrm>
              <a:off x="4127967" y="4331395"/>
              <a:ext cx="165564" cy="797669"/>
            </a:xfrm>
            <a:custGeom>
              <a:avLst/>
              <a:gdLst>
                <a:gd name="connsiteX0" fmla="*/ 165565 w 165564"/>
                <a:gd name="connsiteY0" fmla="*/ 0 h 797669"/>
                <a:gd name="connsiteX1" fmla="*/ 165565 w 165564"/>
                <a:gd name="connsiteY1" fmla="*/ 616996 h 797669"/>
                <a:gd name="connsiteX2" fmla="*/ 0 w 165564"/>
                <a:gd name="connsiteY2" fmla="*/ 797670 h 797669"/>
                <a:gd name="connsiteX3" fmla="*/ 0 w 165564"/>
                <a:gd name="connsiteY3" fmla="*/ 180674 h 797669"/>
                <a:gd name="connsiteX4" fmla="*/ 165565 w 165564"/>
                <a:gd name="connsiteY4" fmla="*/ 0 h 79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64" h="797669">
                  <a:moveTo>
                    <a:pt x="165565" y="0"/>
                  </a:moveTo>
                  <a:lnTo>
                    <a:pt x="165565" y="616996"/>
                  </a:lnTo>
                  <a:lnTo>
                    <a:pt x="0" y="797670"/>
                  </a:lnTo>
                  <a:lnTo>
                    <a:pt x="0" y="180674"/>
                  </a:lnTo>
                  <a:lnTo>
                    <a:pt x="165565" y="0"/>
                  </a:lnTo>
                  <a:close/>
                </a:path>
              </a:pathLst>
            </a:custGeom>
            <a:solidFill>
              <a:srgbClr val="DB7375"/>
            </a:solidFill>
            <a:ln w="6345" cap="flat">
              <a:noFill/>
              <a:prstDash val="solid"/>
              <a:miter/>
            </a:ln>
          </p:spPr>
          <p:txBody>
            <a:bodyPr rtlCol="0" anchor="ctr"/>
            <a:lstStyle/>
            <a:p>
              <a:endParaRPr lang="en-US"/>
            </a:p>
          </p:txBody>
        </p:sp>
        <p:sp>
          <p:nvSpPr>
            <p:cNvPr id="1156" name="Freeform: Shape 1155">
              <a:extLst>
                <a:ext uri="{FF2B5EF4-FFF2-40B4-BE49-F238E27FC236}">
                  <a16:creationId xmlns:a16="http://schemas.microsoft.com/office/drawing/2014/main" id="{15EFD952-10F7-496D-9BE1-305D17224C39}"/>
                </a:ext>
              </a:extLst>
            </p:cNvPr>
            <p:cNvSpPr/>
            <p:nvPr/>
          </p:nvSpPr>
          <p:spPr>
            <a:xfrm>
              <a:off x="4435101" y="4365867"/>
              <a:ext cx="548116" cy="548116"/>
            </a:xfrm>
            <a:custGeom>
              <a:avLst/>
              <a:gdLst>
                <a:gd name="connsiteX0" fmla="*/ 274058 w 548116"/>
                <a:gd name="connsiteY0" fmla="*/ 0 h 548116"/>
                <a:gd name="connsiteX1" fmla="*/ 0 w 548116"/>
                <a:gd name="connsiteY1" fmla="*/ 274058 h 548116"/>
                <a:gd name="connsiteX2" fmla="*/ 274058 w 548116"/>
                <a:gd name="connsiteY2" fmla="*/ 548116 h 548116"/>
                <a:gd name="connsiteX3" fmla="*/ 548116 w 548116"/>
                <a:gd name="connsiteY3" fmla="*/ 274058 h 548116"/>
                <a:gd name="connsiteX4" fmla="*/ 274058 w 548116"/>
                <a:gd name="connsiteY4" fmla="*/ 0 h 548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16" h="548116">
                  <a:moveTo>
                    <a:pt x="274058" y="0"/>
                  </a:moveTo>
                  <a:cubicBezTo>
                    <a:pt x="122714" y="0"/>
                    <a:pt x="0" y="122714"/>
                    <a:pt x="0" y="274058"/>
                  </a:cubicBezTo>
                  <a:cubicBezTo>
                    <a:pt x="0" y="425403"/>
                    <a:pt x="122714" y="548116"/>
                    <a:pt x="274058" y="548116"/>
                  </a:cubicBezTo>
                  <a:cubicBezTo>
                    <a:pt x="425403" y="548116"/>
                    <a:pt x="548116" y="425403"/>
                    <a:pt x="548116" y="274058"/>
                  </a:cubicBezTo>
                  <a:cubicBezTo>
                    <a:pt x="548116" y="122714"/>
                    <a:pt x="425403" y="0"/>
                    <a:pt x="274058" y="0"/>
                  </a:cubicBezTo>
                  <a:close/>
                </a:path>
              </a:pathLst>
            </a:custGeom>
            <a:solidFill>
              <a:srgbClr val="AE2C2F"/>
            </a:solidFill>
            <a:ln w="6345" cap="flat">
              <a:noFill/>
              <a:prstDash val="solid"/>
              <a:miter/>
            </a:ln>
          </p:spPr>
          <p:txBody>
            <a:bodyPr rtlCol="0" anchor="ctr"/>
            <a:lstStyle/>
            <a:p>
              <a:endParaRPr lang="en-US"/>
            </a:p>
          </p:txBody>
        </p:sp>
        <p:sp>
          <p:nvSpPr>
            <p:cNvPr id="1157" name="Freeform: Shape 1156">
              <a:extLst>
                <a:ext uri="{FF2B5EF4-FFF2-40B4-BE49-F238E27FC236}">
                  <a16:creationId xmlns:a16="http://schemas.microsoft.com/office/drawing/2014/main" id="{E0CA7E16-E726-B9C1-1502-3789CF9CE1A2}"/>
                </a:ext>
              </a:extLst>
            </p:cNvPr>
            <p:cNvSpPr/>
            <p:nvPr/>
          </p:nvSpPr>
          <p:spPr>
            <a:xfrm>
              <a:off x="4466080" y="4396847"/>
              <a:ext cx="486156" cy="486156"/>
            </a:xfrm>
            <a:custGeom>
              <a:avLst/>
              <a:gdLst>
                <a:gd name="connsiteX0" fmla="*/ 243078 w 486156"/>
                <a:gd name="connsiteY0" fmla="*/ 0 h 486156"/>
                <a:gd name="connsiteX1" fmla="*/ 0 w 486156"/>
                <a:gd name="connsiteY1" fmla="*/ 243078 h 486156"/>
                <a:gd name="connsiteX2" fmla="*/ 243078 w 486156"/>
                <a:gd name="connsiteY2" fmla="*/ 486156 h 486156"/>
                <a:gd name="connsiteX3" fmla="*/ 486156 w 486156"/>
                <a:gd name="connsiteY3" fmla="*/ 243078 h 486156"/>
                <a:gd name="connsiteX4" fmla="*/ 243078 w 486156"/>
                <a:gd name="connsiteY4" fmla="*/ 0 h 48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56" h="486156">
                  <a:moveTo>
                    <a:pt x="243078" y="0"/>
                  </a:moveTo>
                  <a:cubicBezTo>
                    <a:pt x="108811" y="0"/>
                    <a:pt x="0" y="108811"/>
                    <a:pt x="0" y="243078"/>
                  </a:cubicBezTo>
                  <a:cubicBezTo>
                    <a:pt x="0" y="377346"/>
                    <a:pt x="108811" y="486156"/>
                    <a:pt x="243078" y="486156"/>
                  </a:cubicBezTo>
                  <a:cubicBezTo>
                    <a:pt x="377346" y="486156"/>
                    <a:pt x="486156" y="377346"/>
                    <a:pt x="486156" y="243078"/>
                  </a:cubicBezTo>
                  <a:cubicBezTo>
                    <a:pt x="486156" y="108811"/>
                    <a:pt x="377346" y="0"/>
                    <a:pt x="243078" y="0"/>
                  </a:cubicBezTo>
                  <a:close/>
                </a:path>
              </a:pathLst>
            </a:custGeom>
            <a:solidFill>
              <a:srgbClr val="FAFBFC"/>
            </a:solidFill>
            <a:ln w="6345" cap="flat">
              <a:noFill/>
              <a:prstDash val="solid"/>
              <a:miter/>
            </a:ln>
          </p:spPr>
          <p:txBody>
            <a:bodyPr rtlCol="0" anchor="ctr"/>
            <a:lstStyle/>
            <a:p>
              <a:endParaRPr lang="en-US"/>
            </a:p>
          </p:txBody>
        </p:sp>
        <p:sp>
          <p:nvSpPr>
            <p:cNvPr id="1163" name="Freeform: Shape 1162">
              <a:extLst>
                <a:ext uri="{FF2B5EF4-FFF2-40B4-BE49-F238E27FC236}">
                  <a16:creationId xmlns:a16="http://schemas.microsoft.com/office/drawing/2014/main" id="{5AE4546B-A077-D23E-4B72-9F5FF4097C63}"/>
                </a:ext>
              </a:extLst>
            </p:cNvPr>
            <p:cNvSpPr/>
            <p:nvPr/>
          </p:nvSpPr>
          <p:spPr>
            <a:xfrm>
              <a:off x="1528700" y="4331396"/>
              <a:ext cx="2005633" cy="616995"/>
            </a:xfrm>
            <a:custGeom>
              <a:avLst/>
              <a:gdLst>
                <a:gd name="connsiteX0" fmla="*/ 0 w 2005633"/>
                <a:gd name="connsiteY0" fmla="*/ 0 h 616995"/>
                <a:gd name="connsiteX1" fmla="*/ 2005633 w 2005633"/>
                <a:gd name="connsiteY1" fmla="*/ 0 h 616995"/>
                <a:gd name="connsiteX2" fmla="*/ 2005633 w 2005633"/>
                <a:gd name="connsiteY2" fmla="*/ 616996 h 616995"/>
                <a:gd name="connsiteX3" fmla="*/ 0 w 2005633"/>
                <a:gd name="connsiteY3" fmla="*/ 616996 h 616995"/>
              </a:gdLst>
              <a:ahLst/>
              <a:cxnLst>
                <a:cxn ang="0">
                  <a:pos x="connsiteX0" y="connsiteY0"/>
                </a:cxn>
                <a:cxn ang="0">
                  <a:pos x="connsiteX1" y="connsiteY1"/>
                </a:cxn>
                <a:cxn ang="0">
                  <a:pos x="connsiteX2" y="connsiteY2"/>
                </a:cxn>
                <a:cxn ang="0">
                  <a:pos x="connsiteX3" y="connsiteY3"/>
                </a:cxn>
              </a:cxnLst>
              <a:rect l="l" t="t" r="r" b="b"/>
              <a:pathLst>
                <a:path w="2005633" h="616995">
                  <a:moveTo>
                    <a:pt x="0" y="0"/>
                  </a:moveTo>
                  <a:lnTo>
                    <a:pt x="2005633" y="0"/>
                  </a:lnTo>
                  <a:lnTo>
                    <a:pt x="2005633" y="616996"/>
                  </a:lnTo>
                  <a:lnTo>
                    <a:pt x="0" y="616996"/>
                  </a:lnTo>
                  <a:close/>
                </a:path>
              </a:pathLst>
            </a:custGeom>
            <a:solidFill>
              <a:srgbClr val="D35357"/>
            </a:solidFill>
            <a:ln w="6345" cap="flat">
              <a:noFill/>
              <a:prstDash val="solid"/>
              <a:miter/>
            </a:ln>
          </p:spPr>
          <p:txBody>
            <a:bodyPr rtlCol="0" anchor="ctr"/>
            <a:lstStyle/>
            <a:p>
              <a:endParaRPr lang="en-US"/>
            </a:p>
          </p:txBody>
        </p:sp>
        <p:sp>
          <p:nvSpPr>
            <p:cNvPr id="1182" name="Freeform: Shape 1181">
              <a:extLst>
                <a:ext uri="{FF2B5EF4-FFF2-40B4-BE49-F238E27FC236}">
                  <a16:creationId xmlns:a16="http://schemas.microsoft.com/office/drawing/2014/main" id="{D9D4ACDD-2FF2-6B5B-090E-D91D6D35C4AE}"/>
                </a:ext>
              </a:extLst>
            </p:cNvPr>
            <p:cNvSpPr/>
            <p:nvPr/>
          </p:nvSpPr>
          <p:spPr>
            <a:xfrm>
              <a:off x="850760" y="4329364"/>
              <a:ext cx="289040" cy="619027"/>
            </a:xfrm>
            <a:custGeom>
              <a:avLst/>
              <a:gdLst>
                <a:gd name="connsiteX0" fmla="*/ 289040 w 289040"/>
                <a:gd name="connsiteY0" fmla="*/ 474793 h 619027"/>
                <a:gd name="connsiteX1" fmla="*/ 246570 w 289040"/>
                <a:gd name="connsiteY1" fmla="*/ 577065 h 619027"/>
                <a:gd name="connsiteX2" fmla="*/ 144742 w 289040"/>
                <a:gd name="connsiteY2" fmla="*/ 619027 h 619027"/>
                <a:gd name="connsiteX3" fmla="*/ 42216 w 289040"/>
                <a:gd name="connsiteY3" fmla="*/ 576811 h 619027"/>
                <a:gd name="connsiteX4" fmla="*/ 0 w 289040"/>
                <a:gd name="connsiteY4" fmla="*/ 474730 h 619027"/>
                <a:gd name="connsiteX5" fmla="*/ 0 w 289040"/>
                <a:gd name="connsiteY5" fmla="*/ 144743 h 619027"/>
                <a:gd name="connsiteX6" fmla="*/ 42470 w 289040"/>
                <a:gd name="connsiteY6" fmla="*/ 42217 h 619027"/>
                <a:gd name="connsiteX7" fmla="*/ 144742 w 289040"/>
                <a:gd name="connsiteY7" fmla="*/ 0 h 619027"/>
                <a:gd name="connsiteX8" fmla="*/ 247014 w 289040"/>
                <a:gd name="connsiteY8" fmla="*/ 42470 h 619027"/>
                <a:gd name="connsiteX9" fmla="*/ 288977 w 289040"/>
                <a:gd name="connsiteY9" fmla="*/ 144743 h 619027"/>
                <a:gd name="connsiteX10" fmla="*/ 288977 w 289040"/>
                <a:gd name="connsiteY10" fmla="*/ 474730 h 619027"/>
                <a:gd name="connsiteX11" fmla="*/ 194450 w 289040"/>
                <a:gd name="connsiteY11" fmla="*/ 142838 h 619027"/>
                <a:gd name="connsiteX12" fmla="*/ 179023 w 289040"/>
                <a:gd name="connsiteY12" fmla="*/ 105700 h 619027"/>
                <a:gd name="connsiteX13" fmla="*/ 141885 w 289040"/>
                <a:gd name="connsiteY13" fmla="*/ 90274 h 619027"/>
                <a:gd name="connsiteX14" fmla="*/ 105002 w 289040"/>
                <a:gd name="connsiteY14" fmla="*/ 105700 h 619027"/>
                <a:gd name="connsiteX15" fmla="*/ 89829 w 289040"/>
                <a:gd name="connsiteY15" fmla="*/ 142838 h 619027"/>
                <a:gd name="connsiteX16" fmla="*/ 89829 w 289040"/>
                <a:gd name="connsiteY16" fmla="*/ 473333 h 619027"/>
                <a:gd name="connsiteX17" fmla="*/ 105002 w 289040"/>
                <a:gd name="connsiteY17" fmla="*/ 510471 h 619027"/>
                <a:gd name="connsiteX18" fmla="*/ 141885 w 289040"/>
                <a:gd name="connsiteY18" fmla="*/ 525897 h 619027"/>
                <a:gd name="connsiteX19" fmla="*/ 179023 w 289040"/>
                <a:gd name="connsiteY19" fmla="*/ 510471 h 619027"/>
                <a:gd name="connsiteX20" fmla="*/ 194450 w 289040"/>
                <a:gd name="connsiteY20" fmla="*/ 473333 h 619027"/>
                <a:gd name="connsiteX21" fmla="*/ 194450 w 289040"/>
                <a:gd name="connsiteY21" fmla="*/ 142838 h 61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9040" h="619027">
                  <a:moveTo>
                    <a:pt x="289040" y="474793"/>
                  </a:moveTo>
                  <a:cubicBezTo>
                    <a:pt x="289040" y="514978"/>
                    <a:pt x="274883" y="549069"/>
                    <a:pt x="246570" y="577065"/>
                  </a:cubicBezTo>
                  <a:cubicBezTo>
                    <a:pt x="218256" y="605061"/>
                    <a:pt x="184356" y="619027"/>
                    <a:pt x="144742" y="619027"/>
                  </a:cubicBezTo>
                  <a:cubicBezTo>
                    <a:pt x="105129" y="619027"/>
                    <a:pt x="70340" y="604934"/>
                    <a:pt x="42216" y="576811"/>
                  </a:cubicBezTo>
                  <a:cubicBezTo>
                    <a:pt x="14093" y="548688"/>
                    <a:pt x="0" y="514660"/>
                    <a:pt x="0" y="474730"/>
                  </a:cubicBezTo>
                  <a:lnTo>
                    <a:pt x="0" y="144743"/>
                  </a:lnTo>
                  <a:cubicBezTo>
                    <a:pt x="0" y="104557"/>
                    <a:pt x="14157" y="70340"/>
                    <a:pt x="42470" y="42217"/>
                  </a:cubicBezTo>
                  <a:cubicBezTo>
                    <a:pt x="70784" y="14094"/>
                    <a:pt x="104875" y="0"/>
                    <a:pt x="144742" y="0"/>
                  </a:cubicBezTo>
                  <a:cubicBezTo>
                    <a:pt x="184610" y="0"/>
                    <a:pt x="219018" y="14157"/>
                    <a:pt x="247014" y="42470"/>
                  </a:cubicBezTo>
                  <a:cubicBezTo>
                    <a:pt x="275010" y="70784"/>
                    <a:pt x="288977" y="104875"/>
                    <a:pt x="288977" y="144743"/>
                  </a:cubicBezTo>
                  <a:lnTo>
                    <a:pt x="288977" y="474730"/>
                  </a:lnTo>
                  <a:close/>
                  <a:moveTo>
                    <a:pt x="194450" y="142838"/>
                  </a:moveTo>
                  <a:cubicBezTo>
                    <a:pt x="194450" y="128364"/>
                    <a:pt x="189308" y="115984"/>
                    <a:pt x="179023" y="105700"/>
                  </a:cubicBezTo>
                  <a:cubicBezTo>
                    <a:pt x="168739" y="95416"/>
                    <a:pt x="156360" y="90274"/>
                    <a:pt x="141885" y="90274"/>
                  </a:cubicBezTo>
                  <a:cubicBezTo>
                    <a:pt x="127411" y="90274"/>
                    <a:pt x="115095" y="95416"/>
                    <a:pt x="105002" y="105700"/>
                  </a:cubicBezTo>
                  <a:cubicBezTo>
                    <a:pt x="94844" y="115984"/>
                    <a:pt x="89829" y="128364"/>
                    <a:pt x="89829" y="142838"/>
                  </a:cubicBezTo>
                  <a:lnTo>
                    <a:pt x="89829" y="473333"/>
                  </a:lnTo>
                  <a:cubicBezTo>
                    <a:pt x="89829" y="487807"/>
                    <a:pt x="94908" y="500186"/>
                    <a:pt x="105002" y="510471"/>
                  </a:cubicBezTo>
                  <a:cubicBezTo>
                    <a:pt x="115159" y="520755"/>
                    <a:pt x="127411" y="525897"/>
                    <a:pt x="141885" y="525897"/>
                  </a:cubicBezTo>
                  <a:cubicBezTo>
                    <a:pt x="156360" y="525897"/>
                    <a:pt x="168739" y="520755"/>
                    <a:pt x="179023" y="510471"/>
                  </a:cubicBezTo>
                  <a:cubicBezTo>
                    <a:pt x="189308" y="500186"/>
                    <a:pt x="194450" y="487807"/>
                    <a:pt x="194450" y="473333"/>
                  </a:cubicBezTo>
                  <a:lnTo>
                    <a:pt x="194450" y="142838"/>
                  </a:lnTo>
                  <a:close/>
                </a:path>
              </a:pathLst>
            </a:custGeom>
            <a:solidFill>
              <a:srgbClr val="D35357"/>
            </a:solidFill>
            <a:ln w="6345" cap="flat">
              <a:noFill/>
              <a:prstDash val="solid"/>
              <a:miter/>
            </a:ln>
          </p:spPr>
          <p:txBody>
            <a:bodyPr rtlCol="0" anchor="ctr"/>
            <a:lstStyle/>
            <a:p>
              <a:endParaRPr lang="en-US"/>
            </a:p>
          </p:txBody>
        </p:sp>
        <p:sp>
          <p:nvSpPr>
            <p:cNvPr id="1183" name="Freeform: Shape 1182">
              <a:extLst>
                <a:ext uri="{FF2B5EF4-FFF2-40B4-BE49-F238E27FC236}">
                  <a16:creationId xmlns:a16="http://schemas.microsoft.com/office/drawing/2014/main" id="{B9856204-7104-93B8-FD43-7721DA72EFBD}"/>
                </a:ext>
              </a:extLst>
            </p:cNvPr>
            <p:cNvSpPr/>
            <p:nvPr/>
          </p:nvSpPr>
          <p:spPr>
            <a:xfrm>
              <a:off x="1471565" y="4331395"/>
              <a:ext cx="232031" cy="616995"/>
            </a:xfrm>
            <a:custGeom>
              <a:avLst/>
              <a:gdLst>
                <a:gd name="connsiteX0" fmla="*/ 0 w 232031"/>
                <a:gd name="connsiteY0" fmla="*/ 0 h 616995"/>
                <a:gd name="connsiteX1" fmla="*/ 0 w 232031"/>
                <a:gd name="connsiteY1" fmla="*/ 341160 h 616995"/>
                <a:gd name="connsiteX2" fmla="*/ 59547 w 232031"/>
                <a:gd name="connsiteY2" fmla="*/ 341160 h 616995"/>
                <a:gd name="connsiteX3" fmla="*/ 59547 w 232031"/>
                <a:gd name="connsiteY3" fmla="*/ 532118 h 616995"/>
                <a:gd name="connsiteX4" fmla="*/ 0 w 232031"/>
                <a:gd name="connsiteY4" fmla="*/ 532118 h 616995"/>
                <a:gd name="connsiteX5" fmla="*/ 0 w 232031"/>
                <a:gd name="connsiteY5" fmla="*/ 616996 h 616995"/>
                <a:gd name="connsiteX6" fmla="*/ 58786 w 232031"/>
                <a:gd name="connsiteY6" fmla="*/ 616996 h 616995"/>
                <a:gd name="connsiteX7" fmla="*/ 232032 w 232031"/>
                <a:gd name="connsiteY7" fmla="*/ 0 h 616995"/>
                <a:gd name="connsiteX8" fmla="*/ 0 w 232031"/>
                <a:gd name="connsiteY8" fmla="*/ 0 h 61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031" h="616995">
                  <a:moveTo>
                    <a:pt x="0" y="0"/>
                  </a:moveTo>
                  <a:lnTo>
                    <a:pt x="0" y="341160"/>
                  </a:lnTo>
                  <a:lnTo>
                    <a:pt x="59547" y="341160"/>
                  </a:lnTo>
                  <a:lnTo>
                    <a:pt x="59547" y="532118"/>
                  </a:lnTo>
                  <a:lnTo>
                    <a:pt x="0" y="532118"/>
                  </a:lnTo>
                  <a:lnTo>
                    <a:pt x="0" y="616996"/>
                  </a:lnTo>
                  <a:lnTo>
                    <a:pt x="58786" y="616996"/>
                  </a:lnTo>
                  <a:lnTo>
                    <a:pt x="232032" y="0"/>
                  </a:lnTo>
                  <a:lnTo>
                    <a:pt x="0" y="0"/>
                  </a:lnTo>
                  <a:close/>
                </a:path>
              </a:pathLst>
            </a:custGeom>
            <a:solidFill>
              <a:srgbClr val="AE2C2F"/>
            </a:solidFill>
            <a:ln w="6345" cap="flat">
              <a:noFill/>
              <a:prstDash val="solid"/>
              <a:miter/>
            </a:ln>
          </p:spPr>
          <p:txBody>
            <a:bodyPr rtlCol="0" anchor="ctr"/>
            <a:lstStyle/>
            <a:p>
              <a:endParaRPr lang="en-US"/>
            </a:p>
          </p:txBody>
        </p:sp>
        <p:sp>
          <p:nvSpPr>
            <p:cNvPr id="1184" name="Freeform: Shape 1183">
              <a:extLst>
                <a:ext uri="{FF2B5EF4-FFF2-40B4-BE49-F238E27FC236}">
                  <a16:creationId xmlns:a16="http://schemas.microsoft.com/office/drawing/2014/main" id="{873022F4-B4D9-CEE5-B6B5-B99ABA5C078B}"/>
                </a:ext>
              </a:extLst>
            </p:cNvPr>
            <p:cNvSpPr/>
            <p:nvPr/>
          </p:nvSpPr>
          <p:spPr>
            <a:xfrm>
              <a:off x="1165448" y="4330634"/>
              <a:ext cx="316909" cy="617059"/>
            </a:xfrm>
            <a:custGeom>
              <a:avLst/>
              <a:gdLst>
                <a:gd name="connsiteX0" fmla="*/ 0 w 316909"/>
                <a:gd name="connsiteY0" fmla="*/ 390677 h 617059"/>
                <a:gd name="connsiteX1" fmla="*/ 164359 w 316909"/>
                <a:gd name="connsiteY1" fmla="*/ 0 h 617059"/>
                <a:gd name="connsiteX2" fmla="*/ 257362 w 316909"/>
                <a:gd name="connsiteY2" fmla="*/ 0 h 617059"/>
                <a:gd name="connsiteX3" fmla="*/ 257362 w 316909"/>
                <a:gd name="connsiteY3" fmla="*/ 390677 h 617059"/>
                <a:gd name="connsiteX4" fmla="*/ 316909 w 316909"/>
                <a:gd name="connsiteY4" fmla="*/ 390677 h 617059"/>
                <a:gd name="connsiteX5" fmla="*/ 316909 w 316909"/>
                <a:gd name="connsiteY5" fmla="*/ 484189 h 617059"/>
                <a:gd name="connsiteX6" fmla="*/ 257362 w 316909"/>
                <a:gd name="connsiteY6" fmla="*/ 484189 h 617059"/>
                <a:gd name="connsiteX7" fmla="*/ 257362 w 316909"/>
                <a:gd name="connsiteY7" fmla="*/ 617059 h 617059"/>
                <a:gd name="connsiteX8" fmla="*/ 164359 w 316909"/>
                <a:gd name="connsiteY8" fmla="*/ 617059 h 617059"/>
                <a:gd name="connsiteX9" fmla="*/ 164359 w 316909"/>
                <a:gd name="connsiteY9" fmla="*/ 484189 h 617059"/>
                <a:gd name="connsiteX10" fmla="*/ 0 w 316909"/>
                <a:gd name="connsiteY10" fmla="*/ 484189 h 617059"/>
                <a:gd name="connsiteX11" fmla="*/ 0 w 316909"/>
                <a:gd name="connsiteY11" fmla="*/ 390677 h 617059"/>
                <a:gd name="connsiteX12" fmla="*/ 164359 w 316909"/>
                <a:gd name="connsiteY12" fmla="*/ 390677 h 617059"/>
                <a:gd name="connsiteX13" fmla="*/ 164359 w 316909"/>
                <a:gd name="connsiteY13" fmla="*/ 198005 h 617059"/>
                <a:gd name="connsiteX14" fmla="*/ 87544 w 316909"/>
                <a:gd name="connsiteY14" fmla="*/ 390677 h 617059"/>
                <a:gd name="connsiteX15" fmla="*/ 164359 w 316909"/>
                <a:gd name="connsiteY15" fmla="*/ 390677 h 61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6909" h="617059">
                  <a:moveTo>
                    <a:pt x="0" y="390677"/>
                  </a:moveTo>
                  <a:lnTo>
                    <a:pt x="164359" y="0"/>
                  </a:lnTo>
                  <a:lnTo>
                    <a:pt x="257362" y="0"/>
                  </a:lnTo>
                  <a:lnTo>
                    <a:pt x="257362" y="390677"/>
                  </a:lnTo>
                  <a:lnTo>
                    <a:pt x="316909" y="390677"/>
                  </a:lnTo>
                  <a:lnTo>
                    <a:pt x="316909" y="484189"/>
                  </a:lnTo>
                  <a:lnTo>
                    <a:pt x="257362" y="484189"/>
                  </a:lnTo>
                  <a:lnTo>
                    <a:pt x="257362" y="617059"/>
                  </a:lnTo>
                  <a:lnTo>
                    <a:pt x="164359" y="617059"/>
                  </a:lnTo>
                  <a:lnTo>
                    <a:pt x="164359" y="484189"/>
                  </a:lnTo>
                  <a:lnTo>
                    <a:pt x="0" y="484189"/>
                  </a:lnTo>
                  <a:lnTo>
                    <a:pt x="0" y="390677"/>
                  </a:lnTo>
                  <a:close/>
                  <a:moveTo>
                    <a:pt x="164359" y="390677"/>
                  </a:moveTo>
                  <a:lnTo>
                    <a:pt x="164359" y="198005"/>
                  </a:lnTo>
                  <a:lnTo>
                    <a:pt x="87544" y="390677"/>
                  </a:lnTo>
                  <a:lnTo>
                    <a:pt x="164359" y="390677"/>
                  </a:lnTo>
                  <a:close/>
                </a:path>
              </a:pathLst>
            </a:custGeom>
            <a:solidFill>
              <a:srgbClr val="D35357"/>
            </a:solidFill>
            <a:ln w="6345" cap="flat">
              <a:noFill/>
              <a:prstDash val="solid"/>
              <a:miter/>
            </a:ln>
          </p:spPr>
          <p:txBody>
            <a:bodyPr rtlCol="0" anchor="ctr"/>
            <a:lstStyle/>
            <a:p>
              <a:endParaRPr lang="en-US"/>
            </a:p>
          </p:txBody>
        </p:sp>
        <p:sp>
          <p:nvSpPr>
            <p:cNvPr id="1377" name="TextBox 1376">
              <a:extLst>
                <a:ext uri="{FF2B5EF4-FFF2-40B4-BE49-F238E27FC236}">
                  <a16:creationId xmlns:a16="http://schemas.microsoft.com/office/drawing/2014/main" id="{B4FDF407-57B7-C07A-7754-5B0794F31589}"/>
                </a:ext>
              </a:extLst>
            </p:cNvPr>
            <p:cNvSpPr txBox="1"/>
            <p:nvPr/>
          </p:nvSpPr>
          <p:spPr>
            <a:xfrm>
              <a:off x="1682678" y="4332347"/>
              <a:ext cx="1859516" cy="610277"/>
            </a:xfrm>
            <a:prstGeom prst="rect">
              <a:avLst/>
            </a:prstGeom>
            <a:noFill/>
          </p:spPr>
          <p:txBody>
            <a:bodyPr wrap="square" lIns="91440" tIns="0" rIns="91440" bIns="0" rtlCol="0" anchor="ctr" anchorCtr="0">
              <a:noAutofit/>
            </a:bodyPr>
            <a:lstStyle/>
            <a:p>
              <a:pPr algn="ctr"/>
              <a:r>
                <a:rPr lang="en-US" sz="1200" b="1" dirty="0">
                  <a:solidFill>
                    <a:schemeClr val="bg1"/>
                  </a:solidFill>
                </a:rPr>
                <a:t>Team Management</a:t>
              </a:r>
              <a:endParaRPr lang="en-US" sz="1200" dirty="0">
                <a:solidFill>
                  <a:schemeClr val="bg1"/>
                </a:solidFill>
              </a:endParaRPr>
            </a:p>
          </p:txBody>
        </p:sp>
        <p:pic>
          <p:nvPicPr>
            <p:cNvPr id="1391" name="Graphic 1390" descr="Lights On with solid fill">
              <a:extLst>
                <a:ext uri="{FF2B5EF4-FFF2-40B4-BE49-F238E27FC236}">
                  <a16:creationId xmlns:a16="http://schemas.microsoft.com/office/drawing/2014/main" id="{96A9BC6B-65E1-D5E9-D820-C91D344881C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72842" y="4403334"/>
              <a:ext cx="474069" cy="474069"/>
            </a:xfrm>
            <a:prstGeom prst="rect">
              <a:avLst/>
            </a:prstGeom>
          </p:spPr>
        </p:pic>
      </p:grpSp>
      <p:grpSp>
        <p:nvGrpSpPr>
          <p:cNvPr id="4" name="Group 3">
            <a:extLst>
              <a:ext uri="{FF2B5EF4-FFF2-40B4-BE49-F238E27FC236}">
                <a16:creationId xmlns:a16="http://schemas.microsoft.com/office/drawing/2014/main" id="{4CEEBECA-7390-3DDC-C180-FEE08F65F85A}"/>
              </a:ext>
            </a:extLst>
          </p:cNvPr>
          <p:cNvGrpSpPr/>
          <p:nvPr/>
        </p:nvGrpSpPr>
        <p:grpSpPr>
          <a:xfrm>
            <a:off x="1665492" y="2425289"/>
            <a:ext cx="4189399" cy="801262"/>
            <a:chOff x="834827" y="2593244"/>
            <a:chExt cx="4189399" cy="801262"/>
          </a:xfrm>
        </p:grpSpPr>
        <p:sp>
          <p:nvSpPr>
            <p:cNvPr id="1144" name="Freeform: Shape 1143">
              <a:extLst>
                <a:ext uri="{FF2B5EF4-FFF2-40B4-BE49-F238E27FC236}">
                  <a16:creationId xmlns:a16="http://schemas.microsoft.com/office/drawing/2014/main" id="{ED587CEC-C4ED-600F-A732-38EB3EE921AC}"/>
                </a:ext>
              </a:extLst>
            </p:cNvPr>
            <p:cNvSpPr/>
            <p:nvPr/>
          </p:nvSpPr>
          <p:spPr>
            <a:xfrm>
              <a:off x="4293532" y="2596773"/>
              <a:ext cx="730694" cy="616995"/>
            </a:xfrm>
            <a:custGeom>
              <a:avLst/>
              <a:gdLst>
                <a:gd name="connsiteX0" fmla="*/ 0 w 730694"/>
                <a:gd name="connsiteY0" fmla="*/ 0 h 616995"/>
                <a:gd name="connsiteX1" fmla="*/ 426545 w 730694"/>
                <a:gd name="connsiteY1" fmla="*/ 0 h 616995"/>
                <a:gd name="connsiteX2" fmla="*/ 730695 w 730694"/>
                <a:gd name="connsiteY2" fmla="*/ 304149 h 616995"/>
                <a:gd name="connsiteX3" fmla="*/ 730695 w 730694"/>
                <a:gd name="connsiteY3" fmla="*/ 312847 h 616995"/>
                <a:gd name="connsiteX4" fmla="*/ 426545 w 730694"/>
                <a:gd name="connsiteY4" fmla="*/ 616996 h 616995"/>
                <a:gd name="connsiteX5" fmla="*/ 0 w 730694"/>
                <a:gd name="connsiteY5" fmla="*/ 616996 h 616995"/>
                <a:gd name="connsiteX6" fmla="*/ 0 w 730694"/>
                <a:gd name="connsiteY6" fmla="*/ 0 h 61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694" h="616995">
                  <a:moveTo>
                    <a:pt x="0" y="0"/>
                  </a:moveTo>
                  <a:lnTo>
                    <a:pt x="426545" y="0"/>
                  </a:lnTo>
                  <a:cubicBezTo>
                    <a:pt x="594523" y="0"/>
                    <a:pt x="730695" y="136172"/>
                    <a:pt x="730695" y="304149"/>
                  </a:cubicBezTo>
                  <a:lnTo>
                    <a:pt x="730695" y="312847"/>
                  </a:lnTo>
                  <a:cubicBezTo>
                    <a:pt x="730695" y="480824"/>
                    <a:pt x="594523" y="616996"/>
                    <a:pt x="426545" y="616996"/>
                  </a:cubicBezTo>
                  <a:lnTo>
                    <a:pt x="0" y="616996"/>
                  </a:lnTo>
                  <a:lnTo>
                    <a:pt x="0" y="0"/>
                  </a:lnTo>
                  <a:close/>
                </a:path>
              </a:pathLst>
            </a:custGeom>
            <a:solidFill>
              <a:srgbClr val="CF3339"/>
            </a:solidFill>
            <a:ln w="6345" cap="flat">
              <a:noFill/>
              <a:prstDash val="solid"/>
              <a:miter/>
            </a:ln>
          </p:spPr>
          <p:txBody>
            <a:bodyPr rtlCol="0" anchor="ctr"/>
            <a:lstStyle/>
            <a:p>
              <a:endParaRPr lang="en-US"/>
            </a:p>
          </p:txBody>
        </p:sp>
        <p:sp>
          <p:nvSpPr>
            <p:cNvPr id="1145" name="Freeform: Shape 1144">
              <a:extLst>
                <a:ext uri="{FF2B5EF4-FFF2-40B4-BE49-F238E27FC236}">
                  <a16:creationId xmlns:a16="http://schemas.microsoft.com/office/drawing/2014/main" id="{F95B70C0-CDBC-BBFF-40D3-DE7EEA378F1F}"/>
                </a:ext>
              </a:extLst>
            </p:cNvPr>
            <p:cNvSpPr/>
            <p:nvPr/>
          </p:nvSpPr>
          <p:spPr>
            <a:xfrm>
              <a:off x="3531350" y="2596773"/>
              <a:ext cx="596617" cy="797733"/>
            </a:xfrm>
            <a:custGeom>
              <a:avLst/>
              <a:gdLst>
                <a:gd name="connsiteX0" fmla="*/ 0 w 596617"/>
                <a:gd name="connsiteY0" fmla="*/ 0 h 797733"/>
                <a:gd name="connsiteX1" fmla="*/ 0 w 596617"/>
                <a:gd name="connsiteY1" fmla="*/ 616996 h 797733"/>
                <a:gd name="connsiteX2" fmla="*/ 596617 w 596617"/>
                <a:gd name="connsiteY2" fmla="*/ 797733 h 797733"/>
                <a:gd name="connsiteX3" fmla="*/ 596617 w 596617"/>
                <a:gd name="connsiteY3" fmla="*/ 180737 h 797733"/>
                <a:gd name="connsiteX4" fmla="*/ 0 w 596617"/>
                <a:gd name="connsiteY4" fmla="*/ 0 h 797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617" h="797733">
                  <a:moveTo>
                    <a:pt x="0" y="0"/>
                  </a:moveTo>
                  <a:lnTo>
                    <a:pt x="0" y="616996"/>
                  </a:lnTo>
                  <a:lnTo>
                    <a:pt x="596617" y="797733"/>
                  </a:lnTo>
                  <a:lnTo>
                    <a:pt x="596617" y="180737"/>
                  </a:lnTo>
                  <a:lnTo>
                    <a:pt x="0" y="0"/>
                  </a:lnTo>
                  <a:close/>
                </a:path>
              </a:pathLst>
            </a:custGeom>
            <a:solidFill>
              <a:srgbClr val="922227"/>
            </a:solidFill>
            <a:ln w="6345" cap="flat">
              <a:noFill/>
              <a:prstDash val="solid"/>
              <a:miter/>
            </a:ln>
          </p:spPr>
          <p:txBody>
            <a:bodyPr rtlCol="0" anchor="ctr"/>
            <a:lstStyle/>
            <a:p>
              <a:endParaRPr lang="en-US"/>
            </a:p>
          </p:txBody>
        </p:sp>
        <p:sp>
          <p:nvSpPr>
            <p:cNvPr id="1146" name="Freeform: Shape 1145">
              <a:extLst>
                <a:ext uri="{FF2B5EF4-FFF2-40B4-BE49-F238E27FC236}">
                  <a16:creationId xmlns:a16="http://schemas.microsoft.com/office/drawing/2014/main" id="{97A61BF5-F027-B587-292B-941DF84DA656}"/>
                </a:ext>
              </a:extLst>
            </p:cNvPr>
            <p:cNvSpPr/>
            <p:nvPr/>
          </p:nvSpPr>
          <p:spPr>
            <a:xfrm>
              <a:off x="4127967" y="2596773"/>
              <a:ext cx="165564" cy="797733"/>
            </a:xfrm>
            <a:custGeom>
              <a:avLst/>
              <a:gdLst>
                <a:gd name="connsiteX0" fmla="*/ 165565 w 165564"/>
                <a:gd name="connsiteY0" fmla="*/ 0 h 797733"/>
                <a:gd name="connsiteX1" fmla="*/ 165565 w 165564"/>
                <a:gd name="connsiteY1" fmla="*/ 616996 h 797733"/>
                <a:gd name="connsiteX2" fmla="*/ 0 w 165564"/>
                <a:gd name="connsiteY2" fmla="*/ 797733 h 797733"/>
                <a:gd name="connsiteX3" fmla="*/ 0 w 165564"/>
                <a:gd name="connsiteY3" fmla="*/ 180737 h 797733"/>
                <a:gd name="connsiteX4" fmla="*/ 165565 w 165564"/>
                <a:gd name="connsiteY4" fmla="*/ 0 h 797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64" h="797733">
                  <a:moveTo>
                    <a:pt x="165565" y="0"/>
                  </a:moveTo>
                  <a:lnTo>
                    <a:pt x="165565" y="616996"/>
                  </a:lnTo>
                  <a:lnTo>
                    <a:pt x="0" y="797733"/>
                  </a:lnTo>
                  <a:lnTo>
                    <a:pt x="0" y="180737"/>
                  </a:lnTo>
                  <a:lnTo>
                    <a:pt x="165565" y="0"/>
                  </a:lnTo>
                  <a:close/>
                </a:path>
              </a:pathLst>
            </a:custGeom>
            <a:solidFill>
              <a:srgbClr val="D65258"/>
            </a:solidFill>
            <a:ln w="6345" cap="flat">
              <a:noFill/>
              <a:prstDash val="solid"/>
              <a:miter/>
            </a:ln>
          </p:spPr>
          <p:txBody>
            <a:bodyPr rtlCol="0" anchor="ctr"/>
            <a:lstStyle/>
            <a:p>
              <a:endParaRPr lang="en-US"/>
            </a:p>
          </p:txBody>
        </p:sp>
        <p:sp>
          <p:nvSpPr>
            <p:cNvPr id="1167" name="Freeform: Shape 1166">
              <a:extLst>
                <a:ext uri="{FF2B5EF4-FFF2-40B4-BE49-F238E27FC236}">
                  <a16:creationId xmlns:a16="http://schemas.microsoft.com/office/drawing/2014/main" id="{C3665484-EA3F-0AB9-0D96-3DBF53438A63}"/>
                </a:ext>
              </a:extLst>
            </p:cNvPr>
            <p:cNvSpPr/>
            <p:nvPr/>
          </p:nvSpPr>
          <p:spPr>
            <a:xfrm>
              <a:off x="1528700" y="2596773"/>
              <a:ext cx="2005633" cy="616995"/>
            </a:xfrm>
            <a:custGeom>
              <a:avLst/>
              <a:gdLst>
                <a:gd name="connsiteX0" fmla="*/ 0 w 2005633"/>
                <a:gd name="connsiteY0" fmla="*/ 0 h 616995"/>
                <a:gd name="connsiteX1" fmla="*/ 2005633 w 2005633"/>
                <a:gd name="connsiteY1" fmla="*/ 0 h 616995"/>
                <a:gd name="connsiteX2" fmla="*/ 2005633 w 2005633"/>
                <a:gd name="connsiteY2" fmla="*/ 616996 h 616995"/>
                <a:gd name="connsiteX3" fmla="*/ 0 w 2005633"/>
                <a:gd name="connsiteY3" fmla="*/ 616996 h 616995"/>
              </a:gdLst>
              <a:ahLst/>
              <a:cxnLst>
                <a:cxn ang="0">
                  <a:pos x="connsiteX0" y="connsiteY0"/>
                </a:cxn>
                <a:cxn ang="0">
                  <a:pos x="connsiteX1" y="connsiteY1"/>
                </a:cxn>
                <a:cxn ang="0">
                  <a:pos x="connsiteX2" y="connsiteY2"/>
                </a:cxn>
                <a:cxn ang="0">
                  <a:pos x="connsiteX3" y="connsiteY3"/>
                </a:cxn>
              </a:cxnLst>
              <a:rect l="l" t="t" r="r" b="b"/>
              <a:pathLst>
                <a:path w="2005633" h="616995">
                  <a:moveTo>
                    <a:pt x="0" y="0"/>
                  </a:moveTo>
                  <a:lnTo>
                    <a:pt x="2005633" y="0"/>
                  </a:lnTo>
                  <a:lnTo>
                    <a:pt x="2005633" y="616996"/>
                  </a:lnTo>
                  <a:lnTo>
                    <a:pt x="0" y="616996"/>
                  </a:lnTo>
                  <a:close/>
                </a:path>
              </a:pathLst>
            </a:custGeom>
            <a:solidFill>
              <a:srgbClr val="CF3339"/>
            </a:solidFill>
            <a:ln w="6345" cap="flat">
              <a:noFill/>
              <a:prstDash val="solid"/>
              <a:miter/>
            </a:ln>
          </p:spPr>
          <p:txBody>
            <a:bodyPr rtlCol="0" anchor="ctr"/>
            <a:lstStyle/>
            <a:p>
              <a:endParaRPr lang="en-US"/>
            </a:p>
          </p:txBody>
        </p:sp>
        <p:sp>
          <p:nvSpPr>
            <p:cNvPr id="1171" name="Freeform: Shape 1170">
              <a:extLst>
                <a:ext uri="{FF2B5EF4-FFF2-40B4-BE49-F238E27FC236}">
                  <a16:creationId xmlns:a16="http://schemas.microsoft.com/office/drawing/2014/main" id="{A95532FF-8ABB-1293-4808-6FC2AEA9F2F8}"/>
                </a:ext>
              </a:extLst>
            </p:cNvPr>
            <p:cNvSpPr/>
            <p:nvPr/>
          </p:nvSpPr>
          <p:spPr>
            <a:xfrm>
              <a:off x="4435101" y="2631245"/>
              <a:ext cx="548116" cy="548116"/>
            </a:xfrm>
            <a:custGeom>
              <a:avLst/>
              <a:gdLst>
                <a:gd name="connsiteX0" fmla="*/ 274058 w 548116"/>
                <a:gd name="connsiteY0" fmla="*/ 0 h 548116"/>
                <a:gd name="connsiteX1" fmla="*/ 0 w 548116"/>
                <a:gd name="connsiteY1" fmla="*/ 274058 h 548116"/>
                <a:gd name="connsiteX2" fmla="*/ 274058 w 548116"/>
                <a:gd name="connsiteY2" fmla="*/ 548116 h 548116"/>
                <a:gd name="connsiteX3" fmla="*/ 548116 w 548116"/>
                <a:gd name="connsiteY3" fmla="*/ 274058 h 548116"/>
                <a:gd name="connsiteX4" fmla="*/ 274058 w 548116"/>
                <a:gd name="connsiteY4" fmla="*/ 0 h 548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16" h="548116">
                  <a:moveTo>
                    <a:pt x="274058" y="0"/>
                  </a:moveTo>
                  <a:cubicBezTo>
                    <a:pt x="122714" y="0"/>
                    <a:pt x="0" y="122713"/>
                    <a:pt x="0" y="274058"/>
                  </a:cubicBezTo>
                  <a:cubicBezTo>
                    <a:pt x="0" y="425403"/>
                    <a:pt x="122714" y="548116"/>
                    <a:pt x="274058" y="548116"/>
                  </a:cubicBezTo>
                  <a:cubicBezTo>
                    <a:pt x="425403" y="548116"/>
                    <a:pt x="548116" y="425403"/>
                    <a:pt x="548116" y="274058"/>
                  </a:cubicBezTo>
                  <a:cubicBezTo>
                    <a:pt x="548116" y="122713"/>
                    <a:pt x="425403" y="0"/>
                    <a:pt x="274058" y="0"/>
                  </a:cubicBezTo>
                  <a:close/>
                </a:path>
              </a:pathLst>
            </a:custGeom>
            <a:solidFill>
              <a:srgbClr val="922227"/>
            </a:solidFill>
            <a:ln w="6345" cap="flat">
              <a:noFill/>
              <a:prstDash val="solid"/>
              <a:miter/>
            </a:ln>
          </p:spPr>
          <p:txBody>
            <a:bodyPr rtlCol="0" anchor="ctr"/>
            <a:lstStyle/>
            <a:p>
              <a:endParaRPr lang="en-US"/>
            </a:p>
          </p:txBody>
        </p:sp>
        <p:sp>
          <p:nvSpPr>
            <p:cNvPr id="1172" name="Freeform: Shape 1171">
              <a:extLst>
                <a:ext uri="{FF2B5EF4-FFF2-40B4-BE49-F238E27FC236}">
                  <a16:creationId xmlns:a16="http://schemas.microsoft.com/office/drawing/2014/main" id="{18442D84-40B6-D3BD-CADA-2CDFB472664C}"/>
                </a:ext>
              </a:extLst>
            </p:cNvPr>
            <p:cNvSpPr/>
            <p:nvPr/>
          </p:nvSpPr>
          <p:spPr>
            <a:xfrm>
              <a:off x="4466080" y="2662225"/>
              <a:ext cx="486156" cy="486156"/>
            </a:xfrm>
            <a:custGeom>
              <a:avLst/>
              <a:gdLst>
                <a:gd name="connsiteX0" fmla="*/ 243078 w 486156"/>
                <a:gd name="connsiteY0" fmla="*/ 0 h 486156"/>
                <a:gd name="connsiteX1" fmla="*/ 0 w 486156"/>
                <a:gd name="connsiteY1" fmla="*/ 243078 h 486156"/>
                <a:gd name="connsiteX2" fmla="*/ 243078 w 486156"/>
                <a:gd name="connsiteY2" fmla="*/ 486156 h 486156"/>
                <a:gd name="connsiteX3" fmla="*/ 486156 w 486156"/>
                <a:gd name="connsiteY3" fmla="*/ 243078 h 486156"/>
                <a:gd name="connsiteX4" fmla="*/ 243078 w 486156"/>
                <a:gd name="connsiteY4" fmla="*/ 0 h 48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56" h="486156">
                  <a:moveTo>
                    <a:pt x="243078" y="0"/>
                  </a:moveTo>
                  <a:cubicBezTo>
                    <a:pt x="108811" y="0"/>
                    <a:pt x="0" y="108811"/>
                    <a:pt x="0" y="243078"/>
                  </a:cubicBezTo>
                  <a:cubicBezTo>
                    <a:pt x="0" y="377346"/>
                    <a:pt x="108811" y="486156"/>
                    <a:pt x="243078" y="486156"/>
                  </a:cubicBezTo>
                  <a:cubicBezTo>
                    <a:pt x="377346" y="486156"/>
                    <a:pt x="486156" y="377346"/>
                    <a:pt x="486156" y="243078"/>
                  </a:cubicBezTo>
                  <a:cubicBezTo>
                    <a:pt x="486156" y="108811"/>
                    <a:pt x="377346" y="0"/>
                    <a:pt x="243078" y="0"/>
                  </a:cubicBezTo>
                  <a:close/>
                </a:path>
              </a:pathLst>
            </a:custGeom>
            <a:solidFill>
              <a:srgbClr val="FAFBFC"/>
            </a:solidFill>
            <a:ln w="6345" cap="flat">
              <a:noFill/>
              <a:prstDash val="solid"/>
              <a:miter/>
            </a:ln>
          </p:spPr>
          <p:txBody>
            <a:bodyPr rtlCol="0" anchor="ctr"/>
            <a:lstStyle/>
            <a:p>
              <a:endParaRPr lang="en-US"/>
            </a:p>
          </p:txBody>
        </p:sp>
        <p:sp>
          <p:nvSpPr>
            <p:cNvPr id="1176" name="Freeform: Shape 1175">
              <a:extLst>
                <a:ext uri="{FF2B5EF4-FFF2-40B4-BE49-F238E27FC236}">
                  <a16:creationId xmlns:a16="http://schemas.microsoft.com/office/drawing/2014/main" id="{72C7DE74-0B4A-4817-5DAD-00F0705D7504}"/>
                </a:ext>
              </a:extLst>
            </p:cNvPr>
            <p:cNvSpPr/>
            <p:nvPr/>
          </p:nvSpPr>
          <p:spPr>
            <a:xfrm>
              <a:off x="834827" y="2594805"/>
              <a:ext cx="289040" cy="618963"/>
            </a:xfrm>
            <a:custGeom>
              <a:avLst/>
              <a:gdLst>
                <a:gd name="connsiteX0" fmla="*/ 289040 w 289040"/>
                <a:gd name="connsiteY0" fmla="*/ 474729 h 618963"/>
                <a:gd name="connsiteX1" fmla="*/ 246570 w 289040"/>
                <a:gd name="connsiteY1" fmla="*/ 577001 h 618963"/>
                <a:gd name="connsiteX2" fmla="*/ 144742 w 289040"/>
                <a:gd name="connsiteY2" fmla="*/ 618964 h 618963"/>
                <a:gd name="connsiteX3" fmla="*/ 42217 w 289040"/>
                <a:gd name="connsiteY3" fmla="*/ 576748 h 618963"/>
                <a:gd name="connsiteX4" fmla="*/ 0 w 289040"/>
                <a:gd name="connsiteY4" fmla="*/ 474729 h 618963"/>
                <a:gd name="connsiteX5" fmla="*/ 0 w 289040"/>
                <a:gd name="connsiteY5" fmla="*/ 144742 h 618963"/>
                <a:gd name="connsiteX6" fmla="*/ 42470 w 289040"/>
                <a:gd name="connsiteY6" fmla="*/ 42217 h 618963"/>
                <a:gd name="connsiteX7" fmla="*/ 144742 w 289040"/>
                <a:gd name="connsiteY7" fmla="*/ 0 h 618963"/>
                <a:gd name="connsiteX8" fmla="*/ 247014 w 289040"/>
                <a:gd name="connsiteY8" fmla="*/ 42470 h 618963"/>
                <a:gd name="connsiteX9" fmla="*/ 288977 w 289040"/>
                <a:gd name="connsiteY9" fmla="*/ 144742 h 618963"/>
                <a:gd name="connsiteX10" fmla="*/ 288977 w 289040"/>
                <a:gd name="connsiteY10" fmla="*/ 474729 h 618963"/>
                <a:gd name="connsiteX11" fmla="*/ 194450 w 289040"/>
                <a:gd name="connsiteY11" fmla="*/ 142774 h 618963"/>
                <a:gd name="connsiteX12" fmla="*/ 179023 w 289040"/>
                <a:gd name="connsiteY12" fmla="*/ 105637 h 618963"/>
                <a:gd name="connsiteX13" fmla="*/ 141886 w 289040"/>
                <a:gd name="connsiteY13" fmla="*/ 90210 h 618963"/>
                <a:gd name="connsiteX14" fmla="*/ 105002 w 289040"/>
                <a:gd name="connsiteY14" fmla="*/ 105637 h 618963"/>
                <a:gd name="connsiteX15" fmla="*/ 89829 w 289040"/>
                <a:gd name="connsiteY15" fmla="*/ 142774 h 618963"/>
                <a:gd name="connsiteX16" fmla="*/ 89829 w 289040"/>
                <a:gd name="connsiteY16" fmla="*/ 473269 h 618963"/>
                <a:gd name="connsiteX17" fmla="*/ 105002 w 289040"/>
                <a:gd name="connsiteY17" fmla="*/ 510407 h 618963"/>
                <a:gd name="connsiteX18" fmla="*/ 141886 w 289040"/>
                <a:gd name="connsiteY18" fmla="*/ 525834 h 618963"/>
                <a:gd name="connsiteX19" fmla="*/ 179023 w 289040"/>
                <a:gd name="connsiteY19" fmla="*/ 510407 h 618963"/>
                <a:gd name="connsiteX20" fmla="*/ 194450 w 289040"/>
                <a:gd name="connsiteY20" fmla="*/ 473269 h 618963"/>
                <a:gd name="connsiteX21" fmla="*/ 194450 w 289040"/>
                <a:gd name="connsiteY21" fmla="*/ 142774 h 61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9040" h="618963">
                  <a:moveTo>
                    <a:pt x="289040" y="474729"/>
                  </a:moveTo>
                  <a:cubicBezTo>
                    <a:pt x="289040" y="514914"/>
                    <a:pt x="274883" y="549005"/>
                    <a:pt x="246570" y="577001"/>
                  </a:cubicBezTo>
                  <a:cubicBezTo>
                    <a:pt x="218256" y="604997"/>
                    <a:pt x="184356" y="618964"/>
                    <a:pt x="144742" y="618964"/>
                  </a:cubicBezTo>
                  <a:cubicBezTo>
                    <a:pt x="105129" y="618964"/>
                    <a:pt x="70340" y="604871"/>
                    <a:pt x="42217" y="576748"/>
                  </a:cubicBezTo>
                  <a:cubicBezTo>
                    <a:pt x="14093" y="548624"/>
                    <a:pt x="0" y="514597"/>
                    <a:pt x="0" y="474729"/>
                  </a:cubicBezTo>
                  <a:lnTo>
                    <a:pt x="0" y="144742"/>
                  </a:lnTo>
                  <a:cubicBezTo>
                    <a:pt x="0" y="104557"/>
                    <a:pt x="14157" y="70340"/>
                    <a:pt x="42470" y="42217"/>
                  </a:cubicBezTo>
                  <a:cubicBezTo>
                    <a:pt x="70784" y="14093"/>
                    <a:pt x="104875" y="0"/>
                    <a:pt x="144742" y="0"/>
                  </a:cubicBezTo>
                  <a:cubicBezTo>
                    <a:pt x="184610" y="0"/>
                    <a:pt x="219018" y="14157"/>
                    <a:pt x="247014" y="42470"/>
                  </a:cubicBezTo>
                  <a:cubicBezTo>
                    <a:pt x="275010" y="70784"/>
                    <a:pt x="288977" y="104875"/>
                    <a:pt x="288977" y="144742"/>
                  </a:cubicBezTo>
                  <a:lnTo>
                    <a:pt x="288977" y="474729"/>
                  </a:lnTo>
                  <a:close/>
                  <a:moveTo>
                    <a:pt x="194450" y="142774"/>
                  </a:moveTo>
                  <a:cubicBezTo>
                    <a:pt x="194450" y="128300"/>
                    <a:pt x="189308" y="115921"/>
                    <a:pt x="179023" y="105637"/>
                  </a:cubicBezTo>
                  <a:cubicBezTo>
                    <a:pt x="168739" y="95352"/>
                    <a:pt x="156360" y="90210"/>
                    <a:pt x="141886" y="90210"/>
                  </a:cubicBezTo>
                  <a:cubicBezTo>
                    <a:pt x="127411" y="90210"/>
                    <a:pt x="115096" y="95352"/>
                    <a:pt x="105002" y="105637"/>
                  </a:cubicBezTo>
                  <a:cubicBezTo>
                    <a:pt x="94844" y="115921"/>
                    <a:pt x="89829" y="128300"/>
                    <a:pt x="89829" y="142774"/>
                  </a:cubicBezTo>
                  <a:lnTo>
                    <a:pt x="89829" y="473269"/>
                  </a:lnTo>
                  <a:cubicBezTo>
                    <a:pt x="89829" y="487744"/>
                    <a:pt x="94908" y="500123"/>
                    <a:pt x="105002" y="510407"/>
                  </a:cubicBezTo>
                  <a:cubicBezTo>
                    <a:pt x="115159" y="520692"/>
                    <a:pt x="127411" y="525834"/>
                    <a:pt x="141886" y="525834"/>
                  </a:cubicBezTo>
                  <a:cubicBezTo>
                    <a:pt x="156360" y="525834"/>
                    <a:pt x="168739" y="520692"/>
                    <a:pt x="179023" y="510407"/>
                  </a:cubicBezTo>
                  <a:cubicBezTo>
                    <a:pt x="189308" y="500123"/>
                    <a:pt x="194450" y="487744"/>
                    <a:pt x="194450" y="473269"/>
                  </a:cubicBezTo>
                  <a:lnTo>
                    <a:pt x="194450" y="142774"/>
                  </a:lnTo>
                  <a:close/>
                </a:path>
              </a:pathLst>
            </a:custGeom>
            <a:solidFill>
              <a:srgbClr val="CF3339"/>
            </a:solidFill>
            <a:ln w="6345" cap="flat">
              <a:noFill/>
              <a:prstDash val="solid"/>
              <a:miter/>
            </a:ln>
          </p:spPr>
          <p:txBody>
            <a:bodyPr rtlCol="0" anchor="ctr"/>
            <a:lstStyle/>
            <a:p>
              <a:endParaRPr lang="en-US"/>
            </a:p>
          </p:txBody>
        </p:sp>
        <p:sp>
          <p:nvSpPr>
            <p:cNvPr id="1177" name="Freeform: Shape 1176">
              <a:extLst>
                <a:ext uri="{FF2B5EF4-FFF2-40B4-BE49-F238E27FC236}">
                  <a16:creationId xmlns:a16="http://schemas.microsoft.com/office/drawing/2014/main" id="{EF657F49-998D-2AE3-DAD9-FB58DF82D5F4}"/>
                </a:ext>
              </a:extLst>
            </p:cNvPr>
            <p:cNvSpPr/>
            <p:nvPr/>
          </p:nvSpPr>
          <p:spPr>
            <a:xfrm>
              <a:off x="1360279" y="2596710"/>
              <a:ext cx="343255" cy="616995"/>
            </a:xfrm>
            <a:custGeom>
              <a:avLst/>
              <a:gdLst>
                <a:gd name="connsiteX0" fmla="*/ 82656 w 343255"/>
                <a:gd name="connsiteY0" fmla="*/ 63 h 616995"/>
                <a:gd name="connsiteX1" fmla="*/ 94590 w 343255"/>
                <a:gd name="connsiteY1" fmla="*/ 11617 h 616995"/>
                <a:gd name="connsiteX2" fmla="*/ 150900 w 343255"/>
                <a:gd name="connsiteY2" fmla="*/ 151789 h 616995"/>
                <a:gd name="connsiteX3" fmla="*/ 118079 w 343255"/>
                <a:gd name="connsiteY3" fmla="*/ 294373 h 616995"/>
                <a:gd name="connsiteX4" fmla="*/ 42534 w 343255"/>
                <a:gd name="connsiteY4" fmla="*/ 413150 h 616995"/>
                <a:gd name="connsiteX5" fmla="*/ 0 w 343255"/>
                <a:gd name="connsiteY5" fmla="*/ 476443 h 616995"/>
                <a:gd name="connsiteX6" fmla="*/ 143473 w 343255"/>
                <a:gd name="connsiteY6" fmla="*/ 476443 h 616995"/>
                <a:gd name="connsiteX7" fmla="*/ 143473 w 343255"/>
                <a:gd name="connsiteY7" fmla="*/ 616996 h 616995"/>
                <a:gd name="connsiteX8" fmla="*/ 170009 w 343255"/>
                <a:gd name="connsiteY8" fmla="*/ 616996 h 616995"/>
                <a:gd name="connsiteX9" fmla="*/ 343255 w 343255"/>
                <a:gd name="connsiteY9" fmla="*/ 0 h 616995"/>
                <a:gd name="connsiteX10" fmla="*/ 82592 w 343255"/>
                <a:gd name="connsiteY10" fmla="*/ 0 h 61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255" h="616995">
                  <a:moveTo>
                    <a:pt x="82656" y="63"/>
                  </a:moveTo>
                  <a:cubicBezTo>
                    <a:pt x="86718" y="3746"/>
                    <a:pt x="90718" y="7555"/>
                    <a:pt x="94590" y="11617"/>
                  </a:cubicBezTo>
                  <a:cubicBezTo>
                    <a:pt x="131982" y="51358"/>
                    <a:pt x="150900" y="98526"/>
                    <a:pt x="150900" y="151789"/>
                  </a:cubicBezTo>
                  <a:cubicBezTo>
                    <a:pt x="150900" y="200925"/>
                    <a:pt x="139854" y="248919"/>
                    <a:pt x="118079" y="294373"/>
                  </a:cubicBezTo>
                  <a:cubicBezTo>
                    <a:pt x="106716" y="318560"/>
                    <a:pt x="81957" y="357539"/>
                    <a:pt x="42534" y="413150"/>
                  </a:cubicBezTo>
                  <a:cubicBezTo>
                    <a:pt x="33011" y="426672"/>
                    <a:pt x="18664" y="448003"/>
                    <a:pt x="0" y="476443"/>
                  </a:cubicBezTo>
                  <a:lnTo>
                    <a:pt x="143473" y="476443"/>
                  </a:lnTo>
                  <a:lnTo>
                    <a:pt x="143473" y="616996"/>
                  </a:lnTo>
                  <a:lnTo>
                    <a:pt x="170009" y="616996"/>
                  </a:lnTo>
                  <a:lnTo>
                    <a:pt x="343255" y="0"/>
                  </a:lnTo>
                  <a:lnTo>
                    <a:pt x="82592" y="0"/>
                  </a:lnTo>
                  <a:close/>
                </a:path>
              </a:pathLst>
            </a:custGeom>
            <a:solidFill>
              <a:srgbClr val="922227"/>
            </a:solidFill>
            <a:ln w="6345" cap="flat">
              <a:noFill/>
              <a:prstDash val="solid"/>
              <a:miter/>
            </a:ln>
          </p:spPr>
          <p:txBody>
            <a:bodyPr rtlCol="0" anchor="ctr"/>
            <a:lstStyle/>
            <a:p>
              <a:endParaRPr lang="en-US"/>
            </a:p>
          </p:txBody>
        </p:sp>
        <p:sp>
          <p:nvSpPr>
            <p:cNvPr id="1178" name="Freeform: Shape 1177">
              <a:extLst>
                <a:ext uri="{FF2B5EF4-FFF2-40B4-BE49-F238E27FC236}">
                  <a16:creationId xmlns:a16="http://schemas.microsoft.com/office/drawing/2014/main" id="{0533EB36-2AC4-0026-BB74-C0AC9BE1CAF4}"/>
                </a:ext>
              </a:extLst>
            </p:cNvPr>
            <p:cNvSpPr/>
            <p:nvPr/>
          </p:nvSpPr>
          <p:spPr>
            <a:xfrm>
              <a:off x="1159164" y="2596012"/>
              <a:ext cx="303196" cy="616932"/>
            </a:xfrm>
            <a:custGeom>
              <a:avLst/>
              <a:gdLst>
                <a:gd name="connsiteX0" fmla="*/ 1587 w 303196"/>
                <a:gd name="connsiteY0" fmla="*/ 174643 h 616932"/>
                <a:gd name="connsiteX1" fmla="*/ 48819 w 303196"/>
                <a:gd name="connsiteY1" fmla="*/ 40820 h 616932"/>
                <a:gd name="connsiteX2" fmla="*/ 156106 w 303196"/>
                <a:gd name="connsiteY2" fmla="*/ 0 h 616932"/>
                <a:gd name="connsiteX3" fmla="*/ 260155 w 303196"/>
                <a:gd name="connsiteY3" fmla="*/ 45772 h 616932"/>
                <a:gd name="connsiteX4" fmla="*/ 303197 w 303196"/>
                <a:gd name="connsiteY4" fmla="*/ 152551 h 616932"/>
                <a:gd name="connsiteX5" fmla="*/ 275137 w 303196"/>
                <a:gd name="connsiteY5" fmla="*/ 274058 h 616932"/>
                <a:gd name="connsiteX6" fmla="*/ 203782 w 303196"/>
                <a:gd name="connsiteY6" fmla="*/ 385726 h 616932"/>
                <a:gd name="connsiteX7" fmla="*/ 158518 w 303196"/>
                <a:gd name="connsiteY7" fmla="*/ 453145 h 616932"/>
                <a:gd name="connsiteX8" fmla="*/ 141758 w 303196"/>
                <a:gd name="connsiteY8" fmla="*/ 478221 h 616932"/>
                <a:gd name="connsiteX9" fmla="*/ 117127 w 303196"/>
                <a:gd name="connsiteY9" fmla="*/ 517073 h 616932"/>
                <a:gd name="connsiteX10" fmla="*/ 113191 w 303196"/>
                <a:gd name="connsiteY10" fmla="*/ 525897 h 616932"/>
                <a:gd name="connsiteX11" fmla="*/ 295706 w 303196"/>
                <a:gd name="connsiteY11" fmla="*/ 525897 h 616932"/>
                <a:gd name="connsiteX12" fmla="*/ 295706 w 303196"/>
                <a:gd name="connsiteY12" fmla="*/ 616932 h 616932"/>
                <a:gd name="connsiteX13" fmla="*/ 0 w 303196"/>
                <a:gd name="connsiteY13" fmla="*/ 616932 h 616932"/>
                <a:gd name="connsiteX14" fmla="*/ 0 w 303196"/>
                <a:gd name="connsiteY14" fmla="*/ 531610 h 616932"/>
                <a:gd name="connsiteX15" fmla="*/ 20315 w 303196"/>
                <a:gd name="connsiteY15" fmla="*/ 497583 h 616932"/>
                <a:gd name="connsiteX16" fmla="*/ 41582 w 303196"/>
                <a:gd name="connsiteY16" fmla="*/ 466159 h 616932"/>
                <a:gd name="connsiteX17" fmla="*/ 65769 w 303196"/>
                <a:gd name="connsiteY17" fmla="*/ 431307 h 616932"/>
                <a:gd name="connsiteX18" fmla="*/ 132300 w 303196"/>
                <a:gd name="connsiteY18" fmla="*/ 338367 h 616932"/>
                <a:gd name="connsiteX19" fmla="*/ 196354 w 303196"/>
                <a:gd name="connsiteY19" fmla="*/ 229683 h 616932"/>
                <a:gd name="connsiteX20" fmla="*/ 213622 w 303196"/>
                <a:gd name="connsiteY20" fmla="*/ 155408 h 616932"/>
                <a:gd name="connsiteX21" fmla="*/ 197878 w 303196"/>
                <a:gd name="connsiteY21" fmla="*/ 107668 h 616932"/>
                <a:gd name="connsiteX22" fmla="*/ 153566 w 303196"/>
                <a:gd name="connsiteY22" fmla="*/ 87036 h 616932"/>
                <a:gd name="connsiteX23" fmla="*/ 98463 w 303196"/>
                <a:gd name="connsiteY23" fmla="*/ 131792 h 616932"/>
                <a:gd name="connsiteX24" fmla="*/ 93067 w 303196"/>
                <a:gd name="connsiteY24" fmla="*/ 167215 h 616932"/>
                <a:gd name="connsiteX25" fmla="*/ 93067 w 303196"/>
                <a:gd name="connsiteY25" fmla="*/ 190831 h 616932"/>
                <a:gd name="connsiteX26" fmla="*/ 1524 w 303196"/>
                <a:gd name="connsiteY26" fmla="*/ 190831 h 616932"/>
                <a:gd name="connsiteX27" fmla="*/ 1524 w 303196"/>
                <a:gd name="connsiteY27" fmla="*/ 174580 h 61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3196" h="616932">
                  <a:moveTo>
                    <a:pt x="1587" y="174643"/>
                  </a:moveTo>
                  <a:cubicBezTo>
                    <a:pt x="1587" y="116238"/>
                    <a:pt x="17331" y="71673"/>
                    <a:pt x="48819" y="40820"/>
                  </a:cubicBezTo>
                  <a:cubicBezTo>
                    <a:pt x="76053" y="13586"/>
                    <a:pt x="111794" y="0"/>
                    <a:pt x="156106" y="0"/>
                  </a:cubicBezTo>
                  <a:cubicBezTo>
                    <a:pt x="196799" y="0"/>
                    <a:pt x="231461" y="15236"/>
                    <a:pt x="260155" y="45772"/>
                  </a:cubicBezTo>
                  <a:cubicBezTo>
                    <a:pt x="288850" y="76244"/>
                    <a:pt x="303197" y="111858"/>
                    <a:pt x="303197" y="152551"/>
                  </a:cubicBezTo>
                  <a:cubicBezTo>
                    <a:pt x="303197" y="193244"/>
                    <a:pt x="293865" y="235016"/>
                    <a:pt x="275137" y="274058"/>
                  </a:cubicBezTo>
                  <a:cubicBezTo>
                    <a:pt x="264980" y="295706"/>
                    <a:pt x="241174" y="332907"/>
                    <a:pt x="203782" y="385726"/>
                  </a:cubicBezTo>
                  <a:cubicBezTo>
                    <a:pt x="193625" y="400200"/>
                    <a:pt x="178515" y="422609"/>
                    <a:pt x="158518" y="453145"/>
                  </a:cubicBezTo>
                  <a:lnTo>
                    <a:pt x="141758" y="478221"/>
                  </a:lnTo>
                  <a:cubicBezTo>
                    <a:pt x="130966" y="494663"/>
                    <a:pt x="122713" y="507550"/>
                    <a:pt x="117127" y="517073"/>
                  </a:cubicBezTo>
                  <a:cubicBezTo>
                    <a:pt x="114524" y="521961"/>
                    <a:pt x="113191" y="524881"/>
                    <a:pt x="113191" y="525897"/>
                  </a:cubicBezTo>
                  <a:lnTo>
                    <a:pt x="295706" y="525897"/>
                  </a:lnTo>
                  <a:lnTo>
                    <a:pt x="295706" y="616932"/>
                  </a:lnTo>
                  <a:lnTo>
                    <a:pt x="0" y="616932"/>
                  </a:lnTo>
                  <a:lnTo>
                    <a:pt x="0" y="531610"/>
                  </a:lnTo>
                  <a:cubicBezTo>
                    <a:pt x="0" y="529643"/>
                    <a:pt x="6793" y="518279"/>
                    <a:pt x="20315" y="497583"/>
                  </a:cubicBezTo>
                  <a:cubicBezTo>
                    <a:pt x="26599" y="488061"/>
                    <a:pt x="33646" y="477586"/>
                    <a:pt x="41582" y="466159"/>
                  </a:cubicBezTo>
                  <a:lnTo>
                    <a:pt x="65769" y="431307"/>
                  </a:lnTo>
                  <a:cubicBezTo>
                    <a:pt x="79862" y="411944"/>
                    <a:pt x="102081" y="380964"/>
                    <a:pt x="132300" y="338367"/>
                  </a:cubicBezTo>
                  <a:cubicBezTo>
                    <a:pt x="160867" y="298372"/>
                    <a:pt x="182198" y="262123"/>
                    <a:pt x="196354" y="229683"/>
                  </a:cubicBezTo>
                  <a:cubicBezTo>
                    <a:pt x="207845" y="203147"/>
                    <a:pt x="213622" y="178389"/>
                    <a:pt x="213622" y="155408"/>
                  </a:cubicBezTo>
                  <a:cubicBezTo>
                    <a:pt x="213622" y="136743"/>
                    <a:pt x="208353" y="120809"/>
                    <a:pt x="197878" y="107668"/>
                  </a:cubicBezTo>
                  <a:cubicBezTo>
                    <a:pt x="186387" y="93892"/>
                    <a:pt x="171596" y="87036"/>
                    <a:pt x="153566" y="87036"/>
                  </a:cubicBezTo>
                  <a:cubicBezTo>
                    <a:pt x="127665" y="87036"/>
                    <a:pt x="109255" y="101954"/>
                    <a:pt x="98463" y="131792"/>
                  </a:cubicBezTo>
                  <a:cubicBezTo>
                    <a:pt x="94844" y="141632"/>
                    <a:pt x="93067" y="153440"/>
                    <a:pt x="93067" y="167215"/>
                  </a:cubicBezTo>
                  <a:lnTo>
                    <a:pt x="93067" y="190831"/>
                  </a:lnTo>
                  <a:lnTo>
                    <a:pt x="1524" y="190831"/>
                  </a:lnTo>
                  <a:lnTo>
                    <a:pt x="1524" y="174580"/>
                  </a:lnTo>
                  <a:close/>
                </a:path>
              </a:pathLst>
            </a:custGeom>
            <a:solidFill>
              <a:srgbClr val="CF3339"/>
            </a:solidFill>
            <a:ln w="6345" cap="flat">
              <a:noFill/>
              <a:prstDash val="solid"/>
              <a:miter/>
            </a:ln>
          </p:spPr>
          <p:txBody>
            <a:bodyPr rtlCol="0" anchor="ctr"/>
            <a:lstStyle/>
            <a:p>
              <a:endParaRPr lang="en-US"/>
            </a:p>
          </p:txBody>
        </p:sp>
        <p:sp>
          <p:nvSpPr>
            <p:cNvPr id="1380" name="TextBox 1379">
              <a:extLst>
                <a:ext uri="{FF2B5EF4-FFF2-40B4-BE49-F238E27FC236}">
                  <a16:creationId xmlns:a16="http://schemas.microsoft.com/office/drawing/2014/main" id="{2D802DB3-63C6-B636-1686-1D725B761D25}"/>
                </a:ext>
              </a:extLst>
            </p:cNvPr>
            <p:cNvSpPr txBox="1"/>
            <p:nvPr/>
          </p:nvSpPr>
          <p:spPr>
            <a:xfrm>
              <a:off x="1682678" y="2593244"/>
              <a:ext cx="1859516" cy="610277"/>
            </a:xfrm>
            <a:prstGeom prst="rect">
              <a:avLst/>
            </a:prstGeom>
            <a:noFill/>
          </p:spPr>
          <p:txBody>
            <a:bodyPr wrap="square" lIns="91440" tIns="0" rIns="91440" bIns="0" rtlCol="0" anchor="ctr" anchorCtr="0">
              <a:noAutofit/>
            </a:bodyPr>
            <a:lstStyle/>
            <a:p>
              <a:pPr algn="ctr"/>
              <a:r>
                <a:rPr lang="en-US" sz="1200" b="1" dirty="0">
                  <a:solidFill>
                    <a:schemeClr val="bg1"/>
                  </a:solidFill>
                </a:rPr>
                <a:t>Evolving Nature</a:t>
              </a:r>
            </a:p>
            <a:p>
              <a:pPr algn="ctr"/>
              <a:r>
                <a:rPr lang="en-US" sz="1200" b="1" dirty="0">
                  <a:solidFill>
                    <a:schemeClr val="bg1"/>
                  </a:solidFill>
                </a:rPr>
                <a:t>of Work</a:t>
              </a:r>
              <a:endParaRPr lang="en-US" sz="1200" dirty="0">
                <a:solidFill>
                  <a:schemeClr val="bg1"/>
                </a:solidFill>
              </a:endParaRPr>
            </a:p>
          </p:txBody>
        </p:sp>
        <p:pic>
          <p:nvPicPr>
            <p:cNvPr id="1393" name="Graphic 1392" descr="Meeting with solid fill">
              <a:extLst>
                <a:ext uri="{FF2B5EF4-FFF2-40B4-BE49-F238E27FC236}">
                  <a16:creationId xmlns:a16="http://schemas.microsoft.com/office/drawing/2014/main" id="{E9A8A218-8BC9-EF4F-40AE-352C0026177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80454" y="2660780"/>
              <a:ext cx="457200" cy="457200"/>
            </a:xfrm>
            <a:prstGeom prst="rect">
              <a:avLst/>
            </a:prstGeom>
          </p:spPr>
        </p:pic>
      </p:grpSp>
      <p:sp>
        <p:nvSpPr>
          <p:cNvPr id="8" name="TextBox 7">
            <a:extLst>
              <a:ext uri="{FF2B5EF4-FFF2-40B4-BE49-F238E27FC236}">
                <a16:creationId xmlns:a16="http://schemas.microsoft.com/office/drawing/2014/main" id="{5FF4285B-37F0-E176-C060-5AC070C0A5F2}"/>
              </a:ext>
            </a:extLst>
          </p:cNvPr>
          <p:cNvSpPr txBox="1"/>
          <p:nvPr/>
        </p:nvSpPr>
        <p:spPr>
          <a:xfrm>
            <a:off x="5902598" y="1361328"/>
            <a:ext cx="4572000" cy="830997"/>
          </a:xfrm>
          <a:prstGeom prst="rect">
            <a:avLst/>
          </a:prstGeom>
          <a:noFill/>
        </p:spPr>
        <p:txBody>
          <a:bodyPr wrap="square" rtlCol="0">
            <a:spAutoFit/>
          </a:bodyPr>
          <a:lstStyle/>
          <a:p>
            <a:pPr marL="182880" lvl="1" indent="-182880">
              <a:buFont typeface="+mj-lt"/>
              <a:buAutoNum type="alphaLcParenR"/>
            </a:pPr>
            <a:r>
              <a:rPr lang="en-US" sz="1200" dirty="0"/>
              <a:t>"We have implemented unbundling jobs."</a:t>
            </a:r>
          </a:p>
          <a:p>
            <a:pPr marL="182880" lvl="1" indent="-182880">
              <a:buFont typeface="+mj-lt"/>
              <a:buAutoNum type="alphaLcParenR"/>
            </a:pPr>
            <a:r>
              <a:rPr lang="en-US" sz="1200" dirty="0"/>
              <a:t>"We’re considering it but haven’t implemented yet."</a:t>
            </a:r>
          </a:p>
          <a:p>
            <a:pPr marL="182880" lvl="1" indent="-182880">
              <a:buFont typeface="+mj-lt"/>
              <a:buAutoNum type="alphaLcParenR"/>
            </a:pPr>
            <a:r>
              <a:rPr lang="en-US" sz="1200" dirty="0"/>
              <a:t>"Not a focus for us.“</a:t>
            </a:r>
          </a:p>
          <a:p>
            <a:pPr marL="182880" lvl="1" indent="-182880">
              <a:buFont typeface="+mj-lt"/>
              <a:buAutoNum type="alphaLcParenR"/>
            </a:pPr>
            <a:r>
              <a:rPr lang="en-US" sz="1200" dirty="0"/>
              <a:t>“I don’t know what this is”</a:t>
            </a:r>
          </a:p>
        </p:txBody>
      </p:sp>
      <p:sp>
        <p:nvSpPr>
          <p:cNvPr id="9" name="TextBox 8">
            <a:extLst>
              <a:ext uri="{FF2B5EF4-FFF2-40B4-BE49-F238E27FC236}">
                <a16:creationId xmlns:a16="http://schemas.microsoft.com/office/drawing/2014/main" id="{9E4C1F5A-4BE3-EFF9-D4BE-B1DE1BDEFF2B}"/>
              </a:ext>
            </a:extLst>
          </p:cNvPr>
          <p:cNvSpPr txBox="1"/>
          <p:nvPr/>
        </p:nvSpPr>
        <p:spPr>
          <a:xfrm>
            <a:off x="5919569" y="2342650"/>
            <a:ext cx="4572000" cy="830997"/>
          </a:xfrm>
          <a:prstGeom prst="rect">
            <a:avLst/>
          </a:prstGeom>
          <a:noFill/>
        </p:spPr>
        <p:txBody>
          <a:bodyPr wrap="square" rtlCol="0">
            <a:spAutoFit/>
          </a:bodyPr>
          <a:lstStyle/>
          <a:p>
            <a:pPr marL="182880" lvl="1" indent="-182880">
              <a:buFont typeface="+mj-lt"/>
              <a:buAutoNum type="alphaLcParenR"/>
            </a:pPr>
            <a:r>
              <a:rPr lang="en-US" sz="1200" dirty="0"/>
              <a:t>"We use task-based and skill-oriented frameworks."</a:t>
            </a:r>
          </a:p>
          <a:p>
            <a:pPr marL="182880" lvl="1" indent="-182880">
              <a:buFont typeface="+mj-lt"/>
              <a:buAutoNum type="alphaLcParenR"/>
            </a:pPr>
            <a:r>
              <a:rPr lang="en-US" sz="1200" dirty="0"/>
              <a:t>"We’re exploring task-based work."</a:t>
            </a:r>
          </a:p>
          <a:p>
            <a:pPr marL="182880" lvl="1" indent="-182880">
              <a:buFont typeface="+mj-lt"/>
              <a:buAutoNum type="alphaLcParenR"/>
            </a:pPr>
            <a:r>
              <a:rPr lang="en-US" sz="1200" dirty="0"/>
              <a:t>"We rely on traditional roles.“</a:t>
            </a:r>
          </a:p>
          <a:p>
            <a:pPr marL="182880" lvl="1" indent="-182880">
              <a:buFont typeface="+mj-lt"/>
              <a:buAutoNum type="alphaLcParenR"/>
            </a:pPr>
            <a:r>
              <a:rPr lang="en-US" sz="1200" dirty="0"/>
              <a:t>I don’t know what this is</a:t>
            </a:r>
          </a:p>
        </p:txBody>
      </p:sp>
      <p:sp>
        <p:nvSpPr>
          <p:cNvPr id="10" name="TextBox 9">
            <a:extLst>
              <a:ext uri="{FF2B5EF4-FFF2-40B4-BE49-F238E27FC236}">
                <a16:creationId xmlns:a16="http://schemas.microsoft.com/office/drawing/2014/main" id="{C6432ED3-46D5-D817-37CD-9489DE96134F}"/>
              </a:ext>
            </a:extLst>
          </p:cNvPr>
          <p:cNvSpPr txBox="1"/>
          <p:nvPr/>
        </p:nvSpPr>
        <p:spPr>
          <a:xfrm>
            <a:off x="5919568" y="3323140"/>
            <a:ext cx="4663440" cy="830997"/>
          </a:xfrm>
          <a:prstGeom prst="rect">
            <a:avLst/>
          </a:prstGeom>
          <a:noFill/>
        </p:spPr>
        <p:txBody>
          <a:bodyPr wrap="square" rtlCol="0">
            <a:spAutoFit/>
          </a:bodyPr>
          <a:lstStyle/>
          <a:p>
            <a:pPr marL="182880" lvl="1" indent="-182880">
              <a:buFont typeface="+mj-lt"/>
              <a:buAutoNum type="alphaLcParenR"/>
            </a:pPr>
            <a:r>
              <a:rPr lang="en-US" sz="1200" dirty="0"/>
              <a:t>"We prioritize transferable skills over specialized knowledge."</a:t>
            </a:r>
          </a:p>
          <a:p>
            <a:pPr marL="182880" lvl="1" indent="-182880">
              <a:buFont typeface="+mj-lt"/>
              <a:buAutoNum type="alphaLcParenR"/>
            </a:pPr>
            <a:r>
              <a:rPr lang="en-US" sz="1200" dirty="0"/>
              <a:t>"We balance both transferable and specialized skills."</a:t>
            </a:r>
          </a:p>
          <a:p>
            <a:pPr marL="182880" lvl="1" indent="-182880">
              <a:buFont typeface="+mj-lt"/>
              <a:buAutoNum type="alphaLcParenR"/>
            </a:pPr>
            <a:r>
              <a:rPr lang="en-US" sz="1200" dirty="0"/>
              <a:t>"Specialized knowledge is our focus.“</a:t>
            </a:r>
          </a:p>
          <a:p>
            <a:pPr marL="182880" lvl="1" indent="-182880">
              <a:buFont typeface="+mj-lt"/>
              <a:buAutoNum type="alphaLcParenR"/>
            </a:pPr>
            <a:r>
              <a:rPr lang="en-US" sz="1200" dirty="0"/>
              <a:t>I don’t know what this is</a:t>
            </a:r>
          </a:p>
        </p:txBody>
      </p:sp>
      <p:sp>
        <p:nvSpPr>
          <p:cNvPr id="11" name="TextBox 10">
            <a:extLst>
              <a:ext uri="{FF2B5EF4-FFF2-40B4-BE49-F238E27FC236}">
                <a16:creationId xmlns:a16="http://schemas.microsoft.com/office/drawing/2014/main" id="{BFEC5B7A-BE3A-DFEA-93F0-3F80153F201A}"/>
              </a:ext>
            </a:extLst>
          </p:cNvPr>
          <p:cNvSpPr txBox="1"/>
          <p:nvPr/>
        </p:nvSpPr>
        <p:spPr>
          <a:xfrm>
            <a:off x="5919569" y="4303630"/>
            <a:ext cx="4572000" cy="830997"/>
          </a:xfrm>
          <a:prstGeom prst="rect">
            <a:avLst/>
          </a:prstGeom>
          <a:noFill/>
        </p:spPr>
        <p:txBody>
          <a:bodyPr wrap="square" rtlCol="0">
            <a:spAutoFit/>
          </a:bodyPr>
          <a:lstStyle/>
          <a:p>
            <a:pPr marL="182880" lvl="1" indent="-182880">
              <a:buFont typeface="+mj-lt"/>
              <a:buAutoNum type="alphaLcParenR"/>
            </a:pPr>
            <a:r>
              <a:rPr lang="en-US" sz="1200" dirty="0"/>
              <a:t>"Managers act as facilitators, empowering teams."</a:t>
            </a:r>
          </a:p>
          <a:p>
            <a:pPr marL="182880" lvl="1" indent="-182880">
              <a:buFont typeface="+mj-lt"/>
              <a:buAutoNum type="alphaLcParenR"/>
            </a:pPr>
            <a:r>
              <a:rPr lang="en-US" sz="1200" dirty="0"/>
              <a:t>"We’re transitioning to this approach."</a:t>
            </a:r>
          </a:p>
          <a:p>
            <a:pPr marL="182880" lvl="1" indent="-182880">
              <a:buFont typeface="+mj-lt"/>
              <a:buAutoNum type="alphaLcParenR"/>
            </a:pPr>
            <a:r>
              <a:rPr lang="en-US" sz="1200" dirty="0"/>
              <a:t>"We use traditional management methods.“</a:t>
            </a:r>
          </a:p>
          <a:p>
            <a:pPr marL="182880" lvl="1" indent="-182880">
              <a:buFont typeface="+mj-lt"/>
              <a:buAutoNum type="alphaLcParenR"/>
            </a:pPr>
            <a:r>
              <a:rPr lang="en-US" sz="1200" dirty="0"/>
              <a:t>I don’t know what this is</a:t>
            </a:r>
          </a:p>
        </p:txBody>
      </p:sp>
      <p:sp>
        <p:nvSpPr>
          <p:cNvPr id="12" name="TextBox 11">
            <a:extLst>
              <a:ext uri="{FF2B5EF4-FFF2-40B4-BE49-F238E27FC236}">
                <a16:creationId xmlns:a16="http://schemas.microsoft.com/office/drawing/2014/main" id="{5EF08880-EE6B-FDB2-3BD4-B9047E9024C5}"/>
              </a:ext>
            </a:extLst>
          </p:cNvPr>
          <p:cNvSpPr txBox="1"/>
          <p:nvPr/>
        </p:nvSpPr>
        <p:spPr>
          <a:xfrm>
            <a:off x="5944981" y="5284120"/>
            <a:ext cx="4572000" cy="830997"/>
          </a:xfrm>
          <a:prstGeom prst="rect">
            <a:avLst/>
          </a:prstGeom>
          <a:noFill/>
        </p:spPr>
        <p:txBody>
          <a:bodyPr wrap="square" rtlCol="0">
            <a:spAutoFit/>
          </a:bodyPr>
          <a:lstStyle/>
          <a:p>
            <a:pPr marL="182880" lvl="1" indent="-182880">
              <a:buFont typeface="+mj-lt"/>
              <a:buAutoNum type="alphaLcParenR"/>
            </a:pPr>
            <a:r>
              <a:rPr lang="en-US" sz="1200" dirty="0"/>
              <a:t>"We offer flexible, project-based roles."</a:t>
            </a:r>
          </a:p>
          <a:p>
            <a:pPr marL="182880" lvl="1" indent="-182880">
              <a:buFont typeface="+mj-lt"/>
              <a:buAutoNum type="alphaLcParenR"/>
            </a:pPr>
            <a:r>
              <a:rPr lang="en-US" sz="1200" dirty="0"/>
              <a:t>"We’re exploring flexible arrangements."</a:t>
            </a:r>
          </a:p>
          <a:p>
            <a:pPr marL="182880" lvl="1" indent="-182880">
              <a:buFont typeface="+mj-lt"/>
              <a:buAutoNum type="alphaLcParenR"/>
            </a:pPr>
            <a:r>
              <a:rPr lang="en-US" sz="1200" dirty="0"/>
              <a:t>"We use traditional long-term contracts.</a:t>
            </a:r>
          </a:p>
          <a:p>
            <a:pPr marL="182880" lvl="1" indent="-182880">
              <a:buFont typeface="+mj-lt"/>
              <a:buAutoNum type="alphaLcParenR"/>
            </a:pPr>
            <a:r>
              <a:rPr lang="en-US" sz="1200" dirty="0"/>
              <a:t>I don’t know what this is</a:t>
            </a:r>
          </a:p>
        </p:txBody>
      </p:sp>
    </p:spTree>
    <p:custDataLst>
      <p:tags r:id="rId1"/>
    </p:custDataLst>
    <p:extLst>
      <p:ext uri="{BB962C8B-B14F-4D97-AF65-F5344CB8AC3E}">
        <p14:creationId xmlns:p14="http://schemas.microsoft.com/office/powerpoint/2010/main" val="4277515389"/>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 name="Title 1381">
            <a:extLst>
              <a:ext uri="{FF2B5EF4-FFF2-40B4-BE49-F238E27FC236}">
                <a16:creationId xmlns:a16="http://schemas.microsoft.com/office/drawing/2014/main" id="{6AA23F8F-C6E8-44AA-29DA-CADC06C03A4E}"/>
              </a:ext>
            </a:extLst>
          </p:cNvPr>
          <p:cNvSpPr>
            <a:spLocks noGrp="1"/>
          </p:cNvSpPr>
          <p:nvPr>
            <p:ph type="title"/>
          </p:nvPr>
        </p:nvSpPr>
        <p:spPr>
          <a:xfrm>
            <a:off x="609442" y="548640"/>
            <a:ext cx="6075564" cy="664144"/>
          </a:xfrm>
        </p:spPr>
        <p:txBody>
          <a:bodyPr/>
          <a:lstStyle/>
          <a:p>
            <a:r>
              <a:rPr lang="en-US" sz="3200" dirty="0"/>
              <a:t>Talent Management</a:t>
            </a:r>
          </a:p>
        </p:txBody>
      </p:sp>
      <p:sp>
        <p:nvSpPr>
          <p:cNvPr id="1383" name="Footer Placeholder 1382">
            <a:extLst>
              <a:ext uri="{FF2B5EF4-FFF2-40B4-BE49-F238E27FC236}">
                <a16:creationId xmlns:a16="http://schemas.microsoft.com/office/drawing/2014/main" id="{586360A2-005B-6DD1-9322-499EA2420910}"/>
              </a:ext>
            </a:extLst>
          </p:cNvPr>
          <p:cNvSpPr>
            <a:spLocks noGrp="1"/>
          </p:cNvSpPr>
          <p:nvPr>
            <p:ph type="ftr" sz="quarter" idx="10"/>
          </p:nvPr>
        </p:nvSpPr>
        <p:spPr/>
        <p:txBody>
          <a:bodyPr/>
          <a:lstStyle/>
          <a:p>
            <a:pPr>
              <a:defRPr/>
            </a:pPr>
            <a:r>
              <a:rPr lang="en-US"/>
              <a:t>© 2024  |  SEE  |  </a:t>
            </a:r>
            <a:fld id="{3A58E257-EB6E-4C2D-B1F3-E1DA43064D96}" type="slidenum">
              <a:rPr altLang="en-US" smtClean="0"/>
              <a:pPr>
                <a:defRPr/>
              </a:pPr>
              <a:t>12</a:t>
            </a:fld>
            <a:endParaRPr altLang="en-US"/>
          </a:p>
        </p:txBody>
      </p:sp>
      <p:grpSp>
        <p:nvGrpSpPr>
          <p:cNvPr id="2" name="Group 1">
            <a:extLst>
              <a:ext uri="{FF2B5EF4-FFF2-40B4-BE49-F238E27FC236}">
                <a16:creationId xmlns:a16="http://schemas.microsoft.com/office/drawing/2014/main" id="{454167AF-0970-3EF1-9BA6-2EC509492AA0}"/>
              </a:ext>
            </a:extLst>
          </p:cNvPr>
          <p:cNvGrpSpPr/>
          <p:nvPr/>
        </p:nvGrpSpPr>
        <p:grpSpPr>
          <a:xfrm>
            <a:off x="7265098" y="1598612"/>
            <a:ext cx="4757346" cy="4072634"/>
            <a:chOff x="7805196" y="1786333"/>
            <a:chExt cx="4117037" cy="4072634"/>
          </a:xfrm>
        </p:grpSpPr>
        <p:sp>
          <p:nvSpPr>
            <p:cNvPr id="3" name="Rectangle 2">
              <a:extLst>
                <a:ext uri="{FF2B5EF4-FFF2-40B4-BE49-F238E27FC236}">
                  <a16:creationId xmlns:a16="http://schemas.microsoft.com/office/drawing/2014/main" id="{2A6D810B-53A3-FFFC-3202-39A2F5F92610}"/>
                </a:ext>
              </a:extLst>
            </p:cNvPr>
            <p:cNvSpPr/>
            <p:nvPr/>
          </p:nvSpPr>
          <p:spPr>
            <a:xfrm>
              <a:off x="7805196" y="2104029"/>
              <a:ext cx="3710435" cy="217613"/>
            </a:xfrm>
            <a:prstGeom prst="rect">
              <a:avLst/>
            </a:prstGeom>
          </p:spPr>
          <p:txBody>
            <a:bodyPr wrap="square" lIns="0" tIns="0" rIns="0" bIns="0" anchor="t">
              <a:spAutoFit/>
            </a:bodyPr>
            <a:lstStyle/>
            <a:p>
              <a:r>
                <a:rPr lang="en-IN" sz="1400">
                  <a:solidFill>
                    <a:schemeClr val="tx1">
                      <a:lumMod val="85000"/>
                      <a:lumOff val="15000"/>
                    </a:schemeClr>
                  </a:solidFill>
                  <a:ea typeface="Open Sans" panose="020B0606030504020204" pitchFamily="34" charset="0"/>
                  <a:cs typeface="Open Sans" panose="020B0606030504020204" pitchFamily="34" charset="0"/>
                </a:rPr>
                <a:t>Opportunity to expand possibilities</a:t>
              </a:r>
            </a:p>
          </p:txBody>
        </p:sp>
        <p:sp>
          <p:nvSpPr>
            <p:cNvPr id="4" name="Rectangle 3">
              <a:extLst>
                <a:ext uri="{FF2B5EF4-FFF2-40B4-BE49-F238E27FC236}">
                  <a16:creationId xmlns:a16="http://schemas.microsoft.com/office/drawing/2014/main" id="{954C4310-8C21-C5A8-B1B4-7400B1088F78}"/>
                </a:ext>
              </a:extLst>
            </p:cNvPr>
            <p:cNvSpPr/>
            <p:nvPr/>
          </p:nvSpPr>
          <p:spPr>
            <a:xfrm>
              <a:off x="7810449" y="1786333"/>
              <a:ext cx="3710435" cy="276999"/>
            </a:xfrm>
            <a:prstGeom prst="rect">
              <a:avLst/>
            </a:prstGeom>
          </p:spPr>
          <p:txBody>
            <a:bodyPr wrap="square" lIns="0" tIns="0" rIns="0" bIns="0" anchor="ctr">
              <a:spAutoFit/>
            </a:bodyPr>
            <a:lstStyle/>
            <a:p>
              <a:r>
                <a:rPr lang="en-IN" sz="1800" b="1">
                  <a:solidFill>
                    <a:schemeClr val="tx1">
                      <a:lumMod val="85000"/>
                      <a:lumOff val="15000"/>
                    </a:schemeClr>
                  </a:solidFill>
                  <a:ea typeface="Open Sans" panose="020B0606030504020204" pitchFamily="34" charset="0"/>
                  <a:cs typeface="Open Sans" panose="020B0606030504020204" pitchFamily="34" charset="0"/>
                </a:rPr>
                <a:t>1. Unbundling Technology/Jobs</a:t>
              </a:r>
            </a:p>
          </p:txBody>
        </p:sp>
        <p:sp>
          <p:nvSpPr>
            <p:cNvPr id="5" name="Rectangle 4">
              <a:extLst>
                <a:ext uri="{FF2B5EF4-FFF2-40B4-BE49-F238E27FC236}">
                  <a16:creationId xmlns:a16="http://schemas.microsoft.com/office/drawing/2014/main" id="{9E650A3F-DE3B-A6C6-C1EC-6F3CA9B6C611}"/>
                </a:ext>
              </a:extLst>
            </p:cNvPr>
            <p:cNvSpPr/>
            <p:nvPr/>
          </p:nvSpPr>
          <p:spPr>
            <a:xfrm>
              <a:off x="7805196" y="2988903"/>
              <a:ext cx="3710435" cy="215444"/>
            </a:xfrm>
            <a:prstGeom prst="rect">
              <a:avLst/>
            </a:prstGeom>
          </p:spPr>
          <p:txBody>
            <a:bodyPr wrap="square" lIns="0" tIns="0" rIns="0" bIns="0" anchor="t">
              <a:spAutoFit/>
            </a:bodyPr>
            <a:lstStyle/>
            <a:p>
              <a:r>
                <a:rPr lang="en-IN" sz="1400">
                  <a:solidFill>
                    <a:schemeClr val="tx1">
                      <a:lumMod val="85000"/>
                      <a:lumOff val="15000"/>
                    </a:schemeClr>
                  </a:solidFill>
                  <a:ea typeface="Open Sans" panose="020B0606030504020204" pitchFamily="34" charset="0"/>
                  <a:cs typeface="Open Sans" panose="020B0606030504020204" pitchFamily="34" charset="0"/>
                </a:rPr>
                <a:t>Broken into problems to solve</a:t>
              </a:r>
            </a:p>
          </p:txBody>
        </p:sp>
        <p:sp>
          <p:nvSpPr>
            <p:cNvPr id="6" name="Rectangle 5">
              <a:extLst>
                <a:ext uri="{FF2B5EF4-FFF2-40B4-BE49-F238E27FC236}">
                  <a16:creationId xmlns:a16="http://schemas.microsoft.com/office/drawing/2014/main" id="{041538DA-F5B5-739C-AD17-087AEF01B0E4}"/>
                </a:ext>
              </a:extLst>
            </p:cNvPr>
            <p:cNvSpPr/>
            <p:nvPr/>
          </p:nvSpPr>
          <p:spPr>
            <a:xfrm>
              <a:off x="7810449" y="2671207"/>
              <a:ext cx="3710435" cy="276999"/>
            </a:xfrm>
            <a:prstGeom prst="rect">
              <a:avLst/>
            </a:prstGeom>
          </p:spPr>
          <p:txBody>
            <a:bodyPr wrap="square" lIns="0" tIns="0" rIns="0" bIns="0" anchor="ctr">
              <a:spAutoFit/>
            </a:bodyPr>
            <a:lstStyle/>
            <a:p>
              <a:r>
                <a:rPr lang="en-IN" sz="1800" b="1">
                  <a:solidFill>
                    <a:schemeClr val="tx1">
                      <a:lumMod val="85000"/>
                      <a:lumOff val="15000"/>
                    </a:schemeClr>
                  </a:solidFill>
                  <a:ea typeface="Open Sans" panose="020B0606030504020204" pitchFamily="34" charset="0"/>
                  <a:cs typeface="Open Sans" panose="020B0606030504020204" pitchFamily="34" charset="0"/>
                </a:rPr>
                <a:t>2. Evolving Nature of Work</a:t>
              </a:r>
            </a:p>
          </p:txBody>
        </p:sp>
        <p:sp>
          <p:nvSpPr>
            <p:cNvPr id="7" name="Rectangle 6">
              <a:extLst>
                <a:ext uri="{FF2B5EF4-FFF2-40B4-BE49-F238E27FC236}">
                  <a16:creationId xmlns:a16="http://schemas.microsoft.com/office/drawing/2014/main" id="{FF78A585-1ED2-0ADE-D35D-0415CFF267E7}"/>
                </a:ext>
              </a:extLst>
            </p:cNvPr>
            <p:cNvSpPr/>
            <p:nvPr/>
          </p:nvSpPr>
          <p:spPr>
            <a:xfrm>
              <a:off x="7805196" y="3873776"/>
              <a:ext cx="3710435" cy="215443"/>
            </a:xfrm>
            <a:prstGeom prst="rect">
              <a:avLst/>
            </a:prstGeom>
          </p:spPr>
          <p:txBody>
            <a:bodyPr wrap="square" lIns="0" tIns="0" rIns="0" bIns="0" anchor="t">
              <a:spAutoFit/>
            </a:bodyPr>
            <a:lstStyle/>
            <a:p>
              <a:r>
                <a:rPr lang="en-IN" sz="1400">
                  <a:solidFill>
                    <a:schemeClr val="tx1">
                      <a:lumMod val="85000"/>
                      <a:lumOff val="15000"/>
                    </a:schemeClr>
                  </a:solidFill>
                  <a:ea typeface="Open Sans" panose="020B0606030504020204" pitchFamily="34" charset="0"/>
                  <a:cs typeface="Open Sans" panose="020B0606030504020204" pitchFamily="34" charset="0"/>
                </a:rPr>
                <a:t>Adapting to rapidly changing environment</a:t>
              </a:r>
            </a:p>
          </p:txBody>
        </p:sp>
        <p:sp>
          <p:nvSpPr>
            <p:cNvPr id="8" name="Rectangle 7">
              <a:extLst>
                <a:ext uri="{FF2B5EF4-FFF2-40B4-BE49-F238E27FC236}">
                  <a16:creationId xmlns:a16="http://schemas.microsoft.com/office/drawing/2014/main" id="{74A8DE4B-4B19-596B-4E70-673B1DB6B769}"/>
                </a:ext>
              </a:extLst>
            </p:cNvPr>
            <p:cNvSpPr/>
            <p:nvPr/>
          </p:nvSpPr>
          <p:spPr>
            <a:xfrm>
              <a:off x="7810449" y="3556080"/>
              <a:ext cx="3710435" cy="276999"/>
            </a:xfrm>
            <a:prstGeom prst="rect">
              <a:avLst/>
            </a:prstGeom>
          </p:spPr>
          <p:txBody>
            <a:bodyPr wrap="square" lIns="0" tIns="0" rIns="0" bIns="0" anchor="ctr">
              <a:spAutoFit/>
            </a:bodyPr>
            <a:lstStyle/>
            <a:p>
              <a:r>
                <a:rPr lang="en-IN" sz="1800" b="1">
                  <a:solidFill>
                    <a:schemeClr val="tx1">
                      <a:lumMod val="85000"/>
                      <a:lumOff val="15000"/>
                    </a:schemeClr>
                  </a:solidFill>
                  <a:ea typeface="Open Sans" panose="020B0606030504020204" pitchFamily="34" charset="0"/>
                  <a:cs typeface="Open Sans" panose="020B0606030504020204" pitchFamily="34" charset="0"/>
                </a:rPr>
                <a:t>3. Transferrable Skills</a:t>
              </a:r>
            </a:p>
          </p:txBody>
        </p:sp>
        <p:sp>
          <p:nvSpPr>
            <p:cNvPr id="10" name="Rectangle 9">
              <a:extLst>
                <a:ext uri="{FF2B5EF4-FFF2-40B4-BE49-F238E27FC236}">
                  <a16:creationId xmlns:a16="http://schemas.microsoft.com/office/drawing/2014/main" id="{FB20E241-09FD-B833-7796-4A2D0891C2BF}"/>
                </a:ext>
              </a:extLst>
            </p:cNvPr>
            <p:cNvSpPr/>
            <p:nvPr/>
          </p:nvSpPr>
          <p:spPr>
            <a:xfrm>
              <a:off x="7810449" y="4302454"/>
              <a:ext cx="4111784" cy="553998"/>
            </a:xfrm>
            <a:prstGeom prst="rect">
              <a:avLst/>
            </a:prstGeom>
          </p:spPr>
          <p:txBody>
            <a:bodyPr wrap="square" lIns="0" tIns="0" rIns="0" bIns="0" anchor="ctr">
              <a:spAutoFit/>
            </a:bodyPr>
            <a:lstStyle/>
            <a:p>
              <a:r>
                <a:rPr lang="en-IN" sz="1800" b="1">
                  <a:solidFill>
                    <a:schemeClr val="tx1">
                      <a:lumMod val="85000"/>
                      <a:lumOff val="15000"/>
                    </a:schemeClr>
                  </a:solidFill>
                  <a:ea typeface="Open Sans" panose="020B0606030504020204" pitchFamily="34" charset="0"/>
                  <a:cs typeface="Open Sans" panose="020B0606030504020204" pitchFamily="34" charset="0"/>
                </a:rPr>
                <a:t>4. New Approaches Team Management</a:t>
              </a:r>
            </a:p>
          </p:txBody>
        </p:sp>
        <p:sp>
          <p:nvSpPr>
            <p:cNvPr id="11" name="Rectangle 10">
              <a:extLst>
                <a:ext uri="{FF2B5EF4-FFF2-40B4-BE49-F238E27FC236}">
                  <a16:creationId xmlns:a16="http://schemas.microsoft.com/office/drawing/2014/main" id="{45D288B5-14D8-5DA1-3F58-05024CF5FEF4}"/>
                </a:ext>
              </a:extLst>
            </p:cNvPr>
            <p:cNvSpPr/>
            <p:nvPr/>
          </p:nvSpPr>
          <p:spPr>
            <a:xfrm>
              <a:off x="7805196" y="5643523"/>
              <a:ext cx="3710435" cy="215444"/>
            </a:xfrm>
            <a:prstGeom prst="rect">
              <a:avLst/>
            </a:prstGeom>
          </p:spPr>
          <p:txBody>
            <a:bodyPr wrap="square" lIns="0" tIns="0" rIns="0" bIns="0" anchor="t">
              <a:spAutoFit/>
            </a:bodyPr>
            <a:lstStyle/>
            <a:p>
              <a:r>
                <a:rPr lang="en-IN" sz="1400">
                  <a:solidFill>
                    <a:schemeClr val="tx1">
                      <a:lumMod val="85000"/>
                      <a:lumOff val="15000"/>
                    </a:schemeClr>
                  </a:solidFill>
                  <a:ea typeface="Open Sans" panose="020B0606030504020204" pitchFamily="34" charset="0"/>
                  <a:cs typeface="Open Sans" panose="020B0606030504020204" pitchFamily="34" charset="0"/>
                </a:rPr>
                <a:t>Contract, project based, frequent movement</a:t>
              </a:r>
            </a:p>
          </p:txBody>
        </p:sp>
        <p:sp>
          <p:nvSpPr>
            <p:cNvPr id="12" name="Rectangle 11">
              <a:extLst>
                <a:ext uri="{FF2B5EF4-FFF2-40B4-BE49-F238E27FC236}">
                  <a16:creationId xmlns:a16="http://schemas.microsoft.com/office/drawing/2014/main" id="{AE15DCB4-198D-8326-3B58-3F3D1142DA94}"/>
                </a:ext>
              </a:extLst>
            </p:cNvPr>
            <p:cNvSpPr/>
            <p:nvPr/>
          </p:nvSpPr>
          <p:spPr>
            <a:xfrm>
              <a:off x="7810449" y="5325827"/>
              <a:ext cx="3710435" cy="276999"/>
            </a:xfrm>
            <a:prstGeom prst="rect">
              <a:avLst/>
            </a:prstGeom>
          </p:spPr>
          <p:txBody>
            <a:bodyPr wrap="square" lIns="0" tIns="0" rIns="0" bIns="0" anchor="ctr">
              <a:spAutoFit/>
            </a:bodyPr>
            <a:lstStyle/>
            <a:p>
              <a:r>
                <a:rPr lang="en-IN" sz="1800" b="1">
                  <a:solidFill>
                    <a:schemeClr val="tx1">
                      <a:lumMod val="85000"/>
                      <a:lumOff val="15000"/>
                    </a:schemeClr>
                  </a:solidFill>
                  <a:ea typeface="Open Sans" panose="020B0606030504020204" pitchFamily="34" charset="0"/>
                  <a:cs typeface="Open Sans" panose="020B0606030504020204" pitchFamily="34" charset="0"/>
                </a:rPr>
                <a:t>5. Changing Work Contracts</a:t>
              </a:r>
            </a:p>
          </p:txBody>
        </p:sp>
      </p:grpSp>
      <p:grpSp>
        <p:nvGrpSpPr>
          <p:cNvPr id="13" name="Group 12">
            <a:extLst>
              <a:ext uri="{FF2B5EF4-FFF2-40B4-BE49-F238E27FC236}">
                <a16:creationId xmlns:a16="http://schemas.microsoft.com/office/drawing/2014/main" id="{0F4CD562-8A3F-7612-F9D5-A87D2F6B8F49}"/>
              </a:ext>
            </a:extLst>
          </p:cNvPr>
          <p:cNvGrpSpPr/>
          <p:nvPr/>
        </p:nvGrpSpPr>
        <p:grpSpPr>
          <a:xfrm>
            <a:off x="6427711" y="1598612"/>
            <a:ext cx="599391" cy="3816493"/>
            <a:chOff x="7319361" y="1647979"/>
            <a:chExt cx="190285" cy="3709797"/>
          </a:xfrm>
        </p:grpSpPr>
        <p:sp>
          <p:nvSpPr>
            <p:cNvPr id="14" name="Rectangle: Rounded Corners 13">
              <a:extLst>
                <a:ext uri="{FF2B5EF4-FFF2-40B4-BE49-F238E27FC236}">
                  <a16:creationId xmlns:a16="http://schemas.microsoft.com/office/drawing/2014/main" id="{2450CD69-59A4-A3E7-E35B-B39655BE21DE}"/>
                </a:ext>
              </a:extLst>
            </p:cNvPr>
            <p:cNvSpPr/>
            <p:nvPr/>
          </p:nvSpPr>
          <p:spPr>
            <a:xfrm>
              <a:off x="7319361" y="1647979"/>
              <a:ext cx="190285" cy="170304"/>
            </a:xfrm>
            <a:prstGeom prst="roundRect">
              <a:avLst>
                <a:gd name="adj" fmla="val 50000"/>
              </a:avLst>
            </a:prstGeom>
            <a:solidFill>
              <a:schemeClr val="accent3">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a:p>
          </p:txBody>
        </p:sp>
        <p:sp>
          <p:nvSpPr>
            <p:cNvPr id="15" name="Rectangle: Rounded Corners 14">
              <a:extLst>
                <a:ext uri="{FF2B5EF4-FFF2-40B4-BE49-F238E27FC236}">
                  <a16:creationId xmlns:a16="http://schemas.microsoft.com/office/drawing/2014/main" id="{A9D144E4-D1BF-C75C-2CE2-90369535CE3D}"/>
                </a:ext>
              </a:extLst>
            </p:cNvPr>
            <p:cNvSpPr/>
            <p:nvPr/>
          </p:nvSpPr>
          <p:spPr>
            <a:xfrm>
              <a:off x="7319361" y="2532852"/>
              <a:ext cx="190285" cy="170304"/>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Rounded Corners 15">
              <a:extLst>
                <a:ext uri="{FF2B5EF4-FFF2-40B4-BE49-F238E27FC236}">
                  <a16:creationId xmlns:a16="http://schemas.microsoft.com/office/drawing/2014/main" id="{B3C230B2-DC8D-C550-4861-87AE6733A6E9}"/>
                </a:ext>
              </a:extLst>
            </p:cNvPr>
            <p:cNvSpPr/>
            <p:nvPr/>
          </p:nvSpPr>
          <p:spPr>
            <a:xfrm>
              <a:off x="7319361" y="3417725"/>
              <a:ext cx="190285" cy="170304"/>
            </a:xfrm>
            <a:prstGeom prst="roundRect">
              <a:avLst>
                <a:gd name="adj" fmla="val 50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a:p>
          </p:txBody>
        </p:sp>
        <p:sp>
          <p:nvSpPr>
            <p:cNvPr id="17" name="Rectangle: Rounded Corners 16">
              <a:extLst>
                <a:ext uri="{FF2B5EF4-FFF2-40B4-BE49-F238E27FC236}">
                  <a16:creationId xmlns:a16="http://schemas.microsoft.com/office/drawing/2014/main" id="{CE491A66-ADDC-6408-1009-1AD9AEC5CCFA}"/>
                </a:ext>
              </a:extLst>
            </p:cNvPr>
            <p:cNvSpPr/>
            <p:nvPr/>
          </p:nvSpPr>
          <p:spPr>
            <a:xfrm>
              <a:off x="7319361" y="4302598"/>
              <a:ext cx="190285" cy="170304"/>
            </a:xfrm>
            <a:prstGeom prst="roundRect">
              <a:avLst>
                <a:gd name="adj" fmla="val 5000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a:p>
          </p:txBody>
        </p:sp>
        <p:sp>
          <p:nvSpPr>
            <p:cNvPr id="18" name="Rectangle: Rounded Corners 17">
              <a:extLst>
                <a:ext uri="{FF2B5EF4-FFF2-40B4-BE49-F238E27FC236}">
                  <a16:creationId xmlns:a16="http://schemas.microsoft.com/office/drawing/2014/main" id="{7F15C0CB-57E6-6F22-2144-8DF25B00E61C}"/>
                </a:ext>
              </a:extLst>
            </p:cNvPr>
            <p:cNvSpPr/>
            <p:nvPr/>
          </p:nvSpPr>
          <p:spPr>
            <a:xfrm>
              <a:off x="7319361" y="5187472"/>
              <a:ext cx="190285" cy="170304"/>
            </a:xfrm>
            <a:prstGeom prst="roundRect">
              <a:avLst>
                <a:gd name="adj" fmla="val 50000"/>
              </a:avLst>
            </a:prstGeom>
            <a:solidFill>
              <a:schemeClr val="accent2">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a:p>
          </p:txBody>
        </p:sp>
      </p:grpSp>
      <p:grpSp>
        <p:nvGrpSpPr>
          <p:cNvPr id="19" name="Graphic 32">
            <a:extLst>
              <a:ext uri="{FF2B5EF4-FFF2-40B4-BE49-F238E27FC236}">
                <a16:creationId xmlns:a16="http://schemas.microsoft.com/office/drawing/2014/main" id="{708178C1-FBAE-5BC4-8BDB-915503DCCA55}"/>
              </a:ext>
            </a:extLst>
          </p:cNvPr>
          <p:cNvGrpSpPr/>
          <p:nvPr/>
        </p:nvGrpSpPr>
        <p:grpSpPr>
          <a:xfrm>
            <a:off x="1012045" y="1598612"/>
            <a:ext cx="4468076" cy="4467285"/>
            <a:chOff x="1012045" y="1598612"/>
            <a:chExt cx="4468076" cy="4467285"/>
          </a:xfrm>
        </p:grpSpPr>
        <p:grpSp>
          <p:nvGrpSpPr>
            <p:cNvPr id="20" name="Graphic 32">
              <a:extLst>
                <a:ext uri="{FF2B5EF4-FFF2-40B4-BE49-F238E27FC236}">
                  <a16:creationId xmlns:a16="http://schemas.microsoft.com/office/drawing/2014/main" id="{D4CA9E5B-9D1D-7B53-193C-9B81AAFF4AD3}"/>
                </a:ext>
              </a:extLst>
            </p:cNvPr>
            <p:cNvGrpSpPr/>
            <p:nvPr/>
          </p:nvGrpSpPr>
          <p:grpSpPr>
            <a:xfrm>
              <a:off x="1946453" y="2593406"/>
              <a:ext cx="2788139" cy="2788139"/>
              <a:chOff x="1946453" y="2593406"/>
              <a:chExt cx="2788139" cy="2788139"/>
            </a:xfrm>
          </p:grpSpPr>
          <p:sp>
            <p:nvSpPr>
              <p:cNvPr id="21" name="Freeform: Shape 20">
                <a:extLst>
                  <a:ext uri="{FF2B5EF4-FFF2-40B4-BE49-F238E27FC236}">
                    <a16:creationId xmlns:a16="http://schemas.microsoft.com/office/drawing/2014/main" id="{C1FE5E28-C13A-7C0B-7E56-BA5F85CE3420}"/>
                  </a:ext>
                </a:extLst>
              </p:cNvPr>
              <p:cNvSpPr/>
              <p:nvPr/>
            </p:nvSpPr>
            <p:spPr>
              <a:xfrm>
                <a:off x="2662210" y="3353391"/>
                <a:ext cx="1971511" cy="1971511"/>
              </a:xfrm>
              <a:custGeom>
                <a:avLst/>
                <a:gdLst>
                  <a:gd name="connsiteX0" fmla="*/ 1971512 w 1971511"/>
                  <a:gd name="connsiteY0" fmla="*/ 985756 h 1971511"/>
                  <a:gd name="connsiteX1" fmla="*/ 985756 w 1971511"/>
                  <a:gd name="connsiteY1" fmla="*/ 1971512 h 1971511"/>
                  <a:gd name="connsiteX2" fmla="*/ 0 w 1971511"/>
                  <a:gd name="connsiteY2" fmla="*/ 985756 h 1971511"/>
                  <a:gd name="connsiteX3" fmla="*/ 985756 w 1971511"/>
                  <a:gd name="connsiteY3" fmla="*/ 0 h 1971511"/>
                  <a:gd name="connsiteX4" fmla="*/ 1971512 w 1971511"/>
                  <a:gd name="connsiteY4" fmla="*/ 985756 h 19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1" h="1971511">
                    <a:moveTo>
                      <a:pt x="1971512" y="985756"/>
                    </a:moveTo>
                    <a:cubicBezTo>
                      <a:pt x="1971512" y="1530174"/>
                      <a:pt x="1530174" y="1971512"/>
                      <a:pt x="985756" y="1971512"/>
                    </a:cubicBezTo>
                    <a:cubicBezTo>
                      <a:pt x="441338" y="1971512"/>
                      <a:pt x="0" y="1530174"/>
                      <a:pt x="0" y="985756"/>
                    </a:cubicBezTo>
                    <a:cubicBezTo>
                      <a:pt x="0" y="441338"/>
                      <a:pt x="441338" y="0"/>
                      <a:pt x="985756" y="0"/>
                    </a:cubicBezTo>
                    <a:cubicBezTo>
                      <a:pt x="1530174" y="0"/>
                      <a:pt x="1971512" y="441338"/>
                      <a:pt x="1971512" y="985756"/>
                    </a:cubicBezTo>
                    <a:close/>
                  </a:path>
                </a:pathLst>
              </a:custGeom>
              <a:solidFill>
                <a:srgbClr val="FFFFFF">
                  <a:alpha val="0"/>
                </a:srgbClr>
              </a:solidFill>
              <a:ln w="39449"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BEDE9BD-44B7-0D3E-BC96-6ED9B256C803}"/>
                  </a:ext>
                </a:extLst>
              </p:cNvPr>
              <p:cNvSpPr/>
              <p:nvPr/>
            </p:nvSpPr>
            <p:spPr>
              <a:xfrm rot="-5382000">
                <a:off x="2650251" y="3339678"/>
                <a:ext cx="1971511" cy="1971511"/>
              </a:xfrm>
              <a:custGeom>
                <a:avLst/>
                <a:gdLst>
                  <a:gd name="connsiteX0" fmla="*/ 1971511 w 1971511"/>
                  <a:gd name="connsiteY0" fmla="*/ 985756 h 1971511"/>
                  <a:gd name="connsiteX1" fmla="*/ 985756 w 1971511"/>
                  <a:gd name="connsiteY1" fmla="*/ 1971511 h 1971511"/>
                  <a:gd name="connsiteX2" fmla="*/ 0 w 1971511"/>
                  <a:gd name="connsiteY2" fmla="*/ 985756 h 1971511"/>
                  <a:gd name="connsiteX3" fmla="*/ 985756 w 1971511"/>
                  <a:gd name="connsiteY3" fmla="*/ 0 h 1971511"/>
                  <a:gd name="connsiteX4" fmla="*/ 1971511 w 1971511"/>
                  <a:gd name="connsiteY4" fmla="*/ 985756 h 19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1" h="1971511">
                    <a:moveTo>
                      <a:pt x="1971511" y="985756"/>
                    </a:moveTo>
                    <a:cubicBezTo>
                      <a:pt x="1971511" y="1530174"/>
                      <a:pt x="1530174" y="1971511"/>
                      <a:pt x="985756" y="1971511"/>
                    </a:cubicBezTo>
                    <a:cubicBezTo>
                      <a:pt x="441338" y="1971511"/>
                      <a:pt x="0" y="1530174"/>
                      <a:pt x="0" y="985756"/>
                    </a:cubicBezTo>
                    <a:cubicBezTo>
                      <a:pt x="0" y="441338"/>
                      <a:pt x="441338" y="0"/>
                      <a:pt x="985756" y="0"/>
                    </a:cubicBezTo>
                    <a:cubicBezTo>
                      <a:pt x="1530174" y="0"/>
                      <a:pt x="1971511" y="441338"/>
                      <a:pt x="1971511" y="985756"/>
                    </a:cubicBezTo>
                    <a:close/>
                  </a:path>
                </a:pathLst>
              </a:custGeom>
              <a:solidFill>
                <a:srgbClr val="FDFDFD">
                  <a:alpha val="3000"/>
                </a:srgbClr>
              </a:solidFill>
              <a:ln w="3944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A69EC81-0FFB-C859-456E-AD80AFDB6CCD}"/>
                  </a:ext>
                </a:extLst>
              </p:cNvPr>
              <p:cNvSpPr/>
              <p:nvPr/>
            </p:nvSpPr>
            <p:spPr>
              <a:xfrm rot="-5362800">
                <a:off x="2638206" y="3326058"/>
                <a:ext cx="1971510" cy="1971510"/>
              </a:xfrm>
              <a:custGeom>
                <a:avLst/>
                <a:gdLst>
                  <a:gd name="connsiteX0" fmla="*/ 1971511 w 1971510"/>
                  <a:gd name="connsiteY0" fmla="*/ 985756 h 1971510"/>
                  <a:gd name="connsiteX1" fmla="*/ 985755 w 1971510"/>
                  <a:gd name="connsiteY1" fmla="*/ 1971511 h 1971510"/>
                  <a:gd name="connsiteX2" fmla="*/ 0 w 1971510"/>
                  <a:gd name="connsiteY2" fmla="*/ 985756 h 1971510"/>
                  <a:gd name="connsiteX3" fmla="*/ 985755 w 1971510"/>
                  <a:gd name="connsiteY3" fmla="*/ 0 h 1971510"/>
                  <a:gd name="connsiteX4" fmla="*/ 1971511 w 1971510"/>
                  <a:gd name="connsiteY4" fmla="*/ 985756 h 1971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0" h="1971510">
                    <a:moveTo>
                      <a:pt x="1971511" y="985756"/>
                    </a:moveTo>
                    <a:cubicBezTo>
                      <a:pt x="1971511" y="1530173"/>
                      <a:pt x="1530173" y="1971511"/>
                      <a:pt x="985755" y="1971511"/>
                    </a:cubicBezTo>
                    <a:cubicBezTo>
                      <a:pt x="441338" y="1971511"/>
                      <a:pt x="0" y="1530173"/>
                      <a:pt x="0" y="985756"/>
                    </a:cubicBezTo>
                    <a:cubicBezTo>
                      <a:pt x="0" y="441338"/>
                      <a:pt x="441338" y="0"/>
                      <a:pt x="985755" y="0"/>
                    </a:cubicBezTo>
                    <a:cubicBezTo>
                      <a:pt x="1530173" y="0"/>
                      <a:pt x="1971511" y="441338"/>
                      <a:pt x="1971511" y="985756"/>
                    </a:cubicBezTo>
                    <a:close/>
                  </a:path>
                </a:pathLst>
              </a:custGeom>
              <a:solidFill>
                <a:srgbClr val="FAFAFB">
                  <a:alpha val="6000"/>
                </a:srgbClr>
              </a:solidFill>
              <a:ln w="3944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48B24C47-AA5B-3B14-A083-2F646CF00095}"/>
                  </a:ext>
                </a:extLst>
              </p:cNvPr>
              <p:cNvSpPr/>
              <p:nvPr/>
            </p:nvSpPr>
            <p:spPr>
              <a:xfrm rot="-5341200">
                <a:off x="2626546" y="3312702"/>
                <a:ext cx="1971512" cy="1971512"/>
              </a:xfrm>
              <a:custGeom>
                <a:avLst/>
                <a:gdLst>
                  <a:gd name="connsiteX0" fmla="*/ 1971512 w 1971512"/>
                  <a:gd name="connsiteY0" fmla="*/ 985756 h 1971512"/>
                  <a:gd name="connsiteX1" fmla="*/ 985756 w 1971512"/>
                  <a:gd name="connsiteY1" fmla="*/ 1971513 h 1971512"/>
                  <a:gd name="connsiteX2" fmla="*/ 0 w 1971512"/>
                  <a:gd name="connsiteY2" fmla="*/ 985756 h 1971512"/>
                  <a:gd name="connsiteX3" fmla="*/ 985756 w 1971512"/>
                  <a:gd name="connsiteY3" fmla="*/ 0 h 1971512"/>
                  <a:gd name="connsiteX4" fmla="*/ 1971512 w 1971512"/>
                  <a:gd name="connsiteY4" fmla="*/ 985756 h 197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2" h="1971512">
                    <a:moveTo>
                      <a:pt x="1971512" y="985756"/>
                    </a:moveTo>
                    <a:cubicBezTo>
                      <a:pt x="1971512" y="1530174"/>
                      <a:pt x="1530174" y="1971513"/>
                      <a:pt x="985756" y="1971513"/>
                    </a:cubicBezTo>
                    <a:cubicBezTo>
                      <a:pt x="441338" y="1971513"/>
                      <a:pt x="0" y="1530174"/>
                      <a:pt x="0" y="985756"/>
                    </a:cubicBezTo>
                    <a:cubicBezTo>
                      <a:pt x="0" y="441338"/>
                      <a:pt x="441338" y="0"/>
                      <a:pt x="985756" y="0"/>
                    </a:cubicBezTo>
                    <a:cubicBezTo>
                      <a:pt x="1530174" y="0"/>
                      <a:pt x="1971512" y="441338"/>
                      <a:pt x="1971512" y="985756"/>
                    </a:cubicBezTo>
                    <a:close/>
                  </a:path>
                </a:pathLst>
              </a:custGeom>
              <a:solidFill>
                <a:srgbClr val="F8F8F9">
                  <a:alpha val="9000"/>
                </a:srgbClr>
              </a:solidFill>
              <a:ln w="3944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99D867F1-0835-AD35-1DDF-8CEAE16C244E}"/>
                  </a:ext>
                </a:extLst>
              </p:cNvPr>
              <p:cNvSpPr/>
              <p:nvPr/>
            </p:nvSpPr>
            <p:spPr>
              <a:xfrm rot="-5318400">
                <a:off x="2614721" y="3299055"/>
                <a:ext cx="1971511" cy="1971511"/>
              </a:xfrm>
              <a:custGeom>
                <a:avLst/>
                <a:gdLst>
                  <a:gd name="connsiteX0" fmla="*/ 1971511 w 1971511"/>
                  <a:gd name="connsiteY0" fmla="*/ 985756 h 1971511"/>
                  <a:gd name="connsiteX1" fmla="*/ 985756 w 1971511"/>
                  <a:gd name="connsiteY1" fmla="*/ 1971511 h 1971511"/>
                  <a:gd name="connsiteX2" fmla="*/ 0 w 1971511"/>
                  <a:gd name="connsiteY2" fmla="*/ 985756 h 1971511"/>
                  <a:gd name="connsiteX3" fmla="*/ 985756 w 1971511"/>
                  <a:gd name="connsiteY3" fmla="*/ 0 h 1971511"/>
                  <a:gd name="connsiteX4" fmla="*/ 1971511 w 1971511"/>
                  <a:gd name="connsiteY4" fmla="*/ 985756 h 19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1" h="1971511">
                    <a:moveTo>
                      <a:pt x="1971511" y="985756"/>
                    </a:moveTo>
                    <a:cubicBezTo>
                      <a:pt x="1971511" y="1530174"/>
                      <a:pt x="1530173" y="1971511"/>
                      <a:pt x="985756" y="1971511"/>
                    </a:cubicBezTo>
                    <a:cubicBezTo>
                      <a:pt x="441338" y="1971511"/>
                      <a:pt x="0" y="1530174"/>
                      <a:pt x="0" y="985756"/>
                    </a:cubicBezTo>
                    <a:cubicBezTo>
                      <a:pt x="0" y="441338"/>
                      <a:pt x="441338" y="0"/>
                      <a:pt x="985756" y="0"/>
                    </a:cubicBezTo>
                    <a:cubicBezTo>
                      <a:pt x="1530173" y="0"/>
                      <a:pt x="1971511" y="441338"/>
                      <a:pt x="1971511" y="985756"/>
                    </a:cubicBezTo>
                    <a:close/>
                  </a:path>
                </a:pathLst>
              </a:custGeom>
              <a:solidFill>
                <a:srgbClr val="F5F6F6">
                  <a:alpha val="12000"/>
                </a:srgbClr>
              </a:solidFill>
              <a:ln w="3944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AC652A8-47D7-FAA7-8604-8EA94C03F883}"/>
                  </a:ext>
                </a:extLst>
              </p:cNvPr>
              <p:cNvSpPr/>
              <p:nvPr/>
            </p:nvSpPr>
            <p:spPr>
              <a:xfrm rot="-5292600">
                <a:off x="2603220" y="3285761"/>
                <a:ext cx="1971511" cy="1971511"/>
              </a:xfrm>
              <a:custGeom>
                <a:avLst/>
                <a:gdLst>
                  <a:gd name="connsiteX0" fmla="*/ 1971512 w 1971511"/>
                  <a:gd name="connsiteY0" fmla="*/ 985756 h 1971511"/>
                  <a:gd name="connsiteX1" fmla="*/ 985756 w 1971511"/>
                  <a:gd name="connsiteY1" fmla="*/ 1971512 h 1971511"/>
                  <a:gd name="connsiteX2" fmla="*/ 0 w 1971511"/>
                  <a:gd name="connsiteY2" fmla="*/ 985756 h 1971511"/>
                  <a:gd name="connsiteX3" fmla="*/ 985756 w 1971511"/>
                  <a:gd name="connsiteY3" fmla="*/ 0 h 1971511"/>
                  <a:gd name="connsiteX4" fmla="*/ 1971512 w 1971511"/>
                  <a:gd name="connsiteY4" fmla="*/ 985756 h 19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1" h="1971511">
                    <a:moveTo>
                      <a:pt x="1971512" y="985756"/>
                    </a:moveTo>
                    <a:cubicBezTo>
                      <a:pt x="1971512" y="1530174"/>
                      <a:pt x="1530174" y="1971512"/>
                      <a:pt x="985756" y="1971512"/>
                    </a:cubicBezTo>
                    <a:cubicBezTo>
                      <a:pt x="441338" y="1971512"/>
                      <a:pt x="0" y="1530174"/>
                      <a:pt x="0" y="985756"/>
                    </a:cubicBezTo>
                    <a:cubicBezTo>
                      <a:pt x="0" y="441338"/>
                      <a:pt x="441338" y="0"/>
                      <a:pt x="985756" y="0"/>
                    </a:cubicBezTo>
                    <a:cubicBezTo>
                      <a:pt x="1530174" y="0"/>
                      <a:pt x="1971512" y="441338"/>
                      <a:pt x="1971512" y="985756"/>
                    </a:cubicBezTo>
                    <a:close/>
                  </a:path>
                </a:pathLst>
              </a:custGeom>
              <a:solidFill>
                <a:srgbClr val="F3F4F4">
                  <a:alpha val="15000"/>
                </a:srgbClr>
              </a:solidFill>
              <a:ln w="3944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9B1FEF8-EA28-22F9-576F-9DB2D5C3A92F}"/>
                  </a:ext>
                </a:extLst>
              </p:cNvPr>
              <p:cNvSpPr/>
              <p:nvPr/>
            </p:nvSpPr>
            <p:spPr>
              <a:xfrm rot="-5264400">
                <a:off x="2591136" y="3272337"/>
                <a:ext cx="1971511" cy="1971511"/>
              </a:xfrm>
              <a:custGeom>
                <a:avLst/>
                <a:gdLst>
                  <a:gd name="connsiteX0" fmla="*/ 1971512 w 1971511"/>
                  <a:gd name="connsiteY0" fmla="*/ 985756 h 1971511"/>
                  <a:gd name="connsiteX1" fmla="*/ 985756 w 1971511"/>
                  <a:gd name="connsiteY1" fmla="*/ 1971512 h 1971511"/>
                  <a:gd name="connsiteX2" fmla="*/ 0 w 1971511"/>
                  <a:gd name="connsiteY2" fmla="*/ 985756 h 1971511"/>
                  <a:gd name="connsiteX3" fmla="*/ 985756 w 1971511"/>
                  <a:gd name="connsiteY3" fmla="*/ 0 h 1971511"/>
                  <a:gd name="connsiteX4" fmla="*/ 1971512 w 1971511"/>
                  <a:gd name="connsiteY4" fmla="*/ 985756 h 19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1" h="1971511">
                    <a:moveTo>
                      <a:pt x="1971512" y="985756"/>
                    </a:moveTo>
                    <a:cubicBezTo>
                      <a:pt x="1971512" y="1530174"/>
                      <a:pt x="1530174" y="1971512"/>
                      <a:pt x="985756" y="1971512"/>
                    </a:cubicBezTo>
                    <a:cubicBezTo>
                      <a:pt x="441338" y="1971512"/>
                      <a:pt x="0" y="1530174"/>
                      <a:pt x="0" y="985756"/>
                    </a:cubicBezTo>
                    <a:cubicBezTo>
                      <a:pt x="0" y="441338"/>
                      <a:pt x="441338" y="0"/>
                      <a:pt x="985756" y="0"/>
                    </a:cubicBezTo>
                    <a:cubicBezTo>
                      <a:pt x="1530174" y="0"/>
                      <a:pt x="1971512" y="441338"/>
                      <a:pt x="1971512" y="985756"/>
                    </a:cubicBezTo>
                    <a:close/>
                  </a:path>
                </a:pathLst>
              </a:custGeom>
              <a:solidFill>
                <a:srgbClr val="F1F1F2">
                  <a:alpha val="18000"/>
                </a:srgbClr>
              </a:solidFill>
              <a:ln w="3944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79A438FD-671E-891A-2EBF-2F832B199196}"/>
                  </a:ext>
                </a:extLst>
              </p:cNvPr>
              <p:cNvSpPr/>
              <p:nvPr/>
            </p:nvSpPr>
            <p:spPr>
              <a:xfrm rot="-5233200">
                <a:off x="2579215" y="3258513"/>
                <a:ext cx="1971511" cy="1971511"/>
              </a:xfrm>
              <a:custGeom>
                <a:avLst/>
                <a:gdLst>
                  <a:gd name="connsiteX0" fmla="*/ 1971512 w 1971511"/>
                  <a:gd name="connsiteY0" fmla="*/ 985756 h 1971511"/>
                  <a:gd name="connsiteX1" fmla="*/ 985756 w 1971511"/>
                  <a:gd name="connsiteY1" fmla="*/ 1971512 h 1971511"/>
                  <a:gd name="connsiteX2" fmla="*/ 0 w 1971511"/>
                  <a:gd name="connsiteY2" fmla="*/ 985756 h 1971511"/>
                  <a:gd name="connsiteX3" fmla="*/ 985756 w 1971511"/>
                  <a:gd name="connsiteY3" fmla="*/ 0 h 1971511"/>
                  <a:gd name="connsiteX4" fmla="*/ 1971512 w 1971511"/>
                  <a:gd name="connsiteY4" fmla="*/ 985756 h 19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1" h="1971511">
                    <a:moveTo>
                      <a:pt x="1971512" y="985756"/>
                    </a:moveTo>
                    <a:cubicBezTo>
                      <a:pt x="1971512" y="1530174"/>
                      <a:pt x="1530174" y="1971512"/>
                      <a:pt x="985756" y="1971512"/>
                    </a:cubicBezTo>
                    <a:cubicBezTo>
                      <a:pt x="441338" y="1971512"/>
                      <a:pt x="0" y="1530174"/>
                      <a:pt x="0" y="985756"/>
                    </a:cubicBezTo>
                    <a:cubicBezTo>
                      <a:pt x="0" y="441338"/>
                      <a:pt x="441338" y="0"/>
                      <a:pt x="985756" y="0"/>
                    </a:cubicBezTo>
                    <a:cubicBezTo>
                      <a:pt x="1530174" y="0"/>
                      <a:pt x="1971512" y="441338"/>
                      <a:pt x="1971512" y="985756"/>
                    </a:cubicBezTo>
                    <a:close/>
                  </a:path>
                </a:pathLst>
              </a:custGeom>
              <a:solidFill>
                <a:srgbClr val="EEEFF0">
                  <a:alpha val="21000"/>
                </a:srgbClr>
              </a:solidFill>
              <a:ln w="3944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55EA3578-4968-37F6-D648-547893D53D70}"/>
                  </a:ext>
                </a:extLst>
              </p:cNvPr>
              <p:cNvSpPr/>
              <p:nvPr/>
            </p:nvSpPr>
            <p:spPr>
              <a:xfrm rot="-5198400">
                <a:off x="2567387" y="3245173"/>
                <a:ext cx="1971511" cy="1971511"/>
              </a:xfrm>
              <a:custGeom>
                <a:avLst/>
                <a:gdLst>
                  <a:gd name="connsiteX0" fmla="*/ 1971512 w 1971511"/>
                  <a:gd name="connsiteY0" fmla="*/ 985756 h 1971511"/>
                  <a:gd name="connsiteX1" fmla="*/ 985756 w 1971511"/>
                  <a:gd name="connsiteY1" fmla="*/ 1971512 h 1971511"/>
                  <a:gd name="connsiteX2" fmla="*/ 0 w 1971511"/>
                  <a:gd name="connsiteY2" fmla="*/ 985756 h 1971511"/>
                  <a:gd name="connsiteX3" fmla="*/ 985756 w 1971511"/>
                  <a:gd name="connsiteY3" fmla="*/ 0 h 1971511"/>
                  <a:gd name="connsiteX4" fmla="*/ 1971512 w 1971511"/>
                  <a:gd name="connsiteY4" fmla="*/ 985756 h 19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1" h="1971511">
                    <a:moveTo>
                      <a:pt x="1971512" y="985756"/>
                    </a:moveTo>
                    <a:cubicBezTo>
                      <a:pt x="1971512" y="1530174"/>
                      <a:pt x="1530174" y="1971512"/>
                      <a:pt x="985756" y="1971512"/>
                    </a:cubicBezTo>
                    <a:cubicBezTo>
                      <a:pt x="441338" y="1971512"/>
                      <a:pt x="0" y="1530174"/>
                      <a:pt x="0" y="985756"/>
                    </a:cubicBezTo>
                    <a:cubicBezTo>
                      <a:pt x="0" y="441338"/>
                      <a:pt x="441338" y="0"/>
                      <a:pt x="985756" y="0"/>
                    </a:cubicBezTo>
                    <a:cubicBezTo>
                      <a:pt x="1530174" y="0"/>
                      <a:pt x="1971512" y="441338"/>
                      <a:pt x="1971512" y="985756"/>
                    </a:cubicBezTo>
                    <a:close/>
                  </a:path>
                </a:pathLst>
              </a:custGeom>
              <a:solidFill>
                <a:srgbClr val="ECEDEE">
                  <a:alpha val="24000"/>
                </a:srgbClr>
              </a:solidFill>
              <a:ln w="3944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5147922-D107-42BE-29C3-B58ECB506C35}"/>
                  </a:ext>
                </a:extLst>
              </p:cNvPr>
              <p:cNvSpPr/>
              <p:nvPr/>
            </p:nvSpPr>
            <p:spPr>
              <a:xfrm rot="-5159400">
                <a:off x="2555938" y="3231644"/>
                <a:ext cx="1971512" cy="1971512"/>
              </a:xfrm>
              <a:custGeom>
                <a:avLst/>
                <a:gdLst>
                  <a:gd name="connsiteX0" fmla="*/ 1971512 w 1971512"/>
                  <a:gd name="connsiteY0" fmla="*/ 985756 h 1971512"/>
                  <a:gd name="connsiteX1" fmla="*/ 985756 w 1971512"/>
                  <a:gd name="connsiteY1" fmla="*/ 1971512 h 1971512"/>
                  <a:gd name="connsiteX2" fmla="*/ 0 w 1971512"/>
                  <a:gd name="connsiteY2" fmla="*/ 985756 h 1971512"/>
                  <a:gd name="connsiteX3" fmla="*/ 985756 w 1971512"/>
                  <a:gd name="connsiteY3" fmla="*/ 0 h 1971512"/>
                  <a:gd name="connsiteX4" fmla="*/ 1971512 w 1971512"/>
                  <a:gd name="connsiteY4" fmla="*/ 985756 h 197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2" h="1971512">
                    <a:moveTo>
                      <a:pt x="1971512" y="985756"/>
                    </a:moveTo>
                    <a:cubicBezTo>
                      <a:pt x="1971512" y="1530174"/>
                      <a:pt x="1530174" y="1971512"/>
                      <a:pt x="985756" y="1971512"/>
                    </a:cubicBezTo>
                    <a:cubicBezTo>
                      <a:pt x="441338" y="1971512"/>
                      <a:pt x="0" y="1530174"/>
                      <a:pt x="0" y="985756"/>
                    </a:cubicBezTo>
                    <a:cubicBezTo>
                      <a:pt x="0" y="441338"/>
                      <a:pt x="441338" y="0"/>
                      <a:pt x="985756" y="0"/>
                    </a:cubicBezTo>
                    <a:cubicBezTo>
                      <a:pt x="1530174" y="0"/>
                      <a:pt x="1971512" y="441338"/>
                      <a:pt x="1971512" y="985756"/>
                    </a:cubicBezTo>
                    <a:close/>
                  </a:path>
                </a:pathLst>
              </a:custGeom>
              <a:solidFill>
                <a:srgbClr val="E9EBEC">
                  <a:alpha val="26000"/>
                </a:srgbClr>
              </a:solidFill>
              <a:ln w="39449"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8D700B3-0AE5-44E7-9060-9D3700F3F2FF}"/>
                  </a:ext>
                </a:extLst>
              </p:cNvPr>
              <p:cNvSpPr/>
              <p:nvPr/>
            </p:nvSpPr>
            <p:spPr>
              <a:xfrm rot="-5115600">
                <a:off x="2543931" y="3218028"/>
                <a:ext cx="1971511" cy="1971511"/>
              </a:xfrm>
              <a:custGeom>
                <a:avLst/>
                <a:gdLst>
                  <a:gd name="connsiteX0" fmla="*/ 1971512 w 1971511"/>
                  <a:gd name="connsiteY0" fmla="*/ 985756 h 1971511"/>
                  <a:gd name="connsiteX1" fmla="*/ 985756 w 1971511"/>
                  <a:gd name="connsiteY1" fmla="*/ 1971512 h 1971511"/>
                  <a:gd name="connsiteX2" fmla="*/ 0 w 1971511"/>
                  <a:gd name="connsiteY2" fmla="*/ 985756 h 1971511"/>
                  <a:gd name="connsiteX3" fmla="*/ 985756 w 1971511"/>
                  <a:gd name="connsiteY3" fmla="*/ 0 h 1971511"/>
                  <a:gd name="connsiteX4" fmla="*/ 1971512 w 1971511"/>
                  <a:gd name="connsiteY4" fmla="*/ 985756 h 19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1" h="1971511">
                    <a:moveTo>
                      <a:pt x="1971512" y="985756"/>
                    </a:moveTo>
                    <a:cubicBezTo>
                      <a:pt x="1971512" y="1530174"/>
                      <a:pt x="1530174" y="1971512"/>
                      <a:pt x="985756" y="1971512"/>
                    </a:cubicBezTo>
                    <a:cubicBezTo>
                      <a:pt x="441338" y="1971512"/>
                      <a:pt x="0" y="1530174"/>
                      <a:pt x="0" y="985756"/>
                    </a:cubicBezTo>
                    <a:cubicBezTo>
                      <a:pt x="0" y="441338"/>
                      <a:pt x="441338" y="0"/>
                      <a:pt x="985756" y="0"/>
                    </a:cubicBezTo>
                    <a:cubicBezTo>
                      <a:pt x="1530174" y="0"/>
                      <a:pt x="1971512" y="441338"/>
                      <a:pt x="1971512" y="985756"/>
                    </a:cubicBezTo>
                    <a:close/>
                  </a:path>
                </a:pathLst>
              </a:custGeom>
              <a:solidFill>
                <a:srgbClr val="E7E8EA">
                  <a:alpha val="29000"/>
                </a:srgbClr>
              </a:solidFill>
              <a:ln w="39449" cap="flat">
                <a:noFill/>
                <a:prstDash val="solid"/>
                <a:miter/>
              </a:ln>
            </p:spPr>
            <p:txBody>
              <a:bodyPr rtlCol="0" anchor="ctr"/>
              <a:lstStyle/>
              <a:p>
                <a:endParaRPr lang="en-US"/>
              </a:p>
            </p:txBody>
          </p:sp>
          <p:sp>
            <p:nvSpPr>
              <p:cNvPr id="1376" name="Freeform: Shape 1375">
                <a:extLst>
                  <a:ext uri="{FF2B5EF4-FFF2-40B4-BE49-F238E27FC236}">
                    <a16:creationId xmlns:a16="http://schemas.microsoft.com/office/drawing/2014/main" id="{D222DD28-8C93-0BBA-71A4-87E6A265D165}"/>
                  </a:ext>
                </a:extLst>
              </p:cNvPr>
              <p:cNvSpPr/>
              <p:nvPr/>
            </p:nvSpPr>
            <p:spPr>
              <a:xfrm rot="-5065800">
                <a:off x="2532349" y="3205027"/>
                <a:ext cx="1971511" cy="1971511"/>
              </a:xfrm>
              <a:custGeom>
                <a:avLst/>
                <a:gdLst>
                  <a:gd name="connsiteX0" fmla="*/ 1971511 w 1971511"/>
                  <a:gd name="connsiteY0" fmla="*/ 985756 h 1971511"/>
                  <a:gd name="connsiteX1" fmla="*/ 985756 w 1971511"/>
                  <a:gd name="connsiteY1" fmla="*/ 1971511 h 1971511"/>
                  <a:gd name="connsiteX2" fmla="*/ 0 w 1971511"/>
                  <a:gd name="connsiteY2" fmla="*/ 985756 h 1971511"/>
                  <a:gd name="connsiteX3" fmla="*/ 985756 w 1971511"/>
                  <a:gd name="connsiteY3" fmla="*/ 0 h 1971511"/>
                  <a:gd name="connsiteX4" fmla="*/ 1971511 w 1971511"/>
                  <a:gd name="connsiteY4" fmla="*/ 985756 h 19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1" h="1971511">
                    <a:moveTo>
                      <a:pt x="1971511" y="985756"/>
                    </a:moveTo>
                    <a:cubicBezTo>
                      <a:pt x="1971511" y="1530174"/>
                      <a:pt x="1530173" y="1971511"/>
                      <a:pt x="985756" y="1971511"/>
                    </a:cubicBezTo>
                    <a:cubicBezTo>
                      <a:pt x="441338" y="1971511"/>
                      <a:pt x="0" y="1530174"/>
                      <a:pt x="0" y="985756"/>
                    </a:cubicBezTo>
                    <a:cubicBezTo>
                      <a:pt x="0" y="441338"/>
                      <a:pt x="441338" y="0"/>
                      <a:pt x="985756" y="0"/>
                    </a:cubicBezTo>
                    <a:cubicBezTo>
                      <a:pt x="1530173" y="0"/>
                      <a:pt x="1971511" y="441338"/>
                      <a:pt x="1971511" y="985756"/>
                    </a:cubicBezTo>
                    <a:close/>
                  </a:path>
                </a:pathLst>
              </a:custGeom>
              <a:solidFill>
                <a:srgbClr val="E4E6E7">
                  <a:alpha val="32000"/>
                </a:srgbClr>
              </a:solidFill>
              <a:ln w="39449" cap="flat">
                <a:noFill/>
                <a:prstDash val="solid"/>
                <a:miter/>
              </a:ln>
            </p:spPr>
            <p:txBody>
              <a:bodyPr rtlCol="0" anchor="ctr"/>
              <a:lstStyle/>
              <a:p>
                <a:endParaRPr lang="en-US"/>
              </a:p>
            </p:txBody>
          </p:sp>
          <p:sp>
            <p:nvSpPr>
              <p:cNvPr id="1377" name="Freeform: Shape 1376">
                <a:extLst>
                  <a:ext uri="{FF2B5EF4-FFF2-40B4-BE49-F238E27FC236}">
                    <a16:creationId xmlns:a16="http://schemas.microsoft.com/office/drawing/2014/main" id="{3F6E6B4F-A594-D800-1CFE-2F137E49588C}"/>
                  </a:ext>
                </a:extLst>
              </p:cNvPr>
              <p:cNvSpPr/>
              <p:nvPr/>
            </p:nvSpPr>
            <p:spPr>
              <a:xfrm rot="-5009399">
                <a:off x="2520521" y="3191216"/>
                <a:ext cx="1971511" cy="1971511"/>
              </a:xfrm>
              <a:custGeom>
                <a:avLst/>
                <a:gdLst>
                  <a:gd name="connsiteX0" fmla="*/ 1971512 w 1971511"/>
                  <a:gd name="connsiteY0" fmla="*/ 985756 h 1971511"/>
                  <a:gd name="connsiteX1" fmla="*/ 985756 w 1971511"/>
                  <a:gd name="connsiteY1" fmla="*/ 1971512 h 1971511"/>
                  <a:gd name="connsiteX2" fmla="*/ 0 w 1971511"/>
                  <a:gd name="connsiteY2" fmla="*/ 985756 h 1971511"/>
                  <a:gd name="connsiteX3" fmla="*/ 985756 w 1971511"/>
                  <a:gd name="connsiteY3" fmla="*/ 0 h 1971511"/>
                  <a:gd name="connsiteX4" fmla="*/ 1971512 w 1971511"/>
                  <a:gd name="connsiteY4" fmla="*/ 985756 h 19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1" h="1971511">
                    <a:moveTo>
                      <a:pt x="1971512" y="985756"/>
                    </a:moveTo>
                    <a:cubicBezTo>
                      <a:pt x="1971512" y="1530174"/>
                      <a:pt x="1530174" y="1971512"/>
                      <a:pt x="985756" y="1971512"/>
                    </a:cubicBezTo>
                    <a:cubicBezTo>
                      <a:pt x="441338" y="1971512"/>
                      <a:pt x="0" y="1530174"/>
                      <a:pt x="0" y="985756"/>
                    </a:cubicBezTo>
                    <a:cubicBezTo>
                      <a:pt x="0" y="441338"/>
                      <a:pt x="441338" y="0"/>
                      <a:pt x="985756" y="0"/>
                    </a:cubicBezTo>
                    <a:cubicBezTo>
                      <a:pt x="1530174" y="0"/>
                      <a:pt x="1971512" y="441338"/>
                      <a:pt x="1971512" y="985756"/>
                    </a:cubicBezTo>
                    <a:close/>
                  </a:path>
                </a:pathLst>
              </a:custGeom>
              <a:solidFill>
                <a:srgbClr val="E2E4E5">
                  <a:alpha val="35000"/>
                </a:srgbClr>
              </a:solidFill>
              <a:ln w="39449" cap="flat">
                <a:noFill/>
                <a:prstDash val="solid"/>
                <a:miter/>
              </a:ln>
            </p:spPr>
            <p:txBody>
              <a:bodyPr rtlCol="0" anchor="ctr"/>
              <a:lstStyle/>
              <a:p>
                <a:endParaRPr lang="en-US"/>
              </a:p>
            </p:txBody>
          </p:sp>
          <p:sp>
            <p:nvSpPr>
              <p:cNvPr id="1378" name="Freeform: Shape 1377">
                <a:extLst>
                  <a:ext uri="{FF2B5EF4-FFF2-40B4-BE49-F238E27FC236}">
                    <a16:creationId xmlns:a16="http://schemas.microsoft.com/office/drawing/2014/main" id="{A960A6D6-9AFF-DFF5-02ED-B76AEC91F636}"/>
                  </a:ext>
                </a:extLst>
              </p:cNvPr>
              <p:cNvSpPr/>
              <p:nvPr/>
            </p:nvSpPr>
            <p:spPr>
              <a:xfrm rot="-4944602">
                <a:off x="2508047" y="3177357"/>
                <a:ext cx="1971512" cy="1971512"/>
              </a:xfrm>
              <a:custGeom>
                <a:avLst/>
                <a:gdLst>
                  <a:gd name="connsiteX0" fmla="*/ 1971512 w 1971512"/>
                  <a:gd name="connsiteY0" fmla="*/ 985756 h 1971512"/>
                  <a:gd name="connsiteX1" fmla="*/ 985756 w 1971512"/>
                  <a:gd name="connsiteY1" fmla="*/ 1971513 h 1971512"/>
                  <a:gd name="connsiteX2" fmla="*/ 0 w 1971512"/>
                  <a:gd name="connsiteY2" fmla="*/ 985756 h 1971512"/>
                  <a:gd name="connsiteX3" fmla="*/ 985756 w 1971512"/>
                  <a:gd name="connsiteY3" fmla="*/ 0 h 1971512"/>
                  <a:gd name="connsiteX4" fmla="*/ 1971512 w 1971512"/>
                  <a:gd name="connsiteY4" fmla="*/ 985756 h 197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2" h="1971512">
                    <a:moveTo>
                      <a:pt x="1971512" y="985756"/>
                    </a:moveTo>
                    <a:cubicBezTo>
                      <a:pt x="1971512" y="1530174"/>
                      <a:pt x="1530174" y="1971513"/>
                      <a:pt x="985756" y="1971513"/>
                    </a:cubicBezTo>
                    <a:cubicBezTo>
                      <a:pt x="441338" y="1971513"/>
                      <a:pt x="0" y="1530174"/>
                      <a:pt x="0" y="985756"/>
                    </a:cubicBezTo>
                    <a:cubicBezTo>
                      <a:pt x="0" y="441338"/>
                      <a:pt x="441338" y="0"/>
                      <a:pt x="985756" y="0"/>
                    </a:cubicBezTo>
                    <a:cubicBezTo>
                      <a:pt x="1530174" y="0"/>
                      <a:pt x="1971512" y="441338"/>
                      <a:pt x="1971512" y="985756"/>
                    </a:cubicBezTo>
                    <a:close/>
                  </a:path>
                </a:pathLst>
              </a:custGeom>
              <a:solidFill>
                <a:srgbClr val="E0E2E3">
                  <a:alpha val="38000"/>
                </a:srgbClr>
              </a:solidFill>
              <a:ln w="39449" cap="flat">
                <a:noFill/>
                <a:prstDash val="solid"/>
                <a:miter/>
              </a:ln>
            </p:spPr>
            <p:txBody>
              <a:bodyPr rtlCol="0" anchor="ctr"/>
              <a:lstStyle/>
              <a:p>
                <a:endParaRPr lang="en-US"/>
              </a:p>
            </p:txBody>
          </p:sp>
          <p:sp>
            <p:nvSpPr>
              <p:cNvPr id="1379" name="Freeform: Shape 1378">
                <a:extLst>
                  <a:ext uri="{FF2B5EF4-FFF2-40B4-BE49-F238E27FC236}">
                    <a16:creationId xmlns:a16="http://schemas.microsoft.com/office/drawing/2014/main" id="{3A0D0B2F-9852-4385-20FD-373A1B4E5E54}"/>
                  </a:ext>
                </a:extLst>
              </p:cNvPr>
              <p:cNvSpPr/>
              <p:nvPr/>
            </p:nvSpPr>
            <p:spPr>
              <a:xfrm rot="-4869599">
                <a:off x="2496321" y="3164050"/>
                <a:ext cx="1971511" cy="1971511"/>
              </a:xfrm>
              <a:custGeom>
                <a:avLst/>
                <a:gdLst>
                  <a:gd name="connsiteX0" fmla="*/ 1971511 w 1971511"/>
                  <a:gd name="connsiteY0" fmla="*/ 985756 h 1971511"/>
                  <a:gd name="connsiteX1" fmla="*/ 985756 w 1971511"/>
                  <a:gd name="connsiteY1" fmla="*/ 1971512 h 1971511"/>
                  <a:gd name="connsiteX2" fmla="*/ 0 w 1971511"/>
                  <a:gd name="connsiteY2" fmla="*/ 985756 h 1971511"/>
                  <a:gd name="connsiteX3" fmla="*/ 985756 w 1971511"/>
                  <a:gd name="connsiteY3" fmla="*/ 0 h 1971511"/>
                  <a:gd name="connsiteX4" fmla="*/ 1971511 w 1971511"/>
                  <a:gd name="connsiteY4" fmla="*/ 985756 h 19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1" h="1971511">
                    <a:moveTo>
                      <a:pt x="1971511" y="985756"/>
                    </a:moveTo>
                    <a:cubicBezTo>
                      <a:pt x="1971511" y="1530174"/>
                      <a:pt x="1530174" y="1971512"/>
                      <a:pt x="985756" y="1971512"/>
                    </a:cubicBezTo>
                    <a:cubicBezTo>
                      <a:pt x="441338" y="1971512"/>
                      <a:pt x="0" y="1530174"/>
                      <a:pt x="0" y="985756"/>
                    </a:cubicBezTo>
                    <a:cubicBezTo>
                      <a:pt x="0" y="441338"/>
                      <a:pt x="441338" y="0"/>
                      <a:pt x="985756" y="0"/>
                    </a:cubicBezTo>
                    <a:cubicBezTo>
                      <a:pt x="1530174" y="0"/>
                      <a:pt x="1971511" y="441338"/>
                      <a:pt x="1971511" y="985756"/>
                    </a:cubicBezTo>
                    <a:close/>
                  </a:path>
                </a:pathLst>
              </a:custGeom>
              <a:solidFill>
                <a:srgbClr val="DDDFE1">
                  <a:alpha val="41000"/>
                </a:srgbClr>
              </a:solidFill>
              <a:ln w="39449" cap="flat">
                <a:noFill/>
                <a:prstDash val="solid"/>
                <a:miter/>
              </a:ln>
            </p:spPr>
            <p:txBody>
              <a:bodyPr rtlCol="0" anchor="ctr"/>
              <a:lstStyle/>
              <a:p>
                <a:endParaRPr lang="en-US"/>
              </a:p>
            </p:txBody>
          </p:sp>
          <p:sp>
            <p:nvSpPr>
              <p:cNvPr id="1380" name="Freeform: Shape 1379">
                <a:extLst>
                  <a:ext uri="{FF2B5EF4-FFF2-40B4-BE49-F238E27FC236}">
                    <a16:creationId xmlns:a16="http://schemas.microsoft.com/office/drawing/2014/main" id="{7B940D1D-870C-19E1-50B8-C499CE712675}"/>
                  </a:ext>
                </a:extLst>
              </p:cNvPr>
              <p:cNvSpPr/>
              <p:nvPr/>
            </p:nvSpPr>
            <p:spPr>
              <a:xfrm rot="-4782001">
                <a:off x="2484881" y="3150748"/>
                <a:ext cx="1971511" cy="1971511"/>
              </a:xfrm>
              <a:custGeom>
                <a:avLst/>
                <a:gdLst>
                  <a:gd name="connsiteX0" fmla="*/ 1971512 w 1971511"/>
                  <a:gd name="connsiteY0" fmla="*/ 985756 h 1971511"/>
                  <a:gd name="connsiteX1" fmla="*/ 985756 w 1971511"/>
                  <a:gd name="connsiteY1" fmla="*/ 1971512 h 1971511"/>
                  <a:gd name="connsiteX2" fmla="*/ 0 w 1971511"/>
                  <a:gd name="connsiteY2" fmla="*/ 985756 h 1971511"/>
                  <a:gd name="connsiteX3" fmla="*/ 985756 w 1971511"/>
                  <a:gd name="connsiteY3" fmla="*/ 0 h 1971511"/>
                  <a:gd name="connsiteX4" fmla="*/ 1971512 w 1971511"/>
                  <a:gd name="connsiteY4" fmla="*/ 985756 h 19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1" h="1971511">
                    <a:moveTo>
                      <a:pt x="1971512" y="985756"/>
                    </a:moveTo>
                    <a:cubicBezTo>
                      <a:pt x="1971512" y="1530174"/>
                      <a:pt x="1530174" y="1971512"/>
                      <a:pt x="985756" y="1971512"/>
                    </a:cubicBezTo>
                    <a:cubicBezTo>
                      <a:pt x="441338" y="1971512"/>
                      <a:pt x="0" y="1530174"/>
                      <a:pt x="0" y="985756"/>
                    </a:cubicBezTo>
                    <a:cubicBezTo>
                      <a:pt x="0" y="441338"/>
                      <a:pt x="441338" y="0"/>
                      <a:pt x="985756" y="0"/>
                    </a:cubicBezTo>
                    <a:cubicBezTo>
                      <a:pt x="1530174" y="0"/>
                      <a:pt x="1971512" y="441338"/>
                      <a:pt x="1971512" y="985756"/>
                    </a:cubicBezTo>
                    <a:close/>
                  </a:path>
                </a:pathLst>
              </a:custGeom>
              <a:solidFill>
                <a:srgbClr val="DBDDDF">
                  <a:alpha val="44000"/>
                </a:srgbClr>
              </a:solidFill>
              <a:ln w="39449" cap="flat">
                <a:noFill/>
                <a:prstDash val="solid"/>
                <a:miter/>
              </a:ln>
            </p:spPr>
            <p:txBody>
              <a:bodyPr rtlCol="0" anchor="ctr"/>
              <a:lstStyle/>
              <a:p>
                <a:endParaRPr lang="en-US"/>
              </a:p>
            </p:txBody>
          </p:sp>
          <p:sp>
            <p:nvSpPr>
              <p:cNvPr id="1381" name="Freeform: Shape 1380">
                <a:extLst>
                  <a:ext uri="{FF2B5EF4-FFF2-40B4-BE49-F238E27FC236}">
                    <a16:creationId xmlns:a16="http://schemas.microsoft.com/office/drawing/2014/main" id="{B1F9A8B6-9074-6766-FABA-26B78345ACE9}"/>
                  </a:ext>
                </a:extLst>
              </p:cNvPr>
              <p:cNvSpPr/>
              <p:nvPr/>
            </p:nvSpPr>
            <p:spPr>
              <a:xfrm rot="-4679401">
                <a:off x="2472925" y="3137103"/>
                <a:ext cx="1971511" cy="1971511"/>
              </a:xfrm>
              <a:custGeom>
                <a:avLst/>
                <a:gdLst>
                  <a:gd name="connsiteX0" fmla="*/ 1971511 w 1971511"/>
                  <a:gd name="connsiteY0" fmla="*/ 985756 h 1971511"/>
                  <a:gd name="connsiteX1" fmla="*/ 985756 w 1971511"/>
                  <a:gd name="connsiteY1" fmla="*/ 1971511 h 1971511"/>
                  <a:gd name="connsiteX2" fmla="*/ 0 w 1971511"/>
                  <a:gd name="connsiteY2" fmla="*/ 985755 h 1971511"/>
                  <a:gd name="connsiteX3" fmla="*/ 985756 w 1971511"/>
                  <a:gd name="connsiteY3" fmla="*/ 0 h 1971511"/>
                  <a:gd name="connsiteX4" fmla="*/ 1971511 w 1971511"/>
                  <a:gd name="connsiteY4" fmla="*/ 985756 h 19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1" h="1971511">
                    <a:moveTo>
                      <a:pt x="1971511" y="985756"/>
                    </a:moveTo>
                    <a:cubicBezTo>
                      <a:pt x="1971511" y="1530173"/>
                      <a:pt x="1530173" y="1971511"/>
                      <a:pt x="985756" y="1971511"/>
                    </a:cubicBezTo>
                    <a:cubicBezTo>
                      <a:pt x="441338" y="1971511"/>
                      <a:pt x="0" y="1530173"/>
                      <a:pt x="0" y="985755"/>
                    </a:cubicBezTo>
                    <a:cubicBezTo>
                      <a:pt x="0" y="441338"/>
                      <a:pt x="441338" y="0"/>
                      <a:pt x="985756" y="0"/>
                    </a:cubicBezTo>
                    <a:cubicBezTo>
                      <a:pt x="1530173" y="0"/>
                      <a:pt x="1971511" y="441338"/>
                      <a:pt x="1971511" y="985756"/>
                    </a:cubicBezTo>
                    <a:close/>
                  </a:path>
                </a:pathLst>
              </a:custGeom>
              <a:solidFill>
                <a:srgbClr val="D8DBDD">
                  <a:alpha val="47000"/>
                </a:srgbClr>
              </a:solidFill>
              <a:ln w="39449" cap="flat">
                <a:noFill/>
                <a:prstDash val="solid"/>
                <a:miter/>
              </a:ln>
            </p:spPr>
            <p:txBody>
              <a:bodyPr rtlCol="0" anchor="ctr"/>
              <a:lstStyle/>
              <a:p>
                <a:endParaRPr lang="en-US"/>
              </a:p>
            </p:txBody>
          </p:sp>
          <p:sp>
            <p:nvSpPr>
              <p:cNvPr id="1384" name="Freeform: Shape 1383">
                <a:extLst>
                  <a:ext uri="{FF2B5EF4-FFF2-40B4-BE49-F238E27FC236}">
                    <a16:creationId xmlns:a16="http://schemas.microsoft.com/office/drawing/2014/main" id="{06964B6D-C1D4-25C9-1732-C91C19CD3E0E}"/>
                  </a:ext>
                </a:extLst>
              </p:cNvPr>
              <p:cNvSpPr/>
              <p:nvPr/>
            </p:nvSpPr>
            <p:spPr>
              <a:xfrm rot="-4558798">
                <a:off x="2460810" y="3122951"/>
                <a:ext cx="1971511" cy="1971511"/>
              </a:xfrm>
              <a:custGeom>
                <a:avLst/>
                <a:gdLst>
                  <a:gd name="connsiteX0" fmla="*/ 1971512 w 1971511"/>
                  <a:gd name="connsiteY0" fmla="*/ 985756 h 1971511"/>
                  <a:gd name="connsiteX1" fmla="*/ 985756 w 1971511"/>
                  <a:gd name="connsiteY1" fmla="*/ 1971512 h 1971511"/>
                  <a:gd name="connsiteX2" fmla="*/ 0 w 1971511"/>
                  <a:gd name="connsiteY2" fmla="*/ 985756 h 1971511"/>
                  <a:gd name="connsiteX3" fmla="*/ 985756 w 1971511"/>
                  <a:gd name="connsiteY3" fmla="*/ 0 h 1971511"/>
                  <a:gd name="connsiteX4" fmla="*/ 1971512 w 1971511"/>
                  <a:gd name="connsiteY4" fmla="*/ 985756 h 19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1" h="1971511">
                    <a:moveTo>
                      <a:pt x="1971512" y="985756"/>
                    </a:moveTo>
                    <a:cubicBezTo>
                      <a:pt x="1971512" y="1530174"/>
                      <a:pt x="1530174" y="1971512"/>
                      <a:pt x="985756" y="1971512"/>
                    </a:cubicBezTo>
                    <a:cubicBezTo>
                      <a:pt x="441338" y="1971512"/>
                      <a:pt x="0" y="1530174"/>
                      <a:pt x="0" y="985756"/>
                    </a:cubicBezTo>
                    <a:cubicBezTo>
                      <a:pt x="0" y="441338"/>
                      <a:pt x="441338" y="0"/>
                      <a:pt x="985756" y="0"/>
                    </a:cubicBezTo>
                    <a:cubicBezTo>
                      <a:pt x="1530174" y="0"/>
                      <a:pt x="1971512" y="441338"/>
                      <a:pt x="1971512" y="985756"/>
                    </a:cubicBezTo>
                    <a:close/>
                  </a:path>
                </a:pathLst>
              </a:custGeom>
              <a:solidFill>
                <a:srgbClr val="D6D8DA">
                  <a:alpha val="50000"/>
                </a:srgbClr>
              </a:solidFill>
              <a:ln w="39449" cap="flat">
                <a:noFill/>
                <a:prstDash val="solid"/>
                <a:miter/>
              </a:ln>
            </p:spPr>
            <p:txBody>
              <a:bodyPr rtlCol="0" anchor="ctr"/>
              <a:lstStyle/>
              <a:p>
                <a:endParaRPr lang="en-US"/>
              </a:p>
            </p:txBody>
          </p:sp>
          <p:sp>
            <p:nvSpPr>
              <p:cNvPr id="1385" name="Freeform: Shape 1384">
                <a:extLst>
                  <a:ext uri="{FF2B5EF4-FFF2-40B4-BE49-F238E27FC236}">
                    <a16:creationId xmlns:a16="http://schemas.microsoft.com/office/drawing/2014/main" id="{AA12C583-5ADA-74B1-30DC-481B41A647F7}"/>
                  </a:ext>
                </a:extLst>
              </p:cNvPr>
              <p:cNvSpPr/>
              <p:nvPr/>
            </p:nvSpPr>
            <p:spPr>
              <a:xfrm rot="-4415400">
                <a:off x="2449185" y="3109775"/>
                <a:ext cx="1971512" cy="1971512"/>
              </a:xfrm>
              <a:custGeom>
                <a:avLst/>
                <a:gdLst>
                  <a:gd name="connsiteX0" fmla="*/ 1971513 w 1971512"/>
                  <a:gd name="connsiteY0" fmla="*/ 985756 h 1971512"/>
                  <a:gd name="connsiteX1" fmla="*/ 985756 w 1971512"/>
                  <a:gd name="connsiteY1" fmla="*/ 1971513 h 1971512"/>
                  <a:gd name="connsiteX2" fmla="*/ 0 w 1971512"/>
                  <a:gd name="connsiteY2" fmla="*/ 985756 h 1971512"/>
                  <a:gd name="connsiteX3" fmla="*/ 985756 w 1971512"/>
                  <a:gd name="connsiteY3" fmla="*/ 0 h 1971512"/>
                  <a:gd name="connsiteX4" fmla="*/ 1971513 w 1971512"/>
                  <a:gd name="connsiteY4" fmla="*/ 985756 h 197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2" h="1971512">
                    <a:moveTo>
                      <a:pt x="1971513" y="985756"/>
                    </a:moveTo>
                    <a:cubicBezTo>
                      <a:pt x="1971513" y="1530174"/>
                      <a:pt x="1530174" y="1971513"/>
                      <a:pt x="985756" y="1971513"/>
                    </a:cubicBezTo>
                    <a:cubicBezTo>
                      <a:pt x="441338" y="1971513"/>
                      <a:pt x="0" y="1530174"/>
                      <a:pt x="0" y="985756"/>
                    </a:cubicBezTo>
                    <a:cubicBezTo>
                      <a:pt x="0" y="441338"/>
                      <a:pt x="441338" y="0"/>
                      <a:pt x="985756" y="0"/>
                    </a:cubicBezTo>
                    <a:cubicBezTo>
                      <a:pt x="1530174" y="0"/>
                      <a:pt x="1971513" y="441338"/>
                      <a:pt x="1971513" y="985756"/>
                    </a:cubicBezTo>
                    <a:close/>
                  </a:path>
                </a:pathLst>
              </a:custGeom>
              <a:solidFill>
                <a:srgbClr val="D4D6D8">
                  <a:alpha val="53000"/>
                </a:srgbClr>
              </a:solidFill>
              <a:ln w="39449" cap="flat">
                <a:noFill/>
                <a:prstDash val="solid"/>
                <a:miter/>
              </a:ln>
            </p:spPr>
            <p:txBody>
              <a:bodyPr rtlCol="0" anchor="ctr"/>
              <a:lstStyle/>
              <a:p>
                <a:endParaRPr lang="en-US"/>
              </a:p>
            </p:txBody>
          </p:sp>
          <p:sp>
            <p:nvSpPr>
              <p:cNvPr id="1386" name="Freeform: Shape 1385">
                <a:extLst>
                  <a:ext uri="{FF2B5EF4-FFF2-40B4-BE49-F238E27FC236}">
                    <a16:creationId xmlns:a16="http://schemas.microsoft.com/office/drawing/2014/main" id="{1533CEF8-621B-9369-1AD6-329FF166275D}"/>
                  </a:ext>
                </a:extLst>
              </p:cNvPr>
              <p:cNvSpPr/>
              <p:nvPr/>
            </p:nvSpPr>
            <p:spPr>
              <a:xfrm rot="-4245600">
                <a:off x="2437729" y="3096470"/>
                <a:ext cx="1971512" cy="1971512"/>
              </a:xfrm>
              <a:custGeom>
                <a:avLst/>
                <a:gdLst>
                  <a:gd name="connsiteX0" fmla="*/ 1971513 w 1971512"/>
                  <a:gd name="connsiteY0" fmla="*/ 985756 h 1971512"/>
                  <a:gd name="connsiteX1" fmla="*/ 985757 w 1971512"/>
                  <a:gd name="connsiteY1" fmla="*/ 1971513 h 1971512"/>
                  <a:gd name="connsiteX2" fmla="*/ 0 w 1971512"/>
                  <a:gd name="connsiteY2" fmla="*/ 985756 h 1971512"/>
                  <a:gd name="connsiteX3" fmla="*/ 985757 w 1971512"/>
                  <a:gd name="connsiteY3" fmla="*/ 0 h 1971512"/>
                  <a:gd name="connsiteX4" fmla="*/ 1971513 w 1971512"/>
                  <a:gd name="connsiteY4" fmla="*/ 985756 h 197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2" h="1971512">
                    <a:moveTo>
                      <a:pt x="1971513" y="985756"/>
                    </a:moveTo>
                    <a:cubicBezTo>
                      <a:pt x="1971513" y="1530175"/>
                      <a:pt x="1530175" y="1971513"/>
                      <a:pt x="985757" y="1971513"/>
                    </a:cubicBezTo>
                    <a:cubicBezTo>
                      <a:pt x="441338" y="1971513"/>
                      <a:pt x="0" y="1530175"/>
                      <a:pt x="0" y="985756"/>
                    </a:cubicBezTo>
                    <a:cubicBezTo>
                      <a:pt x="0" y="441338"/>
                      <a:pt x="441338" y="0"/>
                      <a:pt x="985757" y="0"/>
                    </a:cubicBezTo>
                    <a:cubicBezTo>
                      <a:pt x="1530175" y="0"/>
                      <a:pt x="1971513" y="441338"/>
                      <a:pt x="1971513" y="985756"/>
                    </a:cubicBezTo>
                    <a:close/>
                  </a:path>
                </a:pathLst>
              </a:custGeom>
              <a:solidFill>
                <a:srgbClr val="D1D4D6">
                  <a:alpha val="56000"/>
                </a:srgbClr>
              </a:solidFill>
              <a:ln w="39449" cap="flat">
                <a:noFill/>
                <a:prstDash val="solid"/>
                <a:miter/>
              </a:ln>
            </p:spPr>
            <p:txBody>
              <a:bodyPr rtlCol="0" anchor="ctr"/>
              <a:lstStyle/>
              <a:p>
                <a:endParaRPr lang="en-US"/>
              </a:p>
            </p:txBody>
          </p:sp>
          <p:sp>
            <p:nvSpPr>
              <p:cNvPr id="1387" name="Freeform: Shape 1386">
                <a:extLst>
                  <a:ext uri="{FF2B5EF4-FFF2-40B4-BE49-F238E27FC236}">
                    <a16:creationId xmlns:a16="http://schemas.microsoft.com/office/drawing/2014/main" id="{9DE7B903-2D5D-5C96-FA97-4BF39D46B6D5}"/>
                  </a:ext>
                </a:extLst>
              </p:cNvPr>
              <p:cNvSpPr/>
              <p:nvPr/>
            </p:nvSpPr>
            <p:spPr>
              <a:xfrm rot="-4045799">
                <a:off x="2425973" y="3082978"/>
                <a:ext cx="1971511" cy="1971511"/>
              </a:xfrm>
              <a:custGeom>
                <a:avLst/>
                <a:gdLst>
                  <a:gd name="connsiteX0" fmla="*/ 1971511 w 1971511"/>
                  <a:gd name="connsiteY0" fmla="*/ 985756 h 1971511"/>
                  <a:gd name="connsiteX1" fmla="*/ 985756 w 1971511"/>
                  <a:gd name="connsiteY1" fmla="*/ 1971512 h 1971511"/>
                  <a:gd name="connsiteX2" fmla="*/ 0 w 1971511"/>
                  <a:gd name="connsiteY2" fmla="*/ 985756 h 1971511"/>
                  <a:gd name="connsiteX3" fmla="*/ 985756 w 1971511"/>
                  <a:gd name="connsiteY3" fmla="*/ 0 h 1971511"/>
                  <a:gd name="connsiteX4" fmla="*/ 1971511 w 1971511"/>
                  <a:gd name="connsiteY4" fmla="*/ 985756 h 19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1" h="1971511">
                    <a:moveTo>
                      <a:pt x="1971511" y="985756"/>
                    </a:moveTo>
                    <a:cubicBezTo>
                      <a:pt x="1971511" y="1530174"/>
                      <a:pt x="1530174" y="1971512"/>
                      <a:pt x="985756" y="1971512"/>
                    </a:cubicBezTo>
                    <a:cubicBezTo>
                      <a:pt x="441338" y="1971512"/>
                      <a:pt x="0" y="1530174"/>
                      <a:pt x="0" y="985756"/>
                    </a:cubicBezTo>
                    <a:cubicBezTo>
                      <a:pt x="0" y="441338"/>
                      <a:pt x="441338" y="0"/>
                      <a:pt x="985756" y="0"/>
                    </a:cubicBezTo>
                    <a:cubicBezTo>
                      <a:pt x="1530174" y="0"/>
                      <a:pt x="1971511" y="441338"/>
                      <a:pt x="1971511" y="985756"/>
                    </a:cubicBezTo>
                    <a:close/>
                  </a:path>
                </a:pathLst>
              </a:custGeom>
              <a:solidFill>
                <a:srgbClr val="CFD2D4">
                  <a:alpha val="59000"/>
                </a:srgbClr>
              </a:solidFill>
              <a:ln w="39449" cap="flat">
                <a:noFill/>
                <a:prstDash val="solid"/>
                <a:miter/>
              </a:ln>
            </p:spPr>
            <p:txBody>
              <a:bodyPr rtlCol="0" anchor="ctr"/>
              <a:lstStyle/>
              <a:p>
                <a:endParaRPr lang="en-US"/>
              </a:p>
            </p:txBody>
          </p:sp>
          <p:sp>
            <p:nvSpPr>
              <p:cNvPr id="1388" name="Freeform: Shape 1387">
                <a:extLst>
                  <a:ext uri="{FF2B5EF4-FFF2-40B4-BE49-F238E27FC236}">
                    <a16:creationId xmlns:a16="http://schemas.microsoft.com/office/drawing/2014/main" id="{E5A11CE3-CA49-09E1-B689-D135145F2462}"/>
                  </a:ext>
                </a:extLst>
              </p:cNvPr>
              <p:cNvSpPr/>
              <p:nvPr/>
            </p:nvSpPr>
            <p:spPr>
              <a:xfrm rot="-3814201">
                <a:off x="2413761" y="3069381"/>
                <a:ext cx="1971512" cy="1971512"/>
              </a:xfrm>
              <a:custGeom>
                <a:avLst/>
                <a:gdLst>
                  <a:gd name="connsiteX0" fmla="*/ 1971512 w 1971512"/>
                  <a:gd name="connsiteY0" fmla="*/ 985756 h 1971512"/>
                  <a:gd name="connsiteX1" fmla="*/ 985756 w 1971512"/>
                  <a:gd name="connsiteY1" fmla="*/ 1971512 h 1971512"/>
                  <a:gd name="connsiteX2" fmla="*/ 0 w 1971512"/>
                  <a:gd name="connsiteY2" fmla="*/ 985756 h 1971512"/>
                  <a:gd name="connsiteX3" fmla="*/ 985756 w 1971512"/>
                  <a:gd name="connsiteY3" fmla="*/ 0 h 1971512"/>
                  <a:gd name="connsiteX4" fmla="*/ 1971512 w 1971512"/>
                  <a:gd name="connsiteY4" fmla="*/ 985756 h 197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2" h="1971512">
                    <a:moveTo>
                      <a:pt x="1971512" y="985756"/>
                    </a:moveTo>
                    <a:cubicBezTo>
                      <a:pt x="1971512" y="1530174"/>
                      <a:pt x="1530174" y="1971512"/>
                      <a:pt x="985756" y="1971512"/>
                    </a:cubicBezTo>
                    <a:cubicBezTo>
                      <a:pt x="441338" y="1971512"/>
                      <a:pt x="0" y="1530174"/>
                      <a:pt x="0" y="985756"/>
                    </a:cubicBezTo>
                    <a:cubicBezTo>
                      <a:pt x="0" y="441338"/>
                      <a:pt x="441338" y="0"/>
                      <a:pt x="985756" y="0"/>
                    </a:cubicBezTo>
                    <a:cubicBezTo>
                      <a:pt x="1530174" y="0"/>
                      <a:pt x="1971512" y="441338"/>
                      <a:pt x="1971512" y="985756"/>
                    </a:cubicBezTo>
                    <a:close/>
                  </a:path>
                </a:pathLst>
              </a:custGeom>
              <a:solidFill>
                <a:srgbClr val="CCCFD2">
                  <a:alpha val="62000"/>
                </a:srgbClr>
              </a:solidFill>
              <a:ln w="39449" cap="flat">
                <a:noFill/>
                <a:prstDash val="solid"/>
                <a:miter/>
              </a:ln>
            </p:spPr>
            <p:txBody>
              <a:bodyPr rtlCol="0" anchor="ctr"/>
              <a:lstStyle/>
              <a:p>
                <a:endParaRPr lang="en-US"/>
              </a:p>
            </p:txBody>
          </p:sp>
          <p:sp>
            <p:nvSpPr>
              <p:cNvPr id="1389" name="Freeform: Shape 1388">
                <a:extLst>
                  <a:ext uri="{FF2B5EF4-FFF2-40B4-BE49-F238E27FC236}">
                    <a16:creationId xmlns:a16="http://schemas.microsoft.com/office/drawing/2014/main" id="{BA0218D8-B9CA-9341-C435-477147367163}"/>
                  </a:ext>
                </a:extLst>
              </p:cNvPr>
              <p:cNvSpPr/>
              <p:nvPr/>
            </p:nvSpPr>
            <p:spPr>
              <a:xfrm>
                <a:off x="2402052" y="3055730"/>
                <a:ext cx="1971511" cy="1971511"/>
              </a:xfrm>
              <a:custGeom>
                <a:avLst/>
                <a:gdLst>
                  <a:gd name="connsiteX0" fmla="*/ 1971512 w 1971511"/>
                  <a:gd name="connsiteY0" fmla="*/ 985756 h 1971511"/>
                  <a:gd name="connsiteX1" fmla="*/ 985756 w 1971511"/>
                  <a:gd name="connsiteY1" fmla="*/ 1971512 h 1971511"/>
                  <a:gd name="connsiteX2" fmla="*/ 0 w 1971511"/>
                  <a:gd name="connsiteY2" fmla="*/ 985756 h 1971511"/>
                  <a:gd name="connsiteX3" fmla="*/ 985756 w 1971511"/>
                  <a:gd name="connsiteY3" fmla="*/ 0 h 1971511"/>
                  <a:gd name="connsiteX4" fmla="*/ 1971512 w 1971511"/>
                  <a:gd name="connsiteY4" fmla="*/ 985756 h 19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1" h="1971511">
                    <a:moveTo>
                      <a:pt x="1971512" y="985756"/>
                    </a:moveTo>
                    <a:cubicBezTo>
                      <a:pt x="1971512" y="1530174"/>
                      <a:pt x="1530174" y="1971512"/>
                      <a:pt x="985756" y="1971512"/>
                    </a:cubicBezTo>
                    <a:cubicBezTo>
                      <a:pt x="441338" y="1971512"/>
                      <a:pt x="0" y="1530174"/>
                      <a:pt x="0" y="985756"/>
                    </a:cubicBezTo>
                    <a:cubicBezTo>
                      <a:pt x="0" y="441338"/>
                      <a:pt x="441338" y="0"/>
                      <a:pt x="985756" y="0"/>
                    </a:cubicBezTo>
                    <a:cubicBezTo>
                      <a:pt x="1530174" y="0"/>
                      <a:pt x="1971512" y="441338"/>
                      <a:pt x="1971512" y="985756"/>
                    </a:cubicBezTo>
                    <a:close/>
                  </a:path>
                </a:pathLst>
              </a:custGeom>
              <a:solidFill>
                <a:srgbClr val="CACDD0">
                  <a:alpha val="65000"/>
                </a:srgbClr>
              </a:solidFill>
              <a:ln w="39449" cap="flat">
                <a:noFill/>
                <a:prstDash val="solid"/>
                <a:miter/>
              </a:ln>
            </p:spPr>
            <p:txBody>
              <a:bodyPr rtlCol="0" anchor="ctr"/>
              <a:lstStyle/>
              <a:p>
                <a:endParaRPr lang="en-US"/>
              </a:p>
            </p:txBody>
          </p:sp>
          <p:sp>
            <p:nvSpPr>
              <p:cNvPr id="1390" name="Freeform: Shape 1389">
                <a:extLst>
                  <a:ext uri="{FF2B5EF4-FFF2-40B4-BE49-F238E27FC236}">
                    <a16:creationId xmlns:a16="http://schemas.microsoft.com/office/drawing/2014/main" id="{19963B6B-956F-6C07-2B31-CF23005B2D90}"/>
                  </a:ext>
                </a:extLst>
              </p:cNvPr>
              <p:cNvSpPr/>
              <p:nvPr/>
            </p:nvSpPr>
            <p:spPr>
              <a:xfrm>
                <a:off x="2390209" y="3042308"/>
                <a:ext cx="1971511" cy="1971511"/>
              </a:xfrm>
              <a:custGeom>
                <a:avLst/>
                <a:gdLst>
                  <a:gd name="connsiteX0" fmla="*/ 1971512 w 1971511"/>
                  <a:gd name="connsiteY0" fmla="*/ 985756 h 1971511"/>
                  <a:gd name="connsiteX1" fmla="*/ 985756 w 1971511"/>
                  <a:gd name="connsiteY1" fmla="*/ 1971512 h 1971511"/>
                  <a:gd name="connsiteX2" fmla="*/ 0 w 1971511"/>
                  <a:gd name="connsiteY2" fmla="*/ 985756 h 1971511"/>
                  <a:gd name="connsiteX3" fmla="*/ 985756 w 1971511"/>
                  <a:gd name="connsiteY3" fmla="*/ 0 h 1971511"/>
                  <a:gd name="connsiteX4" fmla="*/ 1971512 w 1971511"/>
                  <a:gd name="connsiteY4" fmla="*/ 985756 h 19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1" h="1971511">
                    <a:moveTo>
                      <a:pt x="1971512" y="985756"/>
                    </a:moveTo>
                    <a:cubicBezTo>
                      <a:pt x="1971512" y="1530174"/>
                      <a:pt x="1530174" y="1971512"/>
                      <a:pt x="985756" y="1971512"/>
                    </a:cubicBezTo>
                    <a:cubicBezTo>
                      <a:pt x="441338" y="1971512"/>
                      <a:pt x="0" y="1530174"/>
                      <a:pt x="0" y="985756"/>
                    </a:cubicBezTo>
                    <a:cubicBezTo>
                      <a:pt x="0" y="441338"/>
                      <a:pt x="441338" y="0"/>
                      <a:pt x="985756" y="0"/>
                    </a:cubicBezTo>
                    <a:cubicBezTo>
                      <a:pt x="1530174" y="0"/>
                      <a:pt x="1971512" y="441338"/>
                      <a:pt x="1971512" y="985756"/>
                    </a:cubicBezTo>
                    <a:close/>
                  </a:path>
                </a:pathLst>
              </a:custGeom>
              <a:solidFill>
                <a:srgbClr val="C8CBCE">
                  <a:alpha val="68000"/>
                </a:srgbClr>
              </a:solidFill>
              <a:ln w="39449" cap="flat">
                <a:noFill/>
                <a:prstDash val="solid"/>
                <a:miter/>
              </a:ln>
            </p:spPr>
            <p:txBody>
              <a:bodyPr rtlCol="0" anchor="ctr"/>
              <a:lstStyle/>
              <a:p>
                <a:endParaRPr lang="en-US"/>
              </a:p>
            </p:txBody>
          </p:sp>
          <p:sp>
            <p:nvSpPr>
              <p:cNvPr id="1391" name="Freeform: Shape 1390">
                <a:extLst>
                  <a:ext uri="{FF2B5EF4-FFF2-40B4-BE49-F238E27FC236}">
                    <a16:creationId xmlns:a16="http://schemas.microsoft.com/office/drawing/2014/main" id="{0BEB192A-AF56-D0C1-A3DF-93735954D34A}"/>
                  </a:ext>
                </a:extLst>
              </p:cNvPr>
              <p:cNvSpPr/>
              <p:nvPr/>
            </p:nvSpPr>
            <p:spPr>
              <a:xfrm>
                <a:off x="2378366" y="3028491"/>
                <a:ext cx="1971511" cy="1971511"/>
              </a:xfrm>
              <a:custGeom>
                <a:avLst/>
                <a:gdLst>
                  <a:gd name="connsiteX0" fmla="*/ 1971512 w 1971511"/>
                  <a:gd name="connsiteY0" fmla="*/ 985756 h 1971511"/>
                  <a:gd name="connsiteX1" fmla="*/ 985756 w 1971511"/>
                  <a:gd name="connsiteY1" fmla="*/ 1971512 h 1971511"/>
                  <a:gd name="connsiteX2" fmla="*/ 0 w 1971511"/>
                  <a:gd name="connsiteY2" fmla="*/ 985756 h 1971511"/>
                  <a:gd name="connsiteX3" fmla="*/ 985756 w 1971511"/>
                  <a:gd name="connsiteY3" fmla="*/ 0 h 1971511"/>
                  <a:gd name="connsiteX4" fmla="*/ 1971512 w 1971511"/>
                  <a:gd name="connsiteY4" fmla="*/ 985756 h 19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1" h="1971511">
                    <a:moveTo>
                      <a:pt x="1971512" y="985756"/>
                    </a:moveTo>
                    <a:cubicBezTo>
                      <a:pt x="1971512" y="1530174"/>
                      <a:pt x="1530174" y="1971512"/>
                      <a:pt x="985756" y="1971512"/>
                    </a:cubicBezTo>
                    <a:cubicBezTo>
                      <a:pt x="441338" y="1971512"/>
                      <a:pt x="0" y="1530174"/>
                      <a:pt x="0" y="985756"/>
                    </a:cubicBezTo>
                    <a:cubicBezTo>
                      <a:pt x="0" y="441338"/>
                      <a:pt x="441338" y="0"/>
                      <a:pt x="985756" y="0"/>
                    </a:cubicBezTo>
                    <a:cubicBezTo>
                      <a:pt x="1530174" y="0"/>
                      <a:pt x="1971512" y="441338"/>
                      <a:pt x="1971512" y="985756"/>
                    </a:cubicBezTo>
                    <a:close/>
                  </a:path>
                </a:pathLst>
              </a:custGeom>
              <a:solidFill>
                <a:srgbClr val="C5C9CB">
                  <a:alpha val="71000"/>
                </a:srgbClr>
              </a:solidFill>
              <a:ln w="39449" cap="flat">
                <a:noFill/>
                <a:prstDash val="solid"/>
                <a:miter/>
              </a:ln>
            </p:spPr>
            <p:txBody>
              <a:bodyPr rtlCol="0" anchor="ctr"/>
              <a:lstStyle/>
              <a:p>
                <a:endParaRPr lang="en-US"/>
              </a:p>
            </p:txBody>
          </p:sp>
          <p:sp>
            <p:nvSpPr>
              <p:cNvPr id="1392" name="Freeform: Shape 1391">
                <a:extLst>
                  <a:ext uri="{FF2B5EF4-FFF2-40B4-BE49-F238E27FC236}">
                    <a16:creationId xmlns:a16="http://schemas.microsoft.com/office/drawing/2014/main" id="{02453933-9AE8-752A-CB8F-42D017040C57}"/>
                  </a:ext>
                </a:extLst>
              </p:cNvPr>
              <p:cNvSpPr/>
              <p:nvPr/>
            </p:nvSpPr>
            <p:spPr>
              <a:xfrm>
                <a:off x="2366522" y="3015068"/>
                <a:ext cx="1971511" cy="1971511"/>
              </a:xfrm>
              <a:custGeom>
                <a:avLst/>
                <a:gdLst>
                  <a:gd name="connsiteX0" fmla="*/ 1971512 w 1971511"/>
                  <a:gd name="connsiteY0" fmla="*/ 985756 h 1971511"/>
                  <a:gd name="connsiteX1" fmla="*/ 985756 w 1971511"/>
                  <a:gd name="connsiteY1" fmla="*/ 1971512 h 1971511"/>
                  <a:gd name="connsiteX2" fmla="*/ 0 w 1971511"/>
                  <a:gd name="connsiteY2" fmla="*/ 985756 h 1971511"/>
                  <a:gd name="connsiteX3" fmla="*/ 985756 w 1971511"/>
                  <a:gd name="connsiteY3" fmla="*/ 0 h 1971511"/>
                  <a:gd name="connsiteX4" fmla="*/ 1971512 w 1971511"/>
                  <a:gd name="connsiteY4" fmla="*/ 985756 h 19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1" h="1971511">
                    <a:moveTo>
                      <a:pt x="1971512" y="985756"/>
                    </a:moveTo>
                    <a:cubicBezTo>
                      <a:pt x="1971512" y="1530174"/>
                      <a:pt x="1530174" y="1971512"/>
                      <a:pt x="985756" y="1971512"/>
                    </a:cubicBezTo>
                    <a:cubicBezTo>
                      <a:pt x="441338" y="1971512"/>
                      <a:pt x="0" y="1530174"/>
                      <a:pt x="0" y="985756"/>
                    </a:cubicBezTo>
                    <a:cubicBezTo>
                      <a:pt x="0" y="441338"/>
                      <a:pt x="441338" y="0"/>
                      <a:pt x="985756" y="0"/>
                    </a:cubicBezTo>
                    <a:cubicBezTo>
                      <a:pt x="1530174" y="0"/>
                      <a:pt x="1971512" y="441338"/>
                      <a:pt x="1971512" y="985756"/>
                    </a:cubicBezTo>
                    <a:close/>
                  </a:path>
                </a:pathLst>
              </a:custGeom>
              <a:solidFill>
                <a:srgbClr val="C3C6C9">
                  <a:alpha val="74000"/>
                </a:srgbClr>
              </a:solidFill>
              <a:ln w="39449" cap="flat">
                <a:noFill/>
                <a:prstDash val="solid"/>
                <a:miter/>
              </a:ln>
            </p:spPr>
            <p:txBody>
              <a:bodyPr rtlCol="0" anchor="ctr"/>
              <a:lstStyle/>
              <a:p>
                <a:endParaRPr lang="en-US"/>
              </a:p>
            </p:txBody>
          </p:sp>
          <p:sp>
            <p:nvSpPr>
              <p:cNvPr id="1393" name="Freeform: Shape 1392">
                <a:extLst>
                  <a:ext uri="{FF2B5EF4-FFF2-40B4-BE49-F238E27FC236}">
                    <a16:creationId xmlns:a16="http://schemas.microsoft.com/office/drawing/2014/main" id="{8B54873B-8F30-D070-B7AB-C0A87D257631}"/>
                  </a:ext>
                </a:extLst>
              </p:cNvPr>
              <p:cNvSpPr/>
              <p:nvPr/>
            </p:nvSpPr>
            <p:spPr>
              <a:xfrm rot="-2700000">
                <a:off x="2354766" y="3001719"/>
                <a:ext cx="1971512" cy="1971512"/>
              </a:xfrm>
              <a:custGeom>
                <a:avLst/>
                <a:gdLst>
                  <a:gd name="connsiteX0" fmla="*/ 1971512 w 1971512"/>
                  <a:gd name="connsiteY0" fmla="*/ 985756 h 1971512"/>
                  <a:gd name="connsiteX1" fmla="*/ 985756 w 1971512"/>
                  <a:gd name="connsiteY1" fmla="*/ 1971512 h 1971512"/>
                  <a:gd name="connsiteX2" fmla="*/ 0 w 1971512"/>
                  <a:gd name="connsiteY2" fmla="*/ 985756 h 1971512"/>
                  <a:gd name="connsiteX3" fmla="*/ 985756 w 1971512"/>
                  <a:gd name="connsiteY3" fmla="*/ 0 h 1971512"/>
                  <a:gd name="connsiteX4" fmla="*/ 1971512 w 1971512"/>
                  <a:gd name="connsiteY4" fmla="*/ 985756 h 197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2" h="1971512">
                    <a:moveTo>
                      <a:pt x="1971512" y="985756"/>
                    </a:moveTo>
                    <a:cubicBezTo>
                      <a:pt x="1971512" y="1530174"/>
                      <a:pt x="1530174" y="1971512"/>
                      <a:pt x="985756" y="1971512"/>
                    </a:cubicBezTo>
                    <a:cubicBezTo>
                      <a:pt x="441338" y="1971512"/>
                      <a:pt x="0" y="1530174"/>
                      <a:pt x="0" y="985756"/>
                    </a:cubicBezTo>
                    <a:cubicBezTo>
                      <a:pt x="0" y="441338"/>
                      <a:pt x="441338" y="0"/>
                      <a:pt x="985756" y="0"/>
                    </a:cubicBezTo>
                    <a:cubicBezTo>
                      <a:pt x="1530174" y="0"/>
                      <a:pt x="1971512" y="441338"/>
                      <a:pt x="1971512" y="985756"/>
                    </a:cubicBezTo>
                    <a:close/>
                  </a:path>
                </a:pathLst>
              </a:custGeom>
              <a:solidFill>
                <a:srgbClr val="C0C4C7">
                  <a:alpha val="76000"/>
                </a:srgbClr>
              </a:solidFill>
              <a:ln w="39449" cap="flat">
                <a:noFill/>
                <a:prstDash val="solid"/>
                <a:miter/>
              </a:ln>
            </p:spPr>
            <p:txBody>
              <a:bodyPr rtlCol="0" anchor="ctr"/>
              <a:lstStyle/>
              <a:p>
                <a:endParaRPr lang="en-US"/>
              </a:p>
            </p:txBody>
          </p:sp>
          <p:sp>
            <p:nvSpPr>
              <p:cNvPr id="1394" name="Freeform: Shape 1393">
                <a:extLst>
                  <a:ext uri="{FF2B5EF4-FFF2-40B4-BE49-F238E27FC236}">
                    <a16:creationId xmlns:a16="http://schemas.microsoft.com/office/drawing/2014/main" id="{E3B47607-A859-9B67-7F9F-356DC3B970FA}"/>
                  </a:ext>
                </a:extLst>
              </p:cNvPr>
              <p:cNvSpPr/>
              <p:nvPr/>
            </p:nvSpPr>
            <p:spPr>
              <a:xfrm rot="-2199599">
                <a:off x="2342760" y="2987915"/>
                <a:ext cx="1971512" cy="1971512"/>
              </a:xfrm>
              <a:custGeom>
                <a:avLst/>
                <a:gdLst>
                  <a:gd name="connsiteX0" fmla="*/ 1971512 w 1971512"/>
                  <a:gd name="connsiteY0" fmla="*/ 985756 h 1971512"/>
                  <a:gd name="connsiteX1" fmla="*/ 985756 w 1971512"/>
                  <a:gd name="connsiteY1" fmla="*/ 1971512 h 1971512"/>
                  <a:gd name="connsiteX2" fmla="*/ 0 w 1971512"/>
                  <a:gd name="connsiteY2" fmla="*/ 985756 h 1971512"/>
                  <a:gd name="connsiteX3" fmla="*/ 985756 w 1971512"/>
                  <a:gd name="connsiteY3" fmla="*/ 0 h 1971512"/>
                  <a:gd name="connsiteX4" fmla="*/ 1971512 w 1971512"/>
                  <a:gd name="connsiteY4" fmla="*/ 985756 h 197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2" h="1971512">
                    <a:moveTo>
                      <a:pt x="1971512" y="985756"/>
                    </a:moveTo>
                    <a:cubicBezTo>
                      <a:pt x="1971512" y="1530174"/>
                      <a:pt x="1530174" y="1971512"/>
                      <a:pt x="985756" y="1971512"/>
                    </a:cubicBezTo>
                    <a:cubicBezTo>
                      <a:pt x="441338" y="1971512"/>
                      <a:pt x="0" y="1530174"/>
                      <a:pt x="0" y="985756"/>
                    </a:cubicBezTo>
                    <a:cubicBezTo>
                      <a:pt x="0" y="441338"/>
                      <a:pt x="441338" y="0"/>
                      <a:pt x="985756" y="0"/>
                    </a:cubicBezTo>
                    <a:cubicBezTo>
                      <a:pt x="1530174" y="0"/>
                      <a:pt x="1971512" y="441338"/>
                      <a:pt x="1971512" y="985756"/>
                    </a:cubicBezTo>
                    <a:close/>
                  </a:path>
                </a:pathLst>
              </a:custGeom>
              <a:solidFill>
                <a:srgbClr val="BEC2C5">
                  <a:alpha val="79000"/>
                </a:srgbClr>
              </a:solidFill>
              <a:ln w="39449" cap="flat">
                <a:noFill/>
                <a:prstDash val="solid"/>
                <a:miter/>
              </a:ln>
            </p:spPr>
            <p:txBody>
              <a:bodyPr rtlCol="0" anchor="ctr"/>
              <a:lstStyle/>
              <a:p>
                <a:endParaRPr lang="en-US"/>
              </a:p>
            </p:txBody>
          </p:sp>
          <p:sp>
            <p:nvSpPr>
              <p:cNvPr id="1395" name="Freeform: Shape 1394">
                <a:extLst>
                  <a:ext uri="{FF2B5EF4-FFF2-40B4-BE49-F238E27FC236}">
                    <a16:creationId xmlns:a16="http://schemas.microsoft.com/office/drawing/2014/main" id="{3D85980B-89A2-C2A9-734A-AB4447FF63B1}"/>
                  </a:ext>
                </a:extLst>
              </p:cNvPr>
              <p:cNvSpPr/>
              <p:nvPr/>
            </p:nvSpPr>
            <p:spPr>
              <a:xfrm rot="-1999201">
                <a:off x="2330727" y="2974309"/>
                <a:ext cx="1971512" cy="1971512"/>
              </a:xfrm>
              <a:custGeom>
                <a:avLst/>
                <a:gdLst>
                  <a:gd name="connsiteX0" fmla="*/ 1971513 w 1971512"/>
                  <a:gd name="connsiteY0" fmla="*/ 985756 h 1971512"/>
                  <a:gd name="connsiteX1" fmla="*/ 985756 w 1971512"/>
                  <a:gd name="connsiteY1" fmla="*/ 1971513 h 1971512"/>
                  <a:gd name="connsiteX2" fmla="*/ 0 w 1971512"/>
                  <a:gd name="connsiteY2" fmla="*/ 985756 h 1971512"/>
                  <a:gd name="connsiteX3" fmla="*/ 985756 w 1971512"/>
                  <a:gd name="connsiteY3" fmla="*/ 0 h 1971512"/>
                  <a:gd name="connsiteX4" fmla="*/ 1971513 w 1971512"/>
                  <a:gd name="connsiteY4" fmla="*/ 985756 h 197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2" h="1971512">
                    <a:moveTo>
                      <a:pt x="1971513" y="985756"/>
                    </a:moveTo>
                    <a:cubicBezTo>
                      <a:pt x="1971513" y="1530175"/>
                      <a:pt x="1530175" y="1971513"/>
                      <a:pt x="985756" y="1971513"/>
                    </a:cubicBezTo>
                    <a:cubicBezTo>
                      <a:pt x="441338" y="1971513"/>
                      <a:pt x="0" y="1530175"/>
                      <a:pt x="0" y="985756"/>
                    </a:cubicBezTo>
                    <a:cubicBezTo>
                      <a:pt x="0" y="441338"/>
                      <a:pt x="441338" y="0"/>
                      <a:pt x="985756" y="0"/>
                    </a:cubicBezTo>
                    <a:cubicBezTo>
                      <a:pt x="1530175" y="0"/>
                      <a:pt x="1971513" y="441338"/>
                      <a:pt x="1971513" y="985756"/>
                    </a:cubicBezTo>
                    <a:close/>
                  </a:path>
                </a:pathLst>
              </a:custGeom>
              <a:solidFill>
                <a:srgbClr val="BBC0C3">
                  <a:alpha val="82000"/>
                </a:srgbClr>
              </a:solidFill>
              <a:ln w="39449" cap="flat">
                <a:noFill/>
                <a:prstDash val="solid"/>
                <a:miter/>
              </a:ln>
            </p:spPr>
            <p:txBody>
              <a:bodyPr rtlCol="0" anchor="ctr"/>
              <a:lstStyle/>
              <a:p>
                <a:endParaRPr lang="en-US"/>
              </a:p>
            </p:txBody>
          </p:sp>
          <p:sp>
            <p:nvSpPr>
              <p:cNvPr id="1396" name="Freeform: Shape 1395">
                <a:extLst>
                  <a:ext uri="{FF2B5EF4-FFF2-40B4-BE49-F238E27FC236}">
                    <a16:creationId xmlns:a16="http://schemas.microsoft.com/office/drawing/2014/main" id="{A4C72B55-17DA-4E71-B041-6278962CE559}"/>
                  </a:ext>
                </a:extLst>
              </p:cNvPr>
              <p:cNvSpPr/>
              <p:nvPr/>
            </p:nvSpPr>
            <p:spPr>
              <a:xfrm rot="-1829400">
                <a:off x="2319071" y="2960821"/>
                <a:ext cx="1971512" cy="1971512"/>
              </a:xfrm>
              <a:custGeom>
                <a:avLst/>
                <a:gdLst>
                  <a:gd name="connsiteX0" fmla="*/ 1971513 w 1971512"/>
                  <a:gd name="connsiteY0" fmla="*/ 985756 h 1971512"/>
                  <a:gd name="connsiteX1" fmla="*/ 985756 w 1971512"/>
                  <a:gd name="connsiteY1" fmla="*/ 1971512 h 1971512"/>
                  <a:gd name="connsiteX2" fmla="*/ 0 w 1971512"/>
                  <a:gd name="connsiteY2" fmla="*/ 985756 h 1971512"/>
                  <a:gd name="connsiteX3" fmla="*/ 985756 w 1971512"/>
                  <a:gd name="connsiteY3" fmla="*/ 0 h 1971512"/>
                  <a:gd name="connsiteX4" fmla="*/ 1971513 w 1971512"/>
                  <a:gd name="connsiteY4" fmla="*/ 985756 h 197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2" h="1971512">
                    <a:moveTo>
                      <a:pt x="1971513" y="985756"/>
                    </a:moveTo>
                    <a:cubicBezTo>
                      <a:pt x="1971513" y="1530174"/>
                      <a:pt x="1530174" y="1971512"/>
                      <a:pt x="985756" y="1971512"/>
                    </a:cubicBezTo>
                    <a:cubicBezTo>
                      <a:pt x="441338" y="1971512"/>
                      <a:pt x="0" y="1530174"/>
                      <a:pt x="0" y="985756"/>
                    </a:cubicBezTo>
                    <a:cubicBezTo>
                      <a:pt x="0" y="441338"/>
                      <a:pt x="441338" y="0"/>
                      <a:pt x="985756" y="0"/>
                    </a:cubicBezTo>
                    <a:cubicBezTo>
                      <a:pt x="1530174" y="0"/>
                      <a:pt x="1971513" y="441338"/>
                      <a:pt x="1971513" y="985756"/>
                    </a:cubicBezTo>
                    <a:close/>
                  </a:path>
                </a:pathLst>
              </a:custGeom>
              <a:solidFill>
                <a:srgbClr val="B9BDC1">
                  <a:alpha val="85000"/>
                </a:srgbClr>
              </a:solidFill>
              <a:ln w="39449" cap="flat">
                <a:noFill/>
                <a:prstDash val="solid"/>
                <a:miter/>
              </a:ln>
            </p:spPr>
            <p:txBody>
              <a:bodyPr rtlCol="0" anchor="ctr"/>
              <a:lstStyle/>
              <a:p>
                <a:endParaRPr lang="en-US"/>
              </a:p>
            </p:txBody>
          </p:sp>
          <p:sp>
            <p:nvSpPr>
              <p:cNvPr id="1397" name="Freeform: Shape 1396">
                <a:extLst>
                  <a:ext uri="{FF2B5EF4-FFF2-40B4-BE49-F238E27FC236}">
                    <a16:creationId xmlns:a16="http://schemas.microsoft.com/office/drawing/2014/main" id="{06897A26-CFE8-E813-A2B7-F12CEFA37F4F}"/>
                  </a:ext>
                </a:extLst>
              </p:cNvPr>
              <p:cNvSpPr/>
              <p:nvPr/>
            </p:nvSpPr>
            <p:spPr>
              <a:xfrm rot="-1685400">
                <a:off x="2307329" y="2947864"/>
                <a:ext cx="1971511" cy="1971511"/>
              </a:xfrm>
              <a:custGeom>
                <a:avLst/>
                <a:gdLst>
                  <a:gd name="connsiteX0" fmla="*/ 1971512 w 1971511"/>
                  <a:gd name="connsiteY0" fmla="*/ 985756 h 1971511"/>
                  <a:gd name="connsiteX1" fmla="*/ 985756 w 1971511"/>
                  <a:gd name="connsiteY1" fmla="*/ 1971512 h 1971511"/>
                  <a:gd name="connsiteX2" fmla="*/ 0 w 1971511"/>
                  <a:gd name="connsiteY2" fmla="*/ 985756 h 1971511"/>
                  <a:gd name="connsiteX3" fmla="*/ 985756 w 1971511"/>
                  <a:gd name="connsiteY3" fmla="*/ 0 h 1971511"/>
                  <a:gd name="connsiteX4" fmla="*/ 1971512 w 1971511"/>
                  <a:gd name="connsiteY4" fmla="*/ 985756 h 19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1" h="1971511">
                    <a:moveTo>
                      <a:pt x="1971512" y="985756"/>
                    </a:moveTo>
                    <a:cubicBezTo>
                      <a:pt x="1971512" y="1530174"/>
                      <a:pt x="1530174" y="1971512"/>
                      <a:pt x="985756" y="1971512"/>
                    </a:cubicBezTo>
                    <a:cubicBezTo>
                      <a:pt x="441338" y="1971512"/>
                      <a:pt x="0" y="1530174"/>
                      <a:pt x="0" y="985756"/>
                    </a:cubicBezTo>
                    <a:cubicBezTo>
                      <a:pt x="0" y="441338"/>
                      <a:pt x="441338" y="0"/>
                      <a:pt x="985756" y="0"/>
                    </a:cubicBezTo>
                    <a:cubicBezTo>
                      <a:pt x="1530174" y="0"/>
                      <a:pt x="1971512" y="441338"/>
                      <a:pt x="1971512" y="985756"/>
                    </a:cubicBezTo>
                    <a:close/>
                  </a:path>
                </a:pathLst>
              </a:custGeom>
              <a:solidFill>
                <a:srgbClr val="B7BBBF">
                  <a:alpha val="88000"/>
                </a:srgbClr>
              </a:solidFill>
              <a:ln w="39449" cap="flat">
                <a:noFill/>
                <a:prstDash val="solid"/>
                <a:miter/>
              </a:ln>
            </p:spPr>
            <p:txBody>
              <a:bodyPr rtlCol="0" anchor="ctr"/>
              <a:lstStyle/>
              <a:p>
                <a:endParaRPr lang="en-US"/>
              </a:p>
            </p:txBody>
          </p:sp>
          <p:sp>
            <p:nvSpPr>
              <p:cNvPr id="1398" name="Freeform: Shape 1397">
                <a:extLst>
                  <a:ext uri="{FF2B5EF4-FFF2-40B4-BE49-F238E27FC236}">
                    <a16:creationId xmlns:a16="http://schemas.microsoft.com/office/drawing/2014/main" id="{E510C93F-34F4-CF45-076A-01A1D7598F22}"/>
                  </a:ext>
                </a:extLst>
              </p:cNvPr>
              <p:cNvSpPr/>
              <p:nvPr/>
            </p:nvSpPr>
            <p:spPr>
              <a:xfrm rot="-1564200">
                <a:off x="2295567" y="2934411"/>
                <a:ext cx="1971512" cy="1971512"/>
              </a:xfrm>
              <a:custGeom>
                <a:avLst/>
                <a:gdLst>
                  <a:gd name="connsiteX0" fmla="*/ 1971512 w 1971512"/>
                  <a:gd name="connsiteY0" fmla="*/ 985756 h 1971512"/>
                  <a:gd name="connsiteX1" fmla="*/ 985756 w 1971512"/>
                  <a:gd name="connsiteY1" fmla="*/ 1971512 h 1971512"/>
                  <a:gd name="connsiteX2" fmla="*/ 0 w 1971512"/>
                  <a:gd name="connsiteY2" fmla="*/ 985756 h 1971512"/>
                  <a:gd name="connsiteX3" fmla="*/ 985756 w 1971512"/>
                  <a:gd name="connsiteY3" fmla="*/ 0 h 1971512"/>
                  <a:gd name="connsiteX4" fmla="*/ 1971512 w 1971512"/>
                  <a:gd name="connsiteY4" fmla="*/ 985756 h 197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2" h="1971512">
                    <a:moveTo>
                      <a:pt x="1971512" y="985756"/>
                    </a:moveTo>
                    <a:cubicBezTo>
                      <a:pt x="1971512" y="1530174"/>
                      <a:pt x="1530174" y="1971512"/>
                      <a:pt x="985756" y="1971512"/>
                    </a:cubicBezTo>
                    <a:cubicBezTo>
                      <a:pt x="441338" y="1971512"/>
                      <a:pt x="0" y="1530174"/>
                      <a:pt x="0" y="985756"/>
                    </a:cubicBezTo>
                    <a:cubicBezTo>
                      <a:pt x="0" y="441338"/>
                      <a:pt x="441338" y="0"/>
                      <a:pt x="985756" y="0"/>
                    </a:cubicBezTo>
                    <a:cubicBezTo>
                      <a:pt x="1530174" y="0"/>
                      <a:pt x="1971512" y="441338"/>
                      <a:pt x="1971512" y="985756"/>
                    </a:cubicBezTo>
                    <a:close/>
                  </a:path>
                </a:pathLst>
              </a:custGeom>
              <a:solidFill>
                <a:srgbClr val="B4B9BC">
                  <a:alpha val="91000"/>
                </a:srgbClr>
              </a:solidFill>
              <a:ln w="39449" cap="flat">
                <a:noFill/>
                <a:prstDash val="solid"/>
                <a:miter/>
              </a:ln>
            </p:spPr>
            <p:txBody>
              <a:bodyPr rtlCol="0" anchor="ctr"/>
              <a:lstStyle/>
              <a:p>
                <a:endParaRPr lang="en-US"/>
              </a:p>
            </p:txBody>
          </p:sp>
          <p:sp>
            <p:nvSpPr>
              <p:cNvPr id="1399" name="Freeform: Shape 1398">
                <a:extLst>
                  <a:ext uri="{FF2B5EF4-FFF2-40B4-BE49-F238E27FC236}">
                    <a16:creationId xmlns:a16="http://schemas.microsoft.com/office/drawing/2014/main" id="{17A1D7B9-961E-9802-6A77-89F92B730C90}"/>
                  </a:ext>
                </a:extLst>
              </p:cNvPr>
              <p:cNvSpPr/>
              <p:nvPr/>
            </p:nvSpPr>
            <p:spPr>
              <a:xfrm rot="-1461601">
                <a:off x="2283548" y="2920374"/>
                <a:ext cx="1971512" cy="1971512"/>
              </a:xfrm>
              <a:custGeom>
                <a:avLst/>
                <a:gdLst>
                  <a:gd name="connsiteX0" fmla="*/ 1971513 w 1971512"/>
                  <a:gd name="connsiteY0" fmla="*/ 985756 h 1971512"/>
                  <a:gd name="connsiteX1" fmla="*/ 985756 w 1971512"/>
                  <a:gd name="connsiteY1" fmla="*/ 1971513 h 1971512"/>
                  <a:gd name="connsiteX2" fmla="*/ 0 w 1971512"/>
                  <a:gd name="connsiteY2" fmla="*/ 985756 h 1971512"/>
                  <a:gd name="connsiteX3" fmla="*/ 985756 w 1971512"/>
                  <a:gd name="connsiteY3" fmla="*/ 0 h 1971512"/>
                  <a:gd name="connsiteX4" fmla="*/ 1971513 w 1971512"/>
                  <a:gd name="connsiteY4" fmla="*/ 985756 h 197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2" h="1971512">
                    <a:moveTo>
                      <a:pt x="1971513" y="985756"/>
                    </a:moveTo>
                    <a:cubicBezTo>
                      <a:pt x="1971513" y="1530174"/>
                      <a:pt x="1530174" y="1971513"/>
                      <a:pt x="985756" y="1971513"/>
                    </a:cubicBezTo>
                    <a:cubicBezTo>
                      <a:pt x="441338" y="1971513"/>
                      <a:pt x="0" y="1530174"/>
                      <a:pt x="0" y="985756"/>
                    </a:cubicBezTo>
                    <a:cubicBezTo>
                      <a:pt x="0" y="441338"/>
                      <a:pt x="441338" y="0"/>
                      <a:pt x="985756" y="0"/>
                    </a:cubicBezTo>
                    <a:cubicBezTo>
                      <a:pt x="1530174" y="0"/>
                      <a:pt x="1971513" y="441338"/>
                      <a:pt x="1971513" y="985756"/>
                    </a:cubicBezTo>
                    <a:close/>
                  </a:path>
                </a:pathLst>
              </a:custGeom>
              <a:solidFill>
                <a:srgbClr val="B2B7BA">
                  <a:alpha val="94000"/>
                </a:srgbClr>
              </a:solidFill>
              <a:ln w="39449" cap="flat">
                <a:noFill/>
                <a:prstDash val="solid"/>
                <a:miter/>
              </a:ln>
            </p:spPr>
            <p:txBody>
              <a:bodyPr rtlCol="0" anchor="ctr"/>
              <a:lstStyle/>
              <a:p>
                <a:endParaRPr lang="en-US"/>
              </a:p>
            </p:txBody>
          </p:sp>
          <p:sp>
            <p:nvSpPr>
              <p:cNvPr id="1400" name="Freeform: Shape 1399">
                <a:extLst>
                  <a:ext uri="{FF2B5EF4-FFF2-40B4-BE49-F238E27FC236}">
                    <a16:creationId xmlns:a16="http://schemas.microsoft.com/office/drawing/2014/main" id="{D69F389C-33F2-2287-4155-98088CDDF770}"/>
                  </a:ext>
                </a:extLst>
              </p:cNvPr>
              <p:cNvSpPr/>
              <p:nvPr/>
            </p:nvSpPr>
            <p:spPr>
              <a:xfrm rot="-1374001">
                <a:off x="2271737" y="2906769"/>
                <a:ext cx="1971511" cy="1971511"/>
              </a:xfrm>
              <a:custGeom>
                <a:avLst/>
                <a:gdLst>
                  <a:gd name="connsiteX0" fmla="*/ 1971511 w 1971511"/>
                  <a:gd name="connsiteY0" fmla="*/ 985756 h 1971511"/>
                  <a:gd name="connsiteX1" fmla="*/ 985756 w 1971511"/>
                  <a:gd name="connsiteY1" fmla="*/ 1971511 h 1971511"/>
                  <a:gd name="connsiteX2" fmla="*/ 0 w 1971511"/>
                  <a:gd name="connsiteY2" fmla="*/ 985756 h 1971511"/>
                  <a:gd name="connsiteX3" fmla="*/ 985756 w 1971511"/>
                  <a:gd name="connsiteY3" fmla="*/ 0 h 1971511"/>
                  <a:gd name="connsiteX4" fmla="*/ 1971511 w 1971511"/>
                  <a:gd name="connsiteY4" fmla="*/ 985756 h 19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1" h="1971511">
                    <a:moveTo>
                      <a:pt x="1971511" y="985756"/>
                    </a:moveTo>
                    <a:cubicBezTo>
                      <a:pt x="1971511" y="1530173"/>
                      <a:pt x="1530173" y="1971511"/>
                      <a:pt x="985756" y="1971511"/>
                    </a:cubicBezTo>
                    <a:cubicBezTo>
                      <a:pt x="441338" y="1971511"/>
                      <a:pt x="0" y="1530173"/>
                      <a:pt x="0" y="985756"/>
                    </a:cubicBezTo>
                    <a:cubicBezTo>
                      <a:pt x="0" y="441338"/>
                      <a:pt x="441338" y="0"/>
                      <a:pt x="985756" y="0"/>
                    </a:cubicBezTo>
                    <a:cubicBezTo>
                      <a:pt x="1530173" y="0"/>
                      <a:pt x="1971511" y="441338"/>
                      <a:pt x="1971511" y="985756"/>
                    </a:cubicBezTo>
                    <a:close/>
                  </a:path>
                </a:pathLst>
              </a:custGeom>
              <a:solidFill>
                <a:srgbClr val="AFB4B8">
                  <a:alpha val="97000"/>
                </a:srgbClr>
              </a:solidFill>
              <a:ln w="39449" cap="flat">
                <a:noFill/>
                <a:prstDash val="solid"/>
                <a:miter/>
              </a:ln>
            </p:spPr>
            <p:txBody>
              <a:bodyPr rtlCol="0" anchor="ctr"/>
              <a:lstStyle/>
              <a:p>
                <a:endParaRPr lang="en-US"/>
              </a:p>
            </p:txBody>
          </p:sp>
          <p:sp>
            <p:nvSpPr>
              <p:cNvPr id="1401" name="Freeform: Shape 1400">
                <a:extLst>
                  <a:ext uri="{FF2B5EF4-FFF2-40B4-BE49-F238E27FC236}">
                    <a16:creationId xmlns:a16="http://schemas.microsoft.com/office/drawing/2014/main" id="{0DA6844A-127E-1F83-E2E4-3D985ECBAEFB}"/>
                  </a:ext>
                </a:extLst>
              </p:cNvPr>
              <p:cNvSpPr/>
              <p:nvPr/>
            </p:nvSpPr>
            <p:spPr>
              <a:xfrm rot="-1299001">
                <a:off x="2260011" y="2893091"/>
                <a:ext cx="1971512" cy="1971512"/>
              </a:xfrm>
              <a:custGeom>
                <a:avLst/>
                <a:gdLst>
                  <a:gd name="connsiteX0" fmla="*/ 1971512 w 1971512"/>
                  <a:gd name="connsiteY0" fmla="*/ 985756 h 1971512"/>
                  <a:gd name="connsiteX1" fmla="*/ 985756 w 1971512"/>
                  <a:gd name="connsiteY1" fmla="*/ 1971512 h 1971512"/>
                  <a:gd name="connsiteX2" fmla="*/ 0 w 1971512"/>
                  <a:gd name="connsiteY2" fmla="*/ 985756 h 1971512"/>
                  <a:gd name="connsiteX3" fmla="*/ 985756 w 1971512"/>
                  <a:gd name="connsiteY3" fmla="*/ 0 h 1971512"/>
                  <a:gd name="connsiteX4" fmla="*/ 1971512 w 1971512"/>
                  <a:gd name="connsiteY4" fmla="*/ 985756 h 197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2" h="1971512">
                    <a:moveTo>
                      <a:pt x="1971512" y="985756"/>
                    </a:moveTo>
                    <a:cubicBezTo>
                      <a:pt x="1971512" y="1530174"/>
                      <a:pt x="1530174" y="1971512"/>
                      <a:pt x="985756" y="1971512"/>
                    </a:cubicBezTo>
                    <a:cubicBezTo>
                      <a:pt x="441338" y="1971512"/>
                      <a:pt x="0" y="1530174"/>
                      <a:pt x="0" y="985756"/>
                    </a:cubicBezTo>
                    <a:cubicBezTo>
                      <a:pt x="0" y="441338"/>
                      <a:pt x="441338" y="0"/>
                      <a:pt x="985756" y="0"/>
                    </a:cubicBezTo>
                    <a:cubicBezTo>
                      <a:pt x="1530174" y="0"/>
                      <a:pt x="1971512" y="441338"/>
                      <a:pt x="1971512" y="985756"/>
                    </a:cubicBezTo>
                    <a:close/>
                  </a:path>
                </a:pathLst>
              </a:custGeom>
              <a:solidFill>
                <a:srgbClr val="ADB2B6"/>
              </a:solidFill>
              <a:ln w="39449" cap="flat">
                <a:noFill/>
                <a:prstDash val="solid"/>
                <a:miter/>
              </a:ln>
            </p:spPr>
            <p:txBody>
              <a:bodyPr rtlCol="0" anchor="ctr"/>
              <a:lstStyle/>
              <a:p>
                <a:endParaRPr lang="en-US"/>
              </a:p>
            </p:txBody>
          </p:sp>
        </p:grpSp>
        <p:sp>
          <p:nvSpPr>
            <p:cNvPr id="1402" name="Freeform: Shape 1401">
              <a:extLst>
                <a:ext uri="{FF2B5EF4-FFF2-40B4-BE49-F238E27FC236}">
                  <a16:creationId xmlns:a16="http://schemas.microsoft.com/office/drawing/2014/main" id="{91322A1C-780F-3682-E1DC-9C1FAC4EC2A0}"/>
                </a:ext>
              </a:extLst>
            </p:cNvPr>
            <p:cNvSpPr/>
            <p:nvPr/>
          </p:nvSpPr>
          <p:spPr>
            <a:xfrm rot="-3258002">
              <a:off x="2173258" y="2760005"/>
              <a:ext cx="2145213" cy="2145213"/>
            </a:xfrm>
            <a:custGeom>
              <a:avLst/>
              <a:gdLst>
                <a:gd name="connsiteX0" fmla="*/ 2145214 w 2145213"/>
                <a:gd name="connsiteY0" fmla="*/ 1072607 h 2145213"/>
                <a:gd name="connsiteX1" fmla="*/ 1072607 w 2145213"/>
                <a:gd name="connsiteY1" fmla="*/ 2145214 h 2145213"/>
                <a:gd name="connsiteX2" fmla="*/ 0 w 2145213"/>
                <a:gd name="connsiteY2" fmla="*/ 1072607 h 2145213"/>
                <a:gd name="connsiteX3" fmla="*/ 1072607 w 2145213"/>
                <a:gd name="connsiteY3" fmla="*/ 0 h 2145213"/>
                <a:gd name="connsiteX4" fmla="*/ 2145214 w 2145213"/>
                <a:gd name="connsiteY4" fmla="*/ 1072607 h 2145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213" h="2145213">
                  <a:moveTo>
                    <a:pt x="2145214" y="1072607"/>
                  </a:moveTo>
                  <a:cubicBezTo>
                    <a:pt x="2145214" y="1664992"/>
                    <a:pt x="1664992" y="2145214"/>
                    <a:pt x="1072607" y="2145214"/>
                  </a:cubicBezTo>
                  <a:cubicBezTo>
                    <a:pt x="480223" y="2145214"/>
                    <a:pt x="0" y="1664992"/>
                    <a:pt x="0" y="1072607"/>
                  </a:cubicBezTo>
                  <a:cubicBezTo>
                    <a:pt x="0" y="480223"/>
                    <a:pt x="480223" y="0"/>
                    <a:pt x="1072607" y="0"/>
                  </a:cubicBezTo>
                  <a:cubicBezTo>
                    <a:pt x="1664992" y="0"/>
                    <a:pt x="2145214" y="480223"/>
                    <a:pt x="2145214" y="1072607"/>
                  </a:cubicBezTo>
                  <a:close/>
                </a:path>
              </a:pathLst>
            </a:custGeom>
            <a:gradFill>
              <a:gsLst>
                <a:gs pos="0">
                  <a:srgbClr val="FFFFFF"/>
                </a:gs>
                <a:gs pos="50000">
                  <a:srgbClr val="FFFFFF"/>
                </a:gs>
                <a:gs pos="100000">
                  <a:srgbClr val="FFFFFF"/>
                </a:gs>
              </a:gsLst>
              <a:lin ang="7394999" scaled="1"/>
            </a:gradFill>
            <a:ln w="9862" cap="flat">
              <a:solidFill>
                <a:srgbClr val="BDCCD4"/>
              </a:solidFill>
              <a:prstDash val="solid"/>
              <a:miter/>
            </a:ln>
          </p:spPr>
          <p:txBody>
            <a:bodyPr rtlCol="0" anchor="ctr"/>
            <a:lstStyle/>
            <a:p>
              <a:endParaRPr lang="en-US"/>
            </a:p>
          </p:txBody>
        </p:sp>
        <p:sp>
          <p:nvSpPr>
            <p:cNvPr id="1403" name="Freeform: Shape 1402">
              <a:extLst>
                <a:ext uri="{FF2B5EF4-FFF2-40B4-BE49-F238E27FC236}">
                  <a16:creationId xmlns:a16="http://schemas.microsoft.com/office/drawing/2014/main" id="{061439F7-053C-E935-C6D6-B93809B67AE1}"/>
                </a:ext>
              </a:extLst>
            </p:cNvPr>
            <p:cNvSpPr/>
            <p:nvPr/>
          </p:nvSpPr>
          <p:spPr>
            <a:xfrm>
              <a:off x="2190884" y="2777055"/>
              <a:ext cx="2110004" cy="2110004"/>
            </a:xfrm>
            <a:custGeom>
              <a:avLst/>
              <a:gdLst>
                <a:gd name="connsiteX0" fmla="*/ 626868 w 2110004"/>
                <a:gd name="connsiteY0" fmla="*/ 2019243 h 2110004"/>
                <a:gd name="connsiteX1" fmla="*/ 90762 w 2110004"/>
                <a:gd name="connsiteY1" fmla="*/ 626868 h 2110004"/>
                <a:gd name="connsiteX2" fmla="*/ 1483137 w 2110004"/>
                <a:gd name="connsiteY2" fmla="*/ 90762 h 2110004"/>
                <a:gd name="connsiteX3" fmla="*/ 2019243 w 2110004"/>
                <a:gd name="connsiteY3" fmla="*/ 1483137 h 2110004"/>
                <a:gd name="connsiteX4" fmla="*/ 626868 w 2110004"/>
                <a:gd name="connsiteY4" fmla="*/ 2019243 h 21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0004" h="2110004">
                  <a:moveTo>
                    <a:pt x="626868" y="2019243"/>
                  </a:moveTo>
                  <a:cubicBezTo>
                    <a:pt x="95104" y="1783167"/>
                    <a:pt x="-145315" y="1158631"/>
                    <a:pt x="90762" y="626868"/>
                  </a:cubicBezTo>
                  <a:cubicBezTo>
                    <a:pt x="326838" y="95104"/>
                    <a:pt x="951373" y="-145315"/>
                    <a:pt x="1483137" y="90762"/>
                  </a:cubicBezTo>
                  <a:cubicBezTo>
                    <a:pt x="2014900" y="326838"/>
                    <a:pt x="2255319" y="951374"/>
                    <a:pt x="2019243" y="1483137"/>
                  </a:cubicBezTo>
                  <a:cubicBezTo>
                    <a:pt x="1783167" y="2014900"/>
                    <a:pt x="1158631" y="2255319"/>
                    <a:pt x="626868" y="2019243"/>
                  </a:cubicBezTo>
                  <a:close/>
                </a:path>
              </a:pathLst>
            </a:custGeom>
            <a:gradFill>
              <a:gsLst>
                <a:gs pos="0">
                  <a:srgbClr val="FFFFFF"/>
                </a:gs>
                <a:gs pos="50000">
                  <a:srgbClr val="FFFFFF"/>
                </a:gs>
                <a:gs pos="100000">
                  <a:srgbClr val="FFFFFF"/>
                </a:gs>
              </a:gsLst>
              <a:lin ang="4136401" scaled="1"/>
            </a:gradFill>
            <a:ln w="9862" cap="flat">
              <a:solidFill>
                <a:srgbClr val="BDCCD4"/>
              </a:solidFill>
              <a:prstDash val="solid"/>
              <a:miter/>
            </a:ln>
          </p:spPr>
          <p:txBody>
            <a:bodyPr rtlCol="0" anchor="ctr"/>
            <a:lstStyle/>
            <a:p>
              <a:endParaRPr lang="en-US"/>
            </a:p>
          </p:txBody>
        </p:sp>
        <p:sp>
          <p:nvSpPr>
            <p:cNvPr id="1404" name="Freeform: Shape 1403">
              <a:extLst>
                <a:ext uri="{FF2B5EF4-FFF2-40B4-BE49-F238E27FC236}">
                  <a16:creationId xmlns:a16="http://schemas.microsoft.com/office/drawing/2014/main" id="{CE470809-2EAE-AF32-717C-EEBA92463477}"/>
                </a:ext>
              </a:extLst>
            </p:cNvPr>
            <p:cNvSpPr/>
            <p:nvPr/>
          </p:nvSpPr>
          <p:spPr>
            <a:xfrm>
              <a:off x="1012045" y="3142301"/>
              <a:ext cx="1269205" cy="2472368"/>
            </a:xfrm>
            <a:custGeom>
              <a:avLst/>
              <a:gdLst>
                <a:gd name="connsiteX0" fmla="*/ 976281 w 1269205"/>
                <a:gd name="connsiteY0" fmla="*/ 2351567 h 2472368"/>
                <a:gd name="connsiteX1" fmla="*/ 933646 w 1269205"/>
                <a:gd name="connsiteY1" fmla="*/ 2260373 h 2472368"/>
                <a:gd name="connsiteX2" fmla="*/ 966017 w 1269205"/>
                <a:gd name="connsiteY2" fmla="*/ 2125360 h 2472368"/>
                <a:gd name="connsiteX3" fmla="*/ 1184328 w 1269205"/>
                <a:gd name="connsiteY3" fmla="*/ 2064959 h 2472368"/>
                <a:gd name="connsiteX4" fmla="*/ 1269205 w 1269205"/>
                <a:gd name="connsiteY4" fmla="*/ 1948105 h 2472368"/>
                <a:gd name="connsiteX5" fmla="*/ 647433 w 1269205"/>
                <a:gd name="connsiteY5" fmla="*/ 689559 h 2472368"/>
                <a:gd name="connsiteX6" fmla="*/ 712966 w 1269205"/>
                <a:gd name="connsiteY6" fmla="*/ 237935 h 2472368"/>
                <a:gd name="connsiteX7" fmla="*/ 503734 w 1269205"/>
                <a:gd name="connsiteY7" fmla="*/ 170034 h 2472368"/>
                <a:gd name="connsiteX8" fmla="*/ 516367 w 1269205"/>
                <a:gd name="connsiteY8" fmla="*/ 131740 h 2472368"/>
                <a:gd name="connsiteX9" fmla="*/ 451624 w 1269205"/>
                <a:gd name="connsiteY9" fmla="*/ 5017 h 2472368"/>
                <a:gd name="connsiteX10" fmla="*/ 324901 w 1269205"/>
                <a:gd name="connsiteY10" fmla="*/ 69761 h 2472368"/>
                <a:gd name="connsiteX11" fmla="*/ 312268 w 1269205"/>
                <a:gd name="connsiteY11" fmla="*/ 108054 h 2472368"/>
                <a:gd name="connsiteX12" fmla="*/ 97115 w 1269205"/>
                <a:gd name="connsiteY12" fmla="*/ 38179 h 2472368"/>
                <a:gd name="connsiteX13" fmla="*/ 0 w 1269205"/>
                <a:gd name="connsiteY13" fmla="*/ 689954 h 2472368"/>
                <a:gd name="connsiteX14" fmla="*/ 889036 w 1269205"/>
                <a:gd name="connsiteY14" fmla="*/ 2472368 h 2472368"/>
                <a:gd name="connsiteX15" fmla="*/ 976676 w 1269205"/>
                <a:gd name="connsiteY15" fmla="*/ 2351961 h 2472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9205" h="2472368">
                  <a:moveTo>
                    <a:pt x="976281" y="2351567"/>
                  </a:moveTo>
                  <a:cubicBezTo>
                    <a:pt x="953779" y="2325906"/>
                    <a:pt x="939172" y="2294719"/>
                    <a:pt x="933646" y="2260373"/>
                  </a:cubicBezTo>
                  <a:cubicBezTo>
                    <a:pt x="926145" y="2212606"/>
                    <a:pt x="937593" y="2164443"/>
                    <a:pt x="966017" y="2125360"/>
                  </a:cubicBezTo>
                  <a:cubicBezTo>
                    <a:pt x="1016549" y="2055484"/>
                    <a:pt x="1108137" y="2032587"/>
                    <a:pt x="1184328" y="2064959"/>
                  </a:cubicBezTo>
                  <a:lnTo>
                    <a:pt x="1269205" y="1948105"/>
                  </a:lnTo>
                  <a:cubicBezTo>
                    <a:pt x="891404" y="1657945"/>
                    <a:pt x="647433" y="1201584"/>
                    <a:pt x="647433" y="689559"/>
                  </a:cubicBezTo>
                  <a:cubicBezTo>
                    <a:pt x="647433" y="532833"/>
                    <a:pt x="670330" y="381239"/>
                    <a:pt x="712966" y="237935"/>
                  </a:cubicBezTo>
                  <a:lnTo>
                    <a:pt x="503734" y="170034"/>
                  </a:lnTo>
                  <a:lnTo>
                    <a:pt x="516367" y="131740"/>
                  </a:lnTo>
                  <a:cubicBezTo>
                    <a:pt x="533343" y="78840"/>
                    <a:pt x="504524" y="21993"/>
                    <a:pt x="451624" y="5017"/>
                  </a:cubicBezTo>
                  <a:cubicBezTo>
                    <a:pt x="398724" y="-12353"/>
                    <a:pt x="341876" y="16861"/>
                    <a:pt x="324901" y="69761"/>
                  </a:cubicBezTo>
                  <a:lnTo>
                    <a:pt x="312268" y="108054"/>
                  </a:lnTo>
                  <a:lnTo>
                    <a:pt x="97115" y="38179"/>
                  </a:lnTo>
                  <a:cubicBezTo>
                    <a:pt x="33951" y="244646"/>
                    <a:pt x="0" y="463352"/>
                    <a:pt x="0" y="689954"/>
                  </a:cubicBezTo>
                  <a:cubicBezTo>
                    <a:pt x="0" y="1417132"/>
                    <a:pt x="349377" y="2064170"/>
                    <a:pt x="889036" y="2472368"/>
                  </a:cubicBezTo>
                  <a:lnTo>
                    <a:pt x="976676" y="2351961"/>
                  </a:ln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US"/>
            </a:p>
          </p:txBody>
        </p:sp>
        <p:sp>
          <p:nvSpPr>
            <p:cNvPr id="1405" name="Freeform: Shape 1404">
              <a:extLst>
                <a:ext uri="{FF2B5EF4-FFF2-40B4-BE49-F238E27FC236}">
                  <a16:creationId xmlns:a16="http://schemas.microsoft.com/office/drawing/2014/main" id="{E46AC89B-639C-F9F1-30CF-C7E30D5A7362}"/>
                </a:ext>
              </a:extLst>
            </p:cNvPr>
            <p:cNvSpPr/>
            <p:nvPr/>
          </p:nvSpPr>
          <p:spPr>
            <a:xfrm>
              <a:off x="3286351" y="1598612"/>
              <a:ext cx="2071390" cy="1744251"/>
            </a:xfrm>
            <a:custGeom>
              <a:avLst/>
              <a:gdLst>
                <a:gd name="connsiteX0" fmla="*/ 0 w 2071390"/>
                <a:gd name="connsiteY0" fmla="*/ 149620 h 1744251"/>
                <a:gd name="connsiteX1" fmla="*/ 140935 w 2071390"/>
                <a:gd name="connsiteY1" fmla="*/ 326480 h 1744251"/>
                <a:gd name="connsiteX2" fmla="*/ 0 w 2071390"/>
                <a:gd name="connsiteY2" fmla="*/ 503340 h 1744251"/>
                <a:gd name="connsiteX3" fmla="*/ 0 w 2071390"/>
                <a:gd name="connsiteY3" fmla="*/ 647038 h 1744251"/>
                <a:gd name="connsiteX4" fmla="*/ 1455145 w 2071390"/>
                <a:gd name="connsiteY4" fmla="*/ 1704248 h 1744251"/>
                <a:gd name="connsiteX5" fmla="*/ 1664771 w 2071390"/>
                <a:gd name="connsiteY5" fmla="*/ 1636347 h 1744251"/>
                <a:gd name="connsiteX6" fmla="*/ 1677404 w 2071390"/>
                <a:gd name="connsiteY6" fmla="*/ 1674640 h 1744251"/>
                <a:gd name="connsiteX7" fmla="*/ 1804127 w 2071390"/>
                <a:gd name="connsiteY7" fmla="*/ 1739384 h 1744251"/>
                <a:gd name="connsiteX8" fmla="*/ 1868870 w 2071390"/>
                <a:gd name="connsiteY8" fmla="*/ 1612660 h 1744251"/>
                <a:gd name="connsiteX9" fmla="*/ 1856237 w 2071390"/>
                <a:gd name="connsiteY9" fmla="*/ 1574367 h 1744251"/>
                <a:gd name="connsiteX10" fmla="*/ 2071390 w 2071390"/>
                <a:gd name="connsiteY10" fmla="*/ 1504492 h 1744251"/>
                <a:gd name="connsiteX11" fmla="*/ 0 w 2071390"/>
                <a:gd name="connsiteY11" fmla="*/ 0 h 1744251"/>
                <a:gd name="connsiteX12" fmla="*/ 0 w 2071390"/>
                <a:gd name="connsiteY12" fmla="*/ 149620 h 1744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1390" h="1744251">
                  <a:moveTo>
                    <a:pt x="0" y="149620"/>
                  </a:moveTo>
                  <a:cubicBezTo>
                    <a:pt x="80534" y="168175"/>
                    <a:pt x="140935" y="240419"/>
                    <a:pt x="140935" y="326480"/>
                  </a:cubicBezTo>
                  <a:cubicBezTo>
                    <a:pt x="140935" y="412541"/>
                    <a:pt x="80534" y="485180"/>
                    <a:pt x="0" y="503340"/>
                  </a:cubicBezTo>
                  <a:lnTo>
                    <a:pt x="0" y="647038"/>
                  </a:lnTo>
                  <a:cubicBezTo>
                    <a:pt x="671909" y="664013"/>
                    <a:pt x="1241176" y="1100636"/>
                    <a:pt x="1455145" y="1704248"/>
                  </a:cubicBezTo>
                  <a:lnTo>
                    <a:pt x="1664771" y="1636347"/>
                  </a:lnTo>
                  <a:lnTo>
                    <a:pt x="1677404" y="1674640"/>
                  </a:lnTo>
                  <a:cubicBezTo>
                    <a:pt x="1694379" y="1727540"/>
                    <a:pt x="1751622" y="1756359"/>
                    <a:pt x="1804127" y="1739384"/>
                  </a:cubicBezTo>
                  <a:cubicBezTo>
                    <a:pt x="1857027" y="1722408"/>
                    <a:pt x="1885845" y="1665560"/>
                    <a:pt x="1868870" y="1612660"/>
                  </a:cubicBezTo>
                  <a:lnTo>
                    <a:pt x="1856237" y="1574367"/>
                  </a:lnTo>
                  <a:lnTo>
                    <a:pt x="2071390" y="1504492"/>
                  </a:lnTo>
                  <a:cubicBezTo>
                    <a:pt x="1772545" y="641906"/>
                    <a:pt x="958911" y="16975"/>
                    <a:pt x="0" y="0"/>
                  </a:cubicBezTo>
                  <a:lnTo>
                    <a:pt x="0" y="149620"/>
                  </a:lnTo>
                  <a:close/>
                </a:path>
              </a:pathLst>
            </a:custGeom>
            <a:solidFill>
              <a:schemeClr val="accent3">
                <a:lumMod val="50000"/>
              </a:schemeClr>
            </a:solidFill>
            <a:ln w="39449" cap="flat">
              <a:noFill/>
              <a:prstDash val="solid"/>
              <a:miter/>
            </a:ln>
          </p:spPr>
          <p:txBody>
            <a:bodyPr rtlCol="0" anchor="ctr"/>
            <a:lstStyle/>
            <a:p>
              <a:endParaRPr lang="en-US"/>
            </a:p>
          </p:txBody>
        </p:sp>
        <p:sp>
          <p:nvSpPr>
            <p:cNvPr id="1406" name="Freeform: Shape 1405">
              <a:extLst>
                <a:ext uri="{FF2B5EF4-FFF2-40B4-BE49-F238E27FC236}">
                  <a16:creationId xmlns:a16="http://schemas.microsoft.com/office/drawing/2014/main" id="{47F4598A-8358-D711-07D1-1E886B2A081C}"/>
                </a:ext>
              </a:extLst>
            </p:cNvPr>
            <p:cNvSpPr/>
            <p:nvPr/>
          </p:nvSpPr>
          <p:spPr>
            <a:xfrm>
              <a:off x="1134031" y="1598612"/>
              <a:ext cx="2212325" cy="1705037"/>
            </a:xfrm>
            <a:custGeom>
              <a:avLst/>
              <a:gdLst>
                <a:gd name="connsiteX0" fmla="*/ 142514 w 2212325"/>
                <a:gd name="connsiteY0" fmla="*/ 1551075 h 1705037"/>
                <a:gd name="connsiteX1" fmla="*/ 354509 w 2212325"/>
                <a:gd name="connsiteY1" fmla="*/ 1471725 h 1705037"/>
                <a:gd name="connsiteX2" fmla="*/ 479258 w 2212325"/>
                <a:gd name="connsiteY2" fmla="*/ 1660428 h 1705037"/>
                <a:gd name="connsiteX3" fmla="*/ 616246 w 2212325"/>
                <a:gd name="connsiteY3" fmla="*/ 1705038 h 1705037"/>
                <a:gd name="connsiteX4" fmla="*/ 2071390 w 2212325"/>
                <a:gd name="connsiteY4" fmla="*/ 647828 h 1705037"/>
                <a:gd name="connsiteX5" fmla="*/ 2071390 w 2212325"/>
                <a:gd name="connsiteY5" fmla="*/ 427543 h 1705037"/>
                <a:gd name="connsiteX6" fmla="*/ 2111658 w 2212325"/>
                <a:gd name="connsiteY6" fmla="*/ 427543 h 1705037"/>
                <a:gd name="connsiteX7" fmla="*/ 2212325 w 2212325"/>
                <a:gd name="connsiteY7" fmla="*/ 326875 h 1705037"/>
                <a:gd name="connsiteX8" fmla="*/ 2111658 w 2212325"/>
                <a:gd name="connsiteY8" fmla="*/ 226207 h 1705037"/>
                <a:gd name="connsiteX9" fmla="*/ 2071390 w 2212325"/>
                <a:gd name="connsiteY9" fmla="*/ 226207 h 1705037"/>
                <a:gd name="connsiteX10" fmla="*/ 2071390 w 2212325"/>
                <a:gd name="connsiteY10" fmla="*/ 0 h 1705037"/>
                <a:gd name="connsiteX11" fmla="*/ 0 w 2212325"/>
                <a:gd name="connsiteY11" fmla="*/ 1504492 h 1705037"/>
                <a:gd name="connsiteX12" fmla="*/ 142514 w 2212325"/>
                <a:gd name="connsiteY12" fmla="*/ 1550681 h 170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2325" h="1705037">
                  <a:moveTo>
                    <a:pt x="142514" y="1551075"/>
                  </a:moveTo>
                  <a:cubicBezTo>
                    <a:pt x="185150" y="1480016"/>
                    <a:pt x="272396" y="1445275"/>
                    <a:pt x="354509" y="1471725"/>
                  </a:cubicBezTo>
                  <a:cubicBezTo>
                    <a:pt x="436622" y="1498570"/>
                    <a:pt x="486759" y="1578315"/>
                    <a:pt x="479258" y="1660428"/>
                  </a:cubicBezTo>
                  <a:lnTo>
                    <a:pt x="616246" y="1705038"/>
                  </a:lnTo>
                  <a:cubicBezTo>
                    <a:pt x="830214" y="1101425"/>
                    <a:pt x="1399481" y="664803"/>
                    <a:pt x="2071390" y="647828"/>
                  </a:cubicBezTo>
                  <a:lnTo>
                    <a:pt x="2071390" y="427543"/>
                  </a:lnTo>
                  <a:lnTo>
                    <a:pt x="2111658" y="427543"/>
                  </a:lnTo>
                  <a:cubicBezTo>
                    <a:pt x="2166926" y="427543"/>
                    <a:pt x="2212325" y="382538"/>
                    <a:pt x="2212325" y="326875"/>
                  </a:cubicBezTo>
                  <a:cubicBezTo>
                    <a:pt x="2212325" y="271211"/>
                    <a:pt x="2167321" y="226207"/>
                    <a:pt x="2111658" y="226207"/>
                  </a:cubicBezTo>
                  <a:lnTo>
                    <a:pt x="2071390" y="226207"/>
                  </a:lnTo>
                  <a:lnTo>
                    <a:pt x="2071390" y="0"/>
                  </a:lnTo>
                  <a:cubicBezTo>
                    <a:pt x="1112084" y="16975"/>
                    <a:pt x="298846" y="641906"/>
                    <a:pt x="0" y="1504492"/>
                  </a:cubicBezTo>
                  <a:lnTo>
                    <a:pt x="142514" y="1550681"/>
                  </a:lnTo>
                  <a:close/>
                </a:path>
              </a:pathLst>
            </a:custGeom>
            <a:solidFill>
              <a:srgbClr val="006772"/>
            </a:solidFill>
            <a:ln w="39449" cap="flat">
              <a:noFill/>
              <a:prstDash val="solid"/>
              <a:miter/>
            </a:ln>
          </p:spPr>
          <p:txBody>
            <a:bodyPr rtlCol="0" anchor="ctr"/>
            <a:lstStyle/>
            <a:p>
              <a:endParaRPr lang="en-US"/>
            </a:p>
          </p:txBody>
        </p:sp>
        <p:sp>
          <p:nvSpPr>
            <p:cNvPr id="1407" name="Freeform: Shape 1406">
              <a:extLst>
                <a:ext uri="{FF2B5EF4-FFF2-40B4-BE49-F238E27FC236}">
                  <a16:creationId xmlns:a16="http://schemas.microsoft.com/office/drawing/2014/main" id="{A8C6701C-E80D-22FE-7B73-CFA3B7C2A2A6}"/>
                </a:ext>
              </a:extLst>
            </p:cNvPr>
            <p:cNvSpPr/>
            <p:nvPr/>
          </p:nvSpPr>
          <p:spPr>
            <a:xfrm>
              <a:off x="1966614" y="5138174"/>
              <a:ext cx="2558938" cy="927723"/>
            </a:xfrm>
            <a:custGeom>
              <a:avLst/>
              <a:gdLst>
                <a:gd name="connsiteX0" fmla="*/ 2471298 w 2558938"/>
                <a:gd name="connsiteY0" fmla="*/ 403461 h 927723"/>
                <a:gd name="connsiteX1" fmla="*/ 2371420 w 2558938"/>
                <a:gd name="connsiteY1" fmla="*/ 415699 h 927723"/>
                <a:gd name="connsiteX2" fmla="*/ 2252987 w 2558938"/>
                <a:gd name="connsiteY2" fmla="*/ 343060 h 927723"/>
                <a:gd name="connsiteX3" fmla="*/ 2263252 w 2558938"/>
                <a:gd name="connsiteY3" fmla="*/ 116854 h 927723"/>
                <a:gd name="connsiteX4" fmla="*/ 2178375 w 2558938"/>
                <a:gd name="connsiteY4" fmla="*/ 0 h 927723"/>
                <a:gd name="connsiteX5" fmla="*/ 1279469 w 2558938"/>
                <a:gd name="connsiteY5" fmla="*/ 280291 h 927723"/>
                <a:gd name="connsiteX6" fmla="*/ 380564 w 2558938"/>
                <a:gd name="connsiteY6" fmla="*/ 0 h 927723"/>
                <a:gd name="connsiteX7" fmla="*/ 250683 w 2558938"/>
                <a:gd name="connsiteY7" fmla="*/ 178834 h 927723"/>
                <a:gd name="connsiteX8" fmla="*/ 217916 w 2558938"/>
                <a:gd name="connsiteY8" fmla="*/ 155147 h 927723"/>
                <a:gd name="connsiteX9" fmla="*/ 77376 w 2558938"/>
                <a:gd name="connsiteY9" fmla="*/ 177254 h 927723"/>
                <a:gd name="connsiteX10" fmla="*/ 99484 w 2558938"/>
                <a:gd name="connsiteY10" fmla="*/ 317795 h 927723"/>
                <a:gd name="connsiteX11" fmla="*/ 132250 w 2558938"/>
                <a:gd name="connsiteY11" fmla="*/ 341481 h 927723"/>
                <a:gd name="connsiteX12" fmla="*/ 0 w 2558938"/>
                <a:gd name="connsiteY12" fmla="*/ 523868 h 927723"/>
                <a:gd name="connsiteX13" fmla="*/ 1279469 w 2558938"/>
                <a:gd name="connsiteY13" fmla="*/ 927724 h 927723"/>
                <a:gd name="connsiteX14" fmla="*/ 2558939 w 2558938"/>
                <a:gd name="connsiteY14" fmla="*/ 523868 h 927723"/>
                <a:gd name="connsiteX15" fmla="*/ 2471298 w 2558938"/>
                <a:gd name="connsiteY15" fmla="*/ 403461 h 92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58938" h="927723">
                  <a:moveTo>
                    <a:pt x="2471298" y="403461"/>
                  </a:moveTo>
                  <a:cubicBezTo>
                    <a:pt x="2440111" y="416883"/>
                    <a:pt x="2405766" y="421226"/>
                    <a:pt x="2371420" y="415699"/>
                  </a:cubicBezTo>
                  <a:cubicBezTo>
                    <a:pt x="2323652" y="408198"/>
                    <a:pt x="2281411" y="382143"/>
                    <a:pt x="2252987" y="343060"/>
                  </a:cubicBezTo>
                  <a:cubicBezTo>
                    <a:pt x="2202456" y="273185"/>
                    <a:pt x="2208772" y="179228"/>
                    <a:pt x="2263252" y="116854"/>
                  </a:cubicBezTo>
                  <a:lnTo>
                    <a:pt x="2178375" y="0"/>
                  </a:lnTo>
                  <a:cubicBezTo>
                    <a:pt x="1922560" y="176465"/>
                    <a:pt x="1613055" y="280291"/>
                    <a:pt x="1279469" y="280291"/>
                  </a:cubicBezTo>
                  <a:cubicBezTo>
                    <a:pt x="945884" y="280291"/>
                    <a:pt x="635984" y="176860"/>
                    <a:pt x="380564" y="0"/>
                  </a:cubicBezTo>
                  <a:lnTo>
                    <a:pt x="250683" y="178834"/>
                  </a:lnTo>
                  <a:lnTo>
                    <a:pt x="217916" y="155147"/>
                  </a:lnTo>
                  <a:cubicBezTo>
                    <a:pt x="172912" y="122381"/>
                    <a:pt x="110142" y="132645"/>
                    <a:pt x="77376" y="177254"/>
                  </a:cubicBezTo>
                  <a:cubicBezTo>
                    <a:pt x="44610" y="222259"/>
                    <a:pt x="54874" y="285028"/>
                    <a:pt x="99484" y="317795"/>
                  </a:cubicBezTo>
                  <a:lnTo>
                    <a:pt x="132250" y="341481"/>
                  </a:lnTo>
                  <a:lnTo>
                    <a:pt x="0" y="523868"/>
                  </a:lnTo>
                  <a:cubicBezTo>
                    <a:pt x="362799" y="778104"/>
                    <a:pt x="803764" y="927724"/>
                    <a:pt x="1279469" y="927724"/>
                  </a:cubicBezTo>
                  <a:cubicBezTo>
                    <a:pt x="1755175" y="927724"/>
                    <a:pt x="2196139" y="778104"/>
                    <a:pt x="2558939" y="523868"/>
                  </a:cubicBezTo>
                  <a:lnTo>
                    <a:pt x="2471298" y="403461"/>
                  </a:lnTo>
                  <a:close/>
                </a:path>
              </a:pathLst>
            </a:custGeom>
            <a:solidFill>
              <a:srgbClr val="008998"/>
            </a:solidFill>
            <a:ln w="39449"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63D0FBB1-85FF-7147-8E40-BD6FA3CC6FF9}"/>
                </a:ext>
              </a:extLst>
            </p:cNvPr>
            <p:cNvSpPr/>
            <p:nvPr/>
          </p:nvSpPr>
          <p:spPr>
            <a:xfrm>
              <a:off x="4210521" y="3180085"/>
              <a:ext cx="1269600" cy="2434189"/>
            </a:xfrm>
            <a:custGeom>
              <a:avLst/>
              <a:gdLst>
                <a:gd name="connsiteX0" fmla="*/ 1029576 w 1269600"/>
                <a:gd name="connsiteY0" fmla="*/ 46584 h 2434189"/>
                <a:gd name="connsiteX1" fmla="*/ 904827 w 1269600"/>
                <a:gd name="connsiteY1" fmla="*/ 235287 h 2434189"/>
                <a:gd name="connsiteX2" fmla="*/ 766261 w 1269600"/>
                <a:gd name="connsiteY2" fmla="*/ 224233 h 2434189"/>
                <a:gd name="connsiteX3" fmla="*/ 692832 w 1269600"/>
                <a:gd name="connsiteY3" fmla="*/ 155542 h 2434189"/>
                <a:gd name="connsiteX4" fmla="*/ 556240 w 1269600"/>
                <a:gd name="connsiteY4" fmla="*/ 200151 h 2434189"/>
                <a:gd name="connsiteX5" fmla="*/ 621772 w 1269600"/>
                <a:gd name="connsiteY5" fmla="*/ 651775 h 2434189"/>
                <a:gd name="connsiteX6" fmla="*/ 0 w 1269600"/>
                <a:gd name="connsiteY6" fmla="*/ 1910321 h 2434189"/>
                <a:gd name="connsiteX7" fmla="*/ 129881 w 1269600"/>
                <a:gd name="connsiteY7" fmla="*/ 2089155 h 2434189"/>
                <a:gd name="connsiteX8" fmla="*/ 97115 w 1269600"/>
                <a:gd name="connsiteY8" fmla="*/ 2112842 h 2434189"/>
                <a:gd name="connsiteX9" fmla="*/ 75008 w 1269600"/>
                <a:gd name="connsiteY9" fmla="*/ 2253382 h 2434189"/>
                <a:gd name="connsiteX10" fmla="*/ 215548 w 1269600"/>
                <a:gd name="connsiteY10" fmla="*/ 2275489 h 2434189"/>
                <a:gd name="connsiteX11" fmla="*/ 248314 w 1269600"/>
                <a:gd name="connsiteY11" fmla="*/ 2251803 h 2434189"/>
                <a:gd name="connsiteX12" fmla="*/ 380564 w 1269600"/>
                <a:gd name="connsiteY12" fmla="*/ 2434190 h 2434189"/>
                <a:gd name="connsiteX13" fmla="*/ 1269600 w 1269600"/>
                <a:gd name="connsiteY13" fmla="*/ 651775 h 2434189"/>
                <a:gd name="connsiteX14" fmla="*/ 1172485 w 1269600"/>
                <a:gd name="connsiteY14" fmla="*/ 0 h 2434189"/>
                <a:gd name="connsiteX15" fmla="*/ 1029971 w 1269600"/>
                <a:gd name="connsiteY15" fmla="*/ 46189 h 243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9600" h="2434189">
                  <a:moveTo>
                    <a:pt x="1029576" y="46584"/>
                  </a:moveTo>
                  <a:cubicBezTo>
                    <a:pt x="1037077" y="129092"/>
                    <a:pt x="986940" y="208836"/>
                    <a:pt x="904827" y="235287"/>
                  </a:cubicBezTo>
                  <a:cubicBezTo>
                    <a:pt x="858638" y="250288"/>
                    <a:pt x="809686" y="246340"/>
                    <a:pt x="766261" y="224233"/>
                  </a:cubicBezTo>
                  <a:cubicBezTo>
                    <a:pt x="735468" y="208442"/>
                    <a:pt x="710202" y="184755"/>
                    <a:pt x="692832" y="155542"/>
                  </a:cubicBezTo>
                  <a:lnTo>
                    <a:pt x="556240" y="200151"/>
                  </a:lnTo>
                  <a:cubicBezTo>
                    <a:pt x="598876" y="343455"/>
                    <a:pt x="621772" y="495049"/>
                    <a:pt x="621772" y="651775"/>
                  </a:cubicBezTo>
                  <a:cubicBezTo>
                    <a:pt x="621772" y="1163800"/>
                    <a:pt x="377801" y="1620161"/>
                    <a:pt x="0" y="1910321"/>
                  </a:cubicBezTo>
                  <a:lnTo>
                    <a:pt x="129881" y="2089155"/>
                  </a:lnTo>
                  <a:lnTo>
                    <a:pt x="97115" y="2112842"/>
                  </a:lnTo>
                  <a:cubicBezTo>
                    <a:pt x="52110" y="2145608"/>
                    <a:pt x="42241" y="2208378"/>
                    <a:pt x="75008" y="2253382"/>
                  </a:cubicBezTo>
                  <a:cubicBezTo>
                    <a:pt x="107774" y="2298387"/>
                    <a:pt x="170543" y="2308256"/>
                    <a:pt x="215548" y="2275489"/>
                  </a:cubicBezTo>
                  <a:lnTo>
                    <a:pt x="248314" y="2251803"/>
                  </a:lnTo>
                  <a:lnTo>
                    <a:pt x="380564" y="2434190"/>
                  </a:lnTo>
                  <a:cubicBezTo>
                    <a:pt x="920223" y="2025991"/>
                    <a:pt x="1269600" y="1378953"/>
                    <a:pt x="1269600" y="651775"/>
                  </a:cubicBezTo>
                  <a:cubicBezTo>
                    <a:pt x="1269600" y="425174"/>
                    <a:pt x="1235649" y="206468"/>
                    <a:pt x="1172485" y="0"/>
                  </a:cubicBezTo>
                  <a:lnTo>
                    <a:pt x="1029971" y="46189"/>
                  </a:lnTo>
                  <a:close/>
                </a:path>
              </a:pathLst>
            </a:custGeom>
            <a:solidFill>
              <a:schemeClr val="accent5">
                <a:lumMod val="75000"/>
              </a:schemeClr>
            </a:solidFill>
            <a:ln w="39449" cap="flat">
              <a:noFill/>
              <a:prstDash val="solid"/>
              <a:miter/>
            </a:ln>
          </p:spPr>
          <p:txBody>
            <a:bodyPr rtlCol="0" anchor="ctr"/>
            <a:lstStyle/>
            <a:p>
              <a:endParaRPr lang="en-US"/>
            </a:p>
          </p:txBody>
        </p:sp>
        <p:sp>
          <p:nvSpPr>
            <p:cNvPr id="34" name="TextBox 33">
              <a:extLst>
                <a:ext uri="{FF2B5EF4-FFF2-40B4-BE49-F238E27FC236}">
                  <a16:creationId xmlns:a16="http://schemas.microsoft.com/office/drawing/2014/main" id="{8C773D15-E2E3-4BA4-7529-2EDF6044CAE3}"/>
                </a:ext>
              </a:extLst>
            </p:cNvPr>
            <p:cNvSpPr txBox="1"/>
            <p:nvPr/>
          </p:nvSpPr>
          <p:spPr>
            <a:xfrm>
              <a:off x="3012919" y="5519602"/>
              <a:ext cx="425116" cy="343492"/>
            </a:xfrm>
            <a:prstGeom prst="rect">
              <a:avLst/>
            </a:prstGeom>
            <a:noFill/>
          </p:spPr>
          <p:txBody>
            <a:bodyPr wrap="none" rtlCol="0">
              <a:spAutoFit/>
            </a:bodyPr>
            <a:lstStyle/>
            <a:p>
              <a:pPr algn="l"/>
              <a:r>
                <a:rPr lang="en-US" sz="1632" b="1" spc="0" baseline="0">
                  <a:ln/>
                  <a:solidFill>
                    <a:srgbClr val="FFFFFF"/>
                  </a:solidFill>
                  <a:latin typeface="Open Sans"/>
                  <a:ea typeface="Open Sans"/>
                  <a:cs typeface="Open Sans"/>
                  <a:sym typeface="Open Sans"/>
                  <a:rtl val="0"/>
                </a:rPr>
                <a:t>03</a:t>
              </a:r>
            </a:p>
          </p:txBody>
        </p:sp>
        <p:sp>
          <p:nvSpPr>
            <p:cNvPr id="37" name="TextBox 36">
              <a:extLst>
                <a:ext uri="{FF2B5EF4-FFF2-40B4-BE49-F238E27FC236}">
                  <a16:creationId xmlns:a16="http://schemas.microsoft.com/office/drawing/2014/main" id="{27FFBD64-FD0D-B0FA-4E62-6A23D953772A}"/>
                </a:ext>
              </a:extLst>
            </p:cNvPr>
            <p:cNvSpPr txBox="1"/>
            <p:nvPr/>
          </p:nvSpPr>
          <p:spPr>
            <a:xfrm>
              <a:off x="1176026" y="4162362"/>
              <a:ext cx="425116" cy="343492"/>
            </a:xfrm>
            <a:prstGeom prst="rect">
              <a:avLst/>
            </a:prstGeom>
            <a:noFill/>
          </p:spPr>
          <p:txBody>
            <a:bodyPr wrap="none" rtlCol="0">
              <a:spAutoFit/>
            </a:bodyPr>
            <a:lstStyle/>
            <a:p>
              <a:pPr algn="l"/>
              <a:r>
                <a:rPr lang="en-US" sz="1632" b="1" spc="0" baseline="0">
                  <a:ln/>
                  <a:solidFill>
                    <a:srgbClr val="FFFFFF"/>
                  </a:solidFill>
                  <a:latin typeface="Open Sans"/>
                  <a:ea typeface="Open Sans"/>
                  <a:cs typeface="Open Sans"/>
                  <a:sym typeface="Open Sans"/>
                  <a:rtl val="0"/>
                </a:rPr>
                <a:t>04</a:t>
              </a:r>
            </a:p>
          </p:txBody>
        </p:sp>
        <p:sp>
          <p:nvSpPr>
            <p:cNvPr id="38" name="TextBox 37">
              <a:extLst>
                <a:ext uri="{FF2B5EF4-FFF2-40B4-BE49-F238E27FC236}">
                  <a16:creationId xmlns:a16="http://schemas.microsoft.com/office/drawing/2014/main" id="{24A1A09B-620C-9A53-D8EE-237CE018F480}"/>
                </a:ext>
              </a:extLst>
            </p:cNvPr>
            <p:cNvSpPr txBox="1"/>
            <p:nvPr/>
          </p:nvSpPr>
          <p:spPr>
            <a:xfrm>
              <a:off x="1818326" y="2090577"/>
              <a:ext cx="425116" cy="343492"/>
            </a:xfrm>
            <a:prstGeom prst="rect">
              <a:avLst/>
            </a:prstGeom>
            <a:noFill/>
          </p:spPr>
          <p:txBody>
            <a:bodyPr wrap="none" rtlCol="0">
              <a:spAutoFit/>
            </a:bodyPr>
            <a:lstStyle/>
            <a:p>
              <a:pPr algn="l"/>
              <a:r>
                <a:rPr lang="en-US" sz="1632" b="1" spc="0" baseline="0">
                  <a:ln/>
                  <a:solidFill>
                    <a:srgbClr val="FFFFFF"/>
                  </a:solidFill>
                  <a:latin typeface="Open Sans"/>
                  <a:ea typeface="Open Sans"/>
                  <a:cs typeface="Open Sans"/>
                  <a:sym typeface="Open Sans"/>
                  <a:rtl val="0"/>
                </a:rPr>
                <a:t>0</a:t>
              </a:r>
              <a:r>
                <a:rPr lang="en-US" sz="1632" b="1">
                  <a:ln/>
                  <a:solidFill>
                    <a:srgbClr val="FFFFFF"/>
                  </a:solidFill>
                  <a:latin typeface="Open Sans"/>
                  <a:ea typeface="Open Sans"/>
                  <a:cs typeface="Open Sans"/>
                  <a:sym typeface="Open Sans"/>
                  <a:rtl val="0"/>
                </a:rPr>
                <a:t>5</a:t>
              </a:r>
              <a:endParaRPr lang="en-US" sz="1632" b="1" spc="0" baseline="0">
                <a:ln/>
                <a:solidFill>
                  <a:srgbClr val="FFFFFF"/>
                </a:solidFill>
                <a:latin typeface="Open Sans"/>
                <a:ea typeface="Open Sans"/>
                <a:cs typeface="Open Sans"/>
                <a:sym typeface="Open Sans"/>
                <a:rtl val="0"/>
              </a:endParaRPr>
            </a:p>
          </p:txBody>
        </p:sp>
        <p:sp>
          <p:nvSpPr>
            <p:cNvPr id="39" name="TextBox 38">
              <a:extLst>
                <a:ext uri="{FF2B5EF4-FFF2-40B4-BE49-F238E27FC236}">
                  <a16:creationId xmlns:a16="http://schemas.microsoft.com/office/drawing/2014/main" id="{C9EA8B1A-83B7-C472-C0D1-D25359EE9006}"/>
                </a:ext>
              </a:extLst>
            </p:cNvPr>
            <p:cNvSpPr txBox="1"/>
            <p:nvPr/>
          </p:nvSpPr>
          <p:spPr>
            <a:xfrm>
              <a:off x="4134083" y="2090577"/>
              <a:ext cx="425116" cy="343492"/>
            </a:xfrm>
            <a:prstGeom prst="rect">
              <a:avLst/>
            </a:prstGeom>
            <a:noFill/>
          </p:spPr>
          <p:txBody>
            <a:bodyPr wrap="none" rtlCol="0">
              <a:spAutoFit/>
            </a:bodyPr>
            <a:lstStyle/>
            <a:p>
              <a:pPr algn="l"/>
              <a:r>
                <a:rPr lang="en-US" sz="1632" b="1" spc="0" baseline="0">
                  <a:ln/>
                  <a:solidFill>
                    <a:srgbClr val="FFFFFF"/>
                  </a:solidFill>
                  <a:latin typeface="Open Sans"/>
                  <a:ea typeface="Open Sans"/>
                  <a:cs typeface="Open Sans"/>
                  <a:sym typeface="Open Sans"/>
                  <a:rtl val="0"/>
                </a:rPr>
                <a:t>01</a:t>
              </a:r>
            </a:p>
          </p:txBody>
        </p:sp>
        <p:sp>
          <p:nvSpPr>
            <p:cNvPr id="40" name="TextBox 39">
              <a:extLst>
                <a:ext uri="{FF2B5EF4-FFF2-40B4-BE49-F238E27FC236}">
                  <a16:creationId xmlns:a16="http://schemas.microsoft.com/office/drawing/2014/main" id="{50F185DF-65C0-C09E-CE4B-D0DC2D6B6BCC}"/>
                </a:ext>
              </a:extLst>
            </p:cNvPr>
            <p:cNvSpPr txBox="1"/>
            <p:nvPr/>
          </p:nvSpPr>
          <p:spPr>
            <a:xfrm>
              <a:off x="4777963" y="4162362"/>
              <a:ext cx="425116" cy="343492"/>
            </a:xfrm>
            <a:prstGeom prst="rect">
              <a:avLst/>
            </a:prstGeom>
            <a:noFill/>
          </p:spPr>
          <p:txBody>
            <a:bodyPr wrap="none" rtlCol="0">
              <a:spAutoFit/>
            </a:bodyPr>
            <a:lstStyle/>
            <a:p>
              <a:pPr algn="l"/>
              <a:r>
                <a:rPr lang="en-US" sz="1632" b="1" spc="0" baseline="0">
                  <a:ln/>
                  <a:solidFill>
                    <a:srgbClr val="FFFFFF"/>
                  </a:solidFill>
                  <a:latin typeface="Open Sans"/>
                  <a:ea typeface="Open Sans"/>
                  <a:cs typeface="Open Sans"/>
                  <a:sym typeface="Open Sans"/>
                  <a:rtl val="0"/>
                </a:rPr>
                <a:t>02</a:t>
              </a:r>
            </a:p>
          </p:txBody>
        </p:sp>
      </p:grpSp>
      <p:sp>
        <p:nvSpPr>
          <p:cNvPr id="41" name="Rectangle 40">
            <a:extLst>
              <a:ext uri="{FF2B5EF4-FFF2-40B4-BE49-F238E27FC236}">
                <a16:creationId xmlns:a16="http://schemas.microsoft.com/office/drawing/2014/main" id="{B932E246-F1D5-3EC5-AF9A-2F6C20B37457}"/>
              </a:ext>
            </a:extLst>
          </p:cNvPr>
          <p:cNvSpPr/>
          <p:nvPr/>
        </p:nvSpPr>
        <p:spPr>
          <a:xfrm>
            <a:off x="2203128" y="3194958"/>
            <a:ext cx="2097760" cy="1231106"/>
          </a:xfrm>
          <a:prstGeom prst="rect">
            <a:avLst/>
          </a:prstGeom>
        </p:spPr>
        <p:txBody>
          <a:bodyPr wrap="square" lIns="0" tIns="0" rIns="0" bIns="0" anchor="t">
            <a:spAutoFit/>
          </a:bodyPr>
          <a:lstStyle/>
          <a:p>
            <a:pPr algn="ctr"/>
            <a:r>
              <a:rPr lang="en-IN" sz="2000" dirty="0">
                <a:solidFill>
                  <a:schemeClr val="tx1">
                    <a:lumMod val="85000"/>
                    <a:lumOff val="15000"/>
                  </a:schemeClr>
                </a:solidFill>
                <a:ea typeface="Open Sans" panose="020B0606030504020204" pitchFamily="34" charset="0"/>
                <a:cs typeface="Open Sans" panose="020B0606030504020204" pitchFamily="34" charset="0"/>
              </a:rPr>
              <a:t>Adaptability</a:t>
            </a:r>
          </a:p>
          <a:p>
            <a:pPr algn="ctr"/>
            <a:r>
              <a:rPr lang="en-IN" sz="2000" dirty="0">
                <a:solidFill>
                  <a:schemeClr val="tx1">
                    <a:lumMod val="85000"/>
                    <a:lumOff val="15000"/>
                  </a:schemeClr>
                </a:solidFill>
                <a:ea typeface="Open Sans" panose="020B0606030504020204" pitchFamily="34" charset="0"/>
                <a:cs typeface="Open Sans" panose="020B0606030504020204" pitchFamily="34" charset="0"/>
              </a:rPr>
              <a:t>Empowerment</a:t>
            </a:r>
          </a:p>
          <a:p>
            <a:pPr algn="ctr"/>
            <a:r>
              <a:rPr lang="en-IN" sz="2000" dirty="0">
                <a:solidFill>
                  <a:schemeClr val="tx1">
                    <a:lumMod val="85000"/>
                    <a:lumOff val="15000"/>
                  </a:schemeClr>
                </a:solidFill>
                <a:ea typeface="Open Sans" panose="020B0606030504020204" pitchFamily="34" charset="0"/>
                <a:cs typeface="Open Sans" panose="020B0606030504020204" pitchFamily="34" charset="0"/>
              </a:rPr>
              <a:t>Possibilities</a:t>
            </a:r>
          </a:p>
          <a:p>
            <a:pPr algn="ctr"/>
            <a:r>
              <a:rPr lang="en-IN" sz="2000" dirty="0">
                <a:solidFill>
                  <a:schemeClr val="tx1">
                    <a:lumMod val="85000"/>
                    <a:lumOff val="15000"/>
                  </a:schemeClr>
                </a:solidFill>
                <a:ea typeface="Open Sans" panose="020B0606030504020204" pitchFamily="34" charset="0"/>
                <a:cs typeface="Open Sans" panose="020B0606030504020204" pitchFamily="34" charset="0"/>
              </a:rPr>
              <a:t>Flexibility</a:t>
            </a:r>
          </a:p>
        </p:txBody>
      </p:sp>
      <p:sp>
        <p:nvSpPr>
          <p:cNvPr id="33" name="Rectangle 32">
            <a:extLst>
              <a:ext uri="{FF2B5EF4-FFF2-40B4-BE49-F238E27FC236}">
                <a16:creationId xmlns:a16="http://schemas.microsoft.com/office/drawing/2014/main" id="{8EF0D84C-1CFF-06F1-6655-F02AA7CE26C6}"/>
              </a:ext>
            </a:extLst>
          </p:cNvPr>
          <p:cNvSpPr/>
          <p:nvPr/>
        </p:nvSpPr>
        <p:spPr>
          <a:xfrm>
            <a:off x="7265098" y="4629237"/>
            <a:ext cx="4287507" cy="215444"/>
          </a:xfrm>
          <a:prstGeom prst="rect">
            <a:avLst/>
          </a:prstGeom>
        </p:spPr>
        <p:txBody>
          <a:bodyPr wrap="square" lIns="0" tIns="0" rIns="0" bIns="0" anchor="t">
            <a:spAutoFit/>
          </a:bodyPr>
          <a:lstStyle/>
          <a:p>
            <a:r>
              <a:rPr lang="en-IN" sz="1400" dirty="0">
                <a:solidFill>
                  <a:schemeClr val="tx1">
                    <a:lumMod val="85000"/>
                    <a:lumOff val="15000"/>
                  </a:schemeClr>
                </a:solidFill>
                <a:ea typeface="Open Sans" panose="020B0606030504020204" pitchFamily="34" charset="0"/>
                <a:cs typeface="Open Sans" panose="020B0606030504020204" pitchFamily="34" charset="0"/>
              </a:rPr>
              <a:t>Empower team design</a:t>
            </a:r>
          </a:p>
        </p:txBody>
      </p:sp>
    </p:spTree>
    <p:custDataLst>
      <p:tags r:id="rId1"/>
    </p:custDataLst>
    <p:extLst>
      <p:ext uri="{BB962C8B-B14F-4D97-AF65-F5344CB8AC3E}">
        <p14:creationId xmlns:p14="http://schemas.microsoft.com/office/powerpoint/2010/main" val="1621180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 name="Title 1381">
            <a:extLst>
              <a:ext uri="{FF2B5EF4-FFF2-40B4-BE49-F238E27FC236}">
                <a16:creationId xmlns:a16="http://schemas.microsoft.com/office/drawing/2014/main" id="{6AA23F8F-C6E8-44AA-29DA-CADC06C03A4E}"/>
              </a:ext>
            </a:extLst>
          </p:cNvPr>
          <p:cNvSpPr>
            <a:spLocks noGrp="1"/>
          </p:cNvSpPr>
          <p:nvPr>
            <p:ph type="title"/>
          </p:nvPr>
        </p:nvSpPr>
        <p:spPr>
          <a:xfrm>
            <a:off x="609442" y="548640"/>
            <a:ext cx="6075564" cy="664144"/>
          </a:xfrm>
        </p:spPr>
        <p:txBody>
          <a:bodyPr/>
          <a:lstStyle/>
          <a:p>
            <a:r>
              <a:rPr lang="en-US" sz="3200" dirty="0"/>
              <a:t>Talent Management</a:t>
            </a:r>
          </a:p>
        </p:txBody>
      </p:sp>
      <p:sp>
        <p:nvSpPr>
          <p:cNvPr id="1383" name="Footer Placeholder 1382">
            <a:extLst>
              <a:ext uri="{FF2B5EF4-FFF2-40B4-BE49-F238E27FC236}">
                <a16:creationId xmlns:a16="http://schemas.microsoft.com/office/drawing/2014/main" id="{586360A2-005B-6DD1-9322-499EA2420910}"/>
              </a:ext>
            </a:extLst>
          </p:cNvPr>
          <p:cNvSpPr>
            <a:spLocks noGrp="1"/>
          </p:cNvSpPr>
          <p:nvPr>
            <p:ph type="ftr" sz="quarter" idx="10"/>
          </p:nvPr>
        </p:nvSpPr>
        <p:spPr/>
        <p:txBody>
          <a:bodyPr/>
          <a:lstStyle/>
          <a:p>
            <a:pPr>
              <a:defRPr/>
            </a:pPr>
            <a:r>
              <a:rPr lang="en-US"/>
              <a:t>© 2024  |  SEE  |  </a:t>
            </a:r>
            <a:fld id="{3A58E257-EB6E-4C2D-B1F3-E1DA43064D96}" type="slidenum">
              <a:rPr altLang="en-US" smtClean="0"/>
              <a:pPr>
                <a:defRPr/>
              </a:pPr>
              <a:t>13</a:t>
            </a:fld>
            <a:endParaRPr altLang="en-US"/>
          </a:p>
        </p:txBody>
      </p:sp>
      <p:grpSp>
        <p:nvGrpSpPr>
          <p:cNvPr id="2" name="Group 1">
            <a:extLst>
              <a:ext uri="{FF2B5EF4-FFF2-40B4-BE49-F238E27FC236}">
                <a16:creationId xmlns:a16="http://schemas.microsoft.com/office/drawing/2014/main" id="{454167AF-0970-3EF1-9BA6-2EC509492AA0}"/>
              </a:ext>
            </a:extLst>
          </p:cNvPr>
          <p:cNvGrpSpPr/>
          <p:nvPr/>
        </p:nvGrpSpPr>
        <p:grpSpPr>
          <a:xfrm>
            <a:off x="7265098" y="1598612"/>
            <a:ext cx="4757346" cy="4072634"/>
            <a:chOff x="7805196" y="1786333"/>
            <a:chExt cx="4117037" cy="4072634"/>
          </a:xfrm>
        </p:grpSpPr>
        <p:sp>
          <p:nvSpPr>
            <p:cNvPr id="3" name="Rectangle 2">
              <a:extLst>
                <a:ext uri="{FF2B5EF4-FFF2-40B4-BE49-F238E27FC236}">
                  <a16:creationId xmlns:a16="http://schemas.microsoft.com/office/drawing/2014/main" id="{2A6D810B-53A3-FFFC-3202-39A2F5F92610}"/>
                </a:ext>
              </a:extLst>
            </p:cNvPr>
            <p:cNvSpPr/>
            <p:nvPr/>
          </p:nvSpPr>
          <p:spPr>
            <a:xfrm>
              <a:off x="7805196" y="2104029"/>
              <a:ext cx="3710435" cy="217613"/>
            </a:xfrm>
            <a:prstGeom prst="rect">
              <a:avLst/>
            </a:prstGeom>
          </p:spPr>
          <p:txBody>
            <a:bodyPr wrap="square" lIns="0" tIns="0" rIns="0" bIns="0" anchor="t">
              <a:spAutoFit/>
            </a:bodyPr>
            <a:lstStyle/>
            <a:p>
              <a:r>
                <a:rPr lang="en-IN" sz="1400">
                  <a:solidFill>
                    <a:schemeClr val="tx1">
                      <a:lumMod val="85000"/>
                      <a:lumOff val="15000"/>
                    </a:schemeClr>
                  </a:solidFill>
                  <a:ea typeface="Open Sans" panose="020B0606030504020204" pitchFamily="34" charset="0"/>
                  <a:cs typeface="Open Sans" panose="020B0606030504020204" pitchFamily="34" charset="0"/>
                </a:rPr>
                <a:t>Opportunity to expand possibilities</a:t>
              </a:r>
            </a:p>
          </p:txBody>
        </p:sp>
        <p:sp>
          <p:nvSpPr>
            <p:cNvPr id="4" name="Rectangle 3">
              <a:extLst>
                <a:ext uri="{FF2B5EF4-FFF2-40B4-BE49-F238E27FC236}">
                  <a16:creationId xmlns:a16="http://schemas.microsoft.com/office/drawing/2014/main" id="{954C4310-8C21-C5A8-B1B4-7400B1088F78}"/>
                </a:ext>
              </a:extLst>
            </p:cNvPr>
            <p:cNvSpPr/>
            <p:nvPr/>
          </p:nvSpPr>
          <p:spPr>
            <a:xfrm>
              <a:off x="7810449" y="1786333"/>
              <a:ext cx="3710435" cy="276999"/>
            </a:xfrm>
            <a:prstGeom prst="rect">
              <a:avLst/>
            </a:prstGeom>
          </p:spPr>
          <p:txBody>
            <a:bodyPr wrap="square" lIns="0" tIns="0" rIns="0" bIns="0" anchor="ctr">
              <a:spAutoFit/>
            </a:bodyPr>
            <a:lstStyle/>
            <a:p>
              <a:r>
                <a:rPr lang="en-IN" sz="1800" b="1">
                  <a:solidFill>
                    <a:schemeClr val="tx1">
                      <a:lumMod val="85000"/>
                      <a:lumOff val="15000"/>
                    </a:schemeClr>
                  </a:solidFill>
                  <a:ea typeface="Open Sans" panose="020B0606030504020204" pitchFamily="34" charset="0"/>
                  <a:cs typeface="Open Sans" panose="020B0606030504020204" pitchFamily="34" charset="0"/>
                </a:rPr>
                <a:t>1. Unbundling Technology/Jobs</a:t>
              </a:r>
            </a:p>
          </p:txBody>
        </p:sp>
        <p:sp>
          <p:nvSpPr>
            <p:cNvPr id="5" name="Rectangle 4">
              <a:extLst>
                <a:ext uri="{FF2B5EF4-FFF2-40B4-BE49-F238E27FC236}">
                  <a16:creationId xmlns:a16="http://schemas.microsoft.com/office/drawing/2014/main" id="{9E650A3F-DE3B-A6C6-C1EC-6F3CA9B6C611}"/>
                </a:ext>
              </a:extLst>
            </p:cNvPr>
            <p:cNvSpPr/>
            <p:nvPr/>
          </p:nvSpPr>
          <p:spPr>
            <a:xfrm>
              <a:off x="7805196" y="2988903"/>
              <a:ext cx="3710435" cy="215444"/>
            </a:xfrm>
            <a:prstGeom prst="rect">
              <a:avLst/>
            </a:prstGeom>
          </p:spPr>
          <p:txBody>
            <a:bodyPr wrap="square" lIns="0" tIns="0" rIns="0" bIns="0" anchor="t">
              <a:spAutoFit/>
            </a:bodyPr>
            <a:lstStyle/>
            <a:p>
              <a:r>
                <a:rPr lang="en-IN" sz="1400">
                  <a:solidFill>
                    <a:schemeClr val="tx1">
                      <a:lumMod val="85000"/>
                      <a:lumOff val="15000"/>
                    </a:schemeClr>
                  </a:solidFill>
                  <a:ea typeface="Open Sans" panose="020B0606030504020204" pitchFamily="34" charset="0"/>
                  <a:cs typeface="Open Sans" panose="020B0606030504020204" pitchFamily="34" charset="0"/>
                </a:rPr>
                <a:t>Broken into problems to solve</a:t>
              </a:r>
            </a:p>
          </p:txBody>
        </p:sp>
        <p:sp>
          <p:nvSpPr>
            <p:cNvPr id="6" name="Rectangle 5">
              <a:extLst>
                <a:ext uri="{FF2B5EF4-FFF2-40B4-BE49-F238E27FC236}">
                  <a16:creationId xmlns:a16="http://schemas.microsoft.com/office/drawing/2014/main" id="{041538DA-F5B5-739C-AD17-087AEF01B0E4}"/>
                </a:ext>
              </a:extLst>
            </p:cNvPr>
            <p:cNvSpPr/>
            <p:nvPr/>
          </p:nvSpPr>
          <p:spPr>
            <a:xfrm>
              <a:off x="7810449" y="2671207"/>
              <a:ext cx="3710435" cy="276999"/>
            </a:xfrm>
            <a:prstGeom prst="rect">
              <a:avLst/>
            </a:prstGeom>
          </p:spPr>
          <p:txBody>
            <a:bodyPr wrap="square" lIns="0" tIns="0" rIns="0" bIns="0" anchor="ctr">
              <a:spAutoFit/>
            </a:bodyPr>
            <a:lstStyle/>
            <a:p>
              <a:r>
                <a:rPr lang="en-IN" sz="1800" b="1">
                  <a:solidFill>
                    <a:schemeClr val="tx1">
                      <a:lumMod val="85000"/>
                      <a:lumOff val="15000"/>
                    </a:schemeClr>
                  </a:solidFill>
                  <a:ea typeface="Open Sans" panose="020B0606030504020204" pitchFamily="34" charset="0"/>
                  <a:cs typeface="Open Sans" panose="020B0606030504020204" pitchFamily="34" charset="0"/>
                </a:rPr>
                <a:t>2. Evolving Nature of Work</a:t>
              </a:r>
            </a:p>
          </p:txBody>
        </p:sp>
        <p:sp>
          <p:nvSpPr>
            <p:cNvPr id="7" name="Rectangle 6">
              <a:extLst>
                <a:ext uri="{FF2B5EF4-FFF2-40B4-BE49-F238E27FC236}">
                  <a16:creationId xmlns:a16="http://schemas.microsoft.com/office/drawing/2014/main" id="{FF78A585-1ED2-0ADE-D35D-0415CFF267E7}"/>
                </a:ext>
              </a:extLst>
            </p:cNvPr>
            <p:cNvSpPr/>
            <p:nvPr/>
          </p:nvSpPr>
          <p:spPr>
            <a:xfrm>
              <a:off x="7805196" y="3873776"/>
              <a:ext cx="3710435" cy="215443"/>
            </a:xfrm>
            <a:prstGeom prst="rect">
              <a:avLst/>
            </a:prstGeom>
          </p:spPr>
          <p:txBody>
            <a:bodyPr wrap="square" lIns="0" tIns="0" rIns="0" bIns="0" anchor="t">
              <a:spAutoFit/>
            </a:bodyPr>
            <a:lstStyle/>
            <a:p>
              <a:r>
                <a:rPr lang="en-IN" sz="1400" dirty="0">
                  <a:solidFill>
                    <a:schemeClr val="tx1">
                      <a:lumMod val="85000"/>
                      <a:lumOff val="15000"/>
                    </a:schemeClr>
                  </a:solidFill>
                  <a:ea typeface="Open Sans" panose="020B0606030504020204" pitchFamily="34" charset="0"/>
                  <a:cs typeface="Open Sans" panose="020B0606030504020204" pitchFamily="34" charset="0"/>
                </a:rPr>
                <a:t>Adapting to rapidly changing environment</a:t>
              </a:r>
            </a:p>
          </p:txBody>
        </p:sp>
        <p:sp>
          <p:nvSpPr>
            <p:cNvPr id="8" name="Rectangle 7">
              <a:extLst>
                <a:ext uri="{FF2B5EF4-FFF2-40B4-BE49-F238E27FC236}">
                  <a16:creationId xmlns:a16="http://schemas.microsoft.com/office/drawing/2014/main" id="{74A8DE4B-4B19-596B-4E70-673B1DB6B769}"/>
                </a:ext>
              </a:extLst>
            </p:cNvPr>
            <p:cNvSpPr/>
            <p:nvPr/>
          </p:nvSpPr>
          <p:spPr>
            <a:xfrm>
              <a:off x="7810449" y="3556080"/>
              <a:ext cx="3710435" cy="276999"/>
            </a:xfrm>
            <a:prstGeom prst="rect">
              <a:avLst/>
            </a:prstGeom>
          </p:spPr>
          <p:txBody>
            <a:bodyPr wrap="square" lIns="0" tIns="0" rIns="0" bIns="0" anchor="ctr">
              <a:spAutoFit/>
            </a:bodyPr>
            <a:lstStyle/>
            <a:p>
              <a:r>
                <a:rPr lang="en-IN" sz="1800" b="1">
                  <a:solidFill>
                    <a:schemeClr val="tx1">
                      <a:lumMod val="85000"/>
                      <a:lumOff val="15000"/>
                    </a:schemeClr>
                  </a:solidFill>
                  <a:ea typeface="Open Sans" panose="020B0606030504020204" pitchFamily="34" charset="0"/>
                  <a:cs typeface="Open Sans" panose="020B0606030504020204" pitchFamily="34" charset="0"/>
                </a:rPr>
                <a:t>3. Transferrable Skills</a:t>
              </a:r>
            </a:p>
          </p:txBody>
        </p:sp>
        <p:sp>
          <p:nvSpPr>
            <p:cNvPr id="10" name="Rectangle 9">
              <a:extLst>
                <a:ext uri="{FF2B5EF4-FFF2-40B4-BE49-F238E27FC236}">
                  <a16:creationId xmlns:a16="http://schemas.microsoft.com/office/drawing/2014/main" id="{FB20E241-09FD-B833-7796-4A2D0891C2BF}"/>
                </a:ext>
              </a:extLst>
            </p:cNvPr>
            <p:cNvSpPr/>
            <p:nvPr/>
          </p:nvSpPr>
          <p:spPr>
            <a:xfrm>
              <a:off x="7810449" y="4302454"/>
              <a:ext cx="4111784" cy="553998"/>
            </a:xfrm>
            <a:prstGeom prst="rect">
              <a:avLst/>
            </a:prstGeom>
          </p:spPr>
          <p:txBody>
            <a:bodyPr wrap="square" lIns="0" tIns="0" rIns="0" bIns="0" anchor="ctr">
              <a:spAutoFit/>
            </a:bodyPr>
            <a:lstStyle/>
            <a:p>
              <a:r>
                <a:rPr lang="en-IN" sz="1800" b="1">
                  <a:solidFill>
                    <a:schemeClr val="tx1">
                      <a:lumMod val="85000"/>
                      <a:lumOff val="15000"/>
                    </a:schemeClr>
                  </a:solidFill>
                  <a:ea typeface="Open Sans" panose="020B0606030504020204" pitchFamily="34" charset="0"/>
                  <a:cs typeface="Open Sans" panose="020B0606030504020204" pitchFamily="34" charset="0"/>
                </a:rPr>
                <a:t>4. New Approaches Team Management</a:t>
              </a:r>
            </a:p>
          </p:txBody>
        </p:sp>
        <p:sp>
          <p:nvSpPr>
            <p:cNvPr id="11" name="Rectangle 10">
              <a:extLst>
                <a:ext uri="{FF2B5EF4-FFF2-40B4-BE49-F238E27FC236}">
                  <a16:creationId xmlns:a16="http://schemas.microsoft.com/office/drawing/2014/main" id="{45D288B5-14D8-5DA1-3F58-05024CF5FEF4}"/>
                </a:ext>
              </a:extLst>
            </p:cNvPr>
            <p:cNvSpPr/>
            <p:nvPr/>
          </p:nvSpPr>
          <p:spPr>
            <a:xfrm>
              <a:off x="7805196" y="5643523"/>
              <a:ext cx="3710435" cy="215444"/>
            </a:xfrm>
            <a:prstGeom prst="rect">
              <a:avLst/>
            </a:prstGeom>
          </p:spPr>
          <p:txBody>
            <a:bodyPr wrap="square" lIns="0" tIns="0" rIns="0" bIns="0" anchor="t">
              <a:spAutoFit/>
            </a:bodyPr>
            <a:lstStyle/>
            <a:p>
              <a:r>
                <a:rPr lang="en-IN" sz="1400">
                  <a:solidFill>
                    <a:schemeClr val="tx1">
                      <a:lumMod val="85000"/>
                      <a:lumOff val="15000"/>
                    </a:schemeClr>
                  </a:solidFill>
                  <a:ea typeface="Open Sans" panose="020B0606030504020204" pitchFamily="34" charset="0"/>
                  <a:cs typeface="Open Sans" panose="020B0606030504020204" pitchFamily="34" charset="0"/>
                </a:rPr>
                <a:t>Contract, project based, frequent movement</a:t>
              </a:r>
            </a:p>
          </p:txBody>
        </p:sp>
        <p:sp>
          <p:nvSpPr>
            <p:cNvPr id="12" name="Rectangle 11">
              <a:extLst>
                <a:ext uri="{FF2B5EF4-FFF2-40B4-BE49-F238E27FC236}">
                  <a16:creationId xmlns:a16="http://schemas.microsoft.com/office/drawing/2014/main" id="{AE15DCB4-198D-8326-3B58-3F3D1142DA94}"/>
                </a:ext>
              </a:extLst>
            </p:cNvPr>
            <p:cNvSpPr/>
            <p:nvPr/>
          </p:nvSpPr>
          <p:spPr>
            <a:xfrm>
              <a:off x="7810449" y="5325827"/>
              <a:ext cx="3710435" cy="276999"/>
            </a:xfrm>
            <a:prstGeom prst="rect">
              <a:avLst/>
            </a:prstGeom>
          </p:spPr>
          <p:txBody>
            <a:bodyPr wrap="square" lIns="0" tIns="0" rIns="0" bIns="0" anchor="ctr">
              <a:spAutoFit/>
            </a:bodyPr>
            <a:lstStyle/>
            <a:p>
              <a:r>
                <a:rPr lang="en-IN" sz="1800" b="1">
                  <a:solidFill>
                    <a:schemeClr val="tx1">
                      <a:lumMod val="85000"/>
                      <a:lumOff val="15000"/>
                    </a:schemeClr>
                  </a:solidFill>
                  <a:ea typeface="Open Sans" panose="020B0606030504020204" pitchFamily="34" charset="0"/>
                  <a:cs typeface="Open Sans" panose="020B0606030504020204" pitchFamily="34" charset="0"/>
                </a:rPr>
                <a:t>5. Changing Work Contracts</a:t>
              </a:r>
            </a:p>
          </p:txBody>
        </p:sp>
      </p:grpSp>
      <p:grpSp>
        <p:nvGrpSpPr>
          <p:cNvPr id="13" name="Group 12">
            <a:extLst>
              <a:ext uri="{FF2B5EF4-FFF2-40B4-BE49-F238E27FC236}">
                <a16:creationId xmlns:a16="http://schemas.microsoft.com/office/drawing/2014/main" id="{0F4CD562-8A3F-7612-F9D5-A87D2F6B8F49}"/>
              </a:ext>
            </a:extLst>
          </p:cNvPr>
          <p:cNvGrpSpPr/>
          <p:nvPr/>
        </p:nvGrpSpPr>
        <p:grpSpPr>
          <a:xfrm>
            <a:off x="6427711" y="1598612"/>
            <a:ext cx="599391" cy="3816493"/>
            <a:chOff x="7319361" y="1647979"/>
            <a:chExt cx="190285" cy="3709797"/>
          </a:xfrm>
        </p:grpSpPr>
        <p:sp>
          <p:nvSpPr>
            <p:cNvPr id="14" name="Rectangle: Rounded Corners 13">
              <a:extLst>
                <a:ext uri="{FF2B5EF4-FFF2-40B4-BE49-F238E27FC236}">
                  <a16:creationId xmlns:a16="http://schemas.microsoft.com/office/drawing/2014/main" id="{2450CD69-59A4-A3E7-E35B-B39655BE21DE}"/>
                </a:ext>
              </a:extLst>
            </p:cNvPr>
            <p:cNvSpPr/>
            <p:nvPr/>
          </p:nvSpPr>
          <p:spPr>
            <a:xfrm>
              <a:off x="7319361" y="1647979"/>
              <a:ext cx="190285" cy="170304"/>
            </a:xfrm>
            <a:prstGeom prst="roundRect">
              <a:avLst>
                <a:gd name="adj" fmla="val 50000"/>
              </a:avLst>
            </a:prstGeom>
            <a:solidFill>
              <a:schemeClr val="accent3">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a:p>
          </p:txBody>
        </p:sp>
        <p:sp>
          <p:nvSpPr>
            <p:cNvPr id="15" name="Rectangle: Rounded Corners 14">
              <a:extLst>
                <a:ext uri="{FF2B5EF4-FFF2-40B4-BE49-F238E27FC236}">
                  <a16:creationId xmlns:a16="http://schemas.microsoft.com/office/drawing/2014/main" id="{A9D144E4-D1BF-C75C-2CE2-90369535CE3D}"/>
                </a:ext>
              </a:extLst>
            </p:cNvPr>
            <p:cNvSpPr/>
            <p:nvPr/>
          </p:nvSpPr>
          <p:spPr>
            <a:xfrm>
              <a:off x="7319361" y="2532852"/>
              <a:ext cx="190285" cy="170304"/>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Rounded Corners 15">
              <a:extLst>
                <a:ext uri="{FF2B5EF4-FFF2-40B4-BE49-F238E27FC236}">
                  <a16:creationId xmlns:a16="http://schemas.microsoft.com/office/drawing/2014/main" id="{B3C230B2-DC8D-C550-4861-87AE6733A6E9}"/>
                </a:ext>
              </a:extLst>
            </p:cNvPr>
            <p:cNvSpPr/>
            <p:nvPr/>
          </p:nvSpPr>
          <p:spPr>
            <a:xfrm>
              <a:off x="7319361" y="3417725"/>
              <a:ext cx="190285" cy="170304"/>
            </a:xfrm>
            <a:prstGeom prst="roundRect">
              <a:avLst>
                <a:gd name="adj" fmla="val 50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a:p>
          </p:txBody>
        </p:sp>
        <p:sp>
          <p:nvSpPr>
            <p:cNvPr id="17" name="Rectangle: Rounded Corners 16">
              <a:extLst>
                <a:ext uri="{FF2B5EF4-FFF2-40B4-BE49-F238E27FC236}">
                  <a16:creationId xmlns:a16="http://schemas.microsoft.com/office/drawing/2014/main" id="{CE491A66-ADDC-6408-1009-1AD9AEC5CCFA}"/>
                </a:ext>
              </a:extLst>
            </p:cNvPr>
            <p:cNvSpPr/>
            <p:nvPr/>
          </p:nvSpPr>
          <p:spPr>
            <a:xfrm>
              <a:off x="7319361" y="4302598"/>
              <a:ext cx="190285" cy="170304"/>
            </a:xfrm>
            <a:prstGeom prst="roundRect">
              <a:avLst>
                <a:gd name="adj" fmla="val 5000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a:p>
          </p:txBody>
        </p:sp>
        <p:sp>
          <p:nvSpPr>
            <p:cNvPr id="18" name="Rectangle: Rounded Corners 17">
              <a:extLst>
                <a:ext uri="{FF2B5EF4-FFF2-40B4-BE49-F238E27FC236}">
                  <a16:creationId xmlns:a16="http://schemas.microsoft.com/office/drawing/2014/main" id="{7F15C0CB-57E6-6F22-2144-8DF25B00E61C}"/>
                </a:ext>
              </a:extLst>
            </p:cNvPr>
            <p:cNvSpPr/>
            <p:nvPr/>
          </p:nvSpPr>
          <p:spPr>
            <a:xfrm>
              <a:off x="7319361" y="5187472"/>
              <a:ext cx="190285" cy="170304"/>
            </a:xfrm>
            <a:prstGeom prst="roundRect">
              <a:avLst>
                <a:gd name="adj" fmla="val 50000"/>
              </a:avLst>
            </a:prstGeom>
            <a:solidFill>
              <a:schemeClr val="accent2">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a:p>
          </p:txBody>
        </p:sp>
      </p:grpSp>
      <p:grpSp>
        <p:nvGrpSpPr>
          <p:cNvPr id="19" name="Graphic 32">
            <a:extLst>
              <a:ext uri="{FF2B5EF4-FFF2-40B4-BE49-F238E27FC236}">
                <a16:creationId xmlns:a16="http://schemas.microsoft.com/office/drawing/2014/main" id="{708178C1-FBAE-5BC4-8BDB-915503DCCA55}"/>
              </a:ext>
            </a:extLst>
          </p:cNvPr>
          <p:cNvGrpSpPr/>
          <p:nvPr/>
        </p:nvGrpSpPr>
        <p:grpSpPr>
          <a:xfrm>
            <a:off x="1012045" y="1598612"/>
            <a:ext cx="4468076" cy="4467285"/>
            <a:chOff x="1012045" y="1598612"/>
            <a:chExt cx="4468076" cy="4467285"/>
          </a:xfrm>
        </p:grpSpPr>
        <p:grpSp>
          <p:nvGrpSpPr>
            <p:cNvPr id="20" name="Graphic 32">
              <a:extLst>
                <a:ext uri="{FF2B5EF4-FFF2-40B4-BE49-F238E27FC236}">
                  <a16:creationId xmlns:a16="http://schemas.microsoft.com/office/drawing/2014/main" id="{D4CA9E5B-9D1D-7B53-193C-9B81AAFF4AD3}"/>
                </a:ext>
              </a:extLst>
            </p:cNvPr>
            <p:cNvGrpSpPr/>
            <p:nvPr/>
          </p:nvGrpSpPr>
          <p:grpSpPr>
            <a:xfrm>
              <a:off x="1946453" y="2593406"/>
              <a:ext cx="2788139" cy="2788139"/>
              <a:chOff x="1946453" y="2593406"/>
              <a:chExt cx="2788139" cy="2788139"/>
            </a:xfrm>
          </p:grpSpPr>
          <p:sp>
            <p:nvSpPr>
              <p:cNvPr id="21" name="Freeform: Shape 20">
                <a:extLst>
                  <a:ext uri="{FF2B5EF4-FFF2-40B4-BE49-F238E27FC236}">
                    <a16:creationId xmlns:a16="http://schemas.microsoft.com/office/drawing/2014/main" id="{C1FE5E28-C13A-7C0B-7E56-BA5F85CE3420}"/>
                  </a:ext>
                </a:extLst>
              </p:cNvPr>
              <p:cNvSpPr/>
              <p:nvPr/>
            </p:nvSpPr>
            <p:spPr>
              <a:xfrm>
                <a:off x="2662210" y="3353391"/>
                <a:ext cx="1971511" cy="1971511"/>
              </a:xfrm>
              <a:custGeom>
                <a:avLst/>
                <a:gdLst>
                  <a:gd name="connsiteX0" fmla="*/ 1971512 w 1971511"/>
                  <a:gd name="connsiteY0" fmla="*/ 985756 h 1971511"/>
                  <a:gd name="connsiteX1" fmla="*/ 985756 w 1971511"/>
                  <a:gd name="connsiteY1" fmla="*/ 1971512 h 1971511"/>
                  <a:gd name="connsiteX2" fmla="*/ 0 w 1971511"/>
                  <a:gd name="connsiteY2" fmla="*/ 985756 h 1971511"/>
                  <a:gd name="connsiteX3" fmla="*/ 985756 w 1971511"/>
                  <a:gd name="connsiteY3" fmla="*/ 0 h 1971511"/>
                  <a:gd name="connsiteX4" fmla="*/ 1971512 w 1971511"/>
                  <a:gd name="connsiteY4" fmla="*/ 985756 h 19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1" h="1971511">
                    <a:moveTo>
                      <a:pt x="1971512" y="985756"/>
                    </a:moveTo>
                    <a:cubicBezTo>
                      <a:pt x="1971512" y="1530174"/>
                      <a:pt x="1530174" y="1971512"/>
                      <a:pt x="985756" y="1971512"/>
                    </a:cubicBezTo>
                    <a:cubicBezTo>
                      <a:pt x="441338" y="1971512"/>
                      <a:pt x="0" y="1530174"/>
                      <a:pt x="0" y="985756"/>
                    </a:cubicBezTo>
                    <a:cubicBezTo>
                      <a:pt x="0" y="441338"/>
                      <a:pt x="441338" y="0"/>
                      <a:pt x="985756" y="0"/>
                    </a:cubicBezTo>
                    <a:cubicBezTo>
                      <a:pt x="1530174" y="0"/>
                      <a:pt x="1971512" y="441338"/>
                      <a:pt x="1971512" y="985756"/>
                    </a:cubicBezTo>
                    <a:close/>
                  </a:path>
                </a:pathLst>
              </a:custGeom>
              <a:solidFill>
                <a:srgbClr val="FFFFFF">
                  <a:alpha val="0"/>
                </a:srgbClr>
              </a:solidFill>
              <a:ln w="39449"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BEDE9BD-44B7-0D3E-BC96-6ED9B256C803}"/>
                  </a:ext>
                </a:extLst>
              </p:cNvPr>
              <p:cNvSpPr/>
              <p:nvPr/>
            </p:nvSpPr>
            <p:spPr>
              <a:xfrm rot="-5382000">
                <a:off x="2650251" y="3339678"/>
                <a:ext cx="1971511" cy="1971511"/>
              </a:xfrm>
              <a:custGeom>
                <a:avLst/>
                <a:gdLst>
                  <a:gd name="connsiteX0" fmla="*/ 1971511 w 1971511"/>
                  <a:gd name="connsiteY0" fmla="*/ 985756 h 1971511"/>
                  <a:gd name="connsiteX1" fmla="*/ 985756 w 1971511"/>
                  <a:gd name="connsiteY1" fmla="*/ 1971511 h 1971511"/>
                  <a:gd name="connsiteX2" fmla="*/ 0 w 1971511"/>
                  <a:gd name="connsiteY2" fmla="*/ 985756 h 1971511"/>
                  <a:gd name="connsiteX3" fmla="*/ 985756 w 1971511"/>
                  <a:gd name="connsiteY3" fmla="*/ 0 h 1971511"/>
                  <a:gd name="connsiteX4" fmla="*/ 1971511 w 1971511"/>
                  <a:gd name="connsiteY4" fmla="*/ 985756 h 19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1" h="1971511">
                    <a:moveTo>
                      <a:pt x="1971511" y="985756"/>
                    </a:moveTo>
                    <a:cubicBezTo>
                      <a:pt x="1971511" y="1530174"/>
                      <a:pt x="1530174" y="1971511"/>
                      <a:pt x="985756" y="1971511"/>
                    </a:cubicBezTo>
                    <a:cubicBezTo>
                      <a:pt x="441338" y="1971511"/>
                      <a:pt x="0" y="1530174"/>
                      <a:pt x="0" y="985756"/>
                    </a:cubicBezTo>
                    <a:cubicBezTo>
                      <a:pt x="0" y="441338"/>
                      <a:pt x="441338" y="0"/>
                      <a:pt x="985756" y="0"/>
                    </a:cubicBezTo>
                    <a:cubicBezTo>
                      <a:pt x="1530174" y="0"/>
                      <a:pt x="1971511" y="441338"/>
                      <a:pt x="1971511" y="985756"/>
                    </a:cubicBezTo>
                    <a:close/>
                  </a:path>
                </a:pathLst>
              </a:custGeom>
              <a:solidFill>
                <a:srgbClr val="FDFDFD">
                  <a:alpha val="3000"/>
                </a:srgbClr>
              </a:solidFill>
              <a:ln w="3944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A69EC81-0FFB-C859-456E-AD80AFDB6CCD}"/>
                  </a:ext>
                </a:extLst>
              </p:cNvPr>
              <p:cNvSpPr/>
              <p:nvPr/>
            </p:nvSpPr>
            <p:spPr>
              <a:xfrm rot="-5362800">
                <a:off x="2638206" y="3326058"/>
                <a:ext cx="1971510" cy="1971510"/>
              </a:xfrm>
              <a:custGeom>
                <a:avLst/>
                <a:gdLst>
                  <a:gd name="connsiteX0" fmla="*/ 1971511 w 1971510"/>
                  <a:gd name="connsiteY0" fmla="*/ 985756 h 1971510"/>
                  <a:gd name="connsiteX1" fmla="*/ 985755 w 1971510"/>
                  <a:gd name="connsiteY1" fmla="*/ 1971511 h 1971510"/>
                  <a:gd name="connsiteX2" fmla="*/ 0 w 1971510"/>
                  <a:gd name="connsiteY2" fmla="*/ 985756 h 1971510"/>
                  <a:gd name="connsiteX3" fmla="*/ 985755 w 1971510"/>
                  <a:gd name="connsiteY3" fmla="*/ 0 h 1971510"/>
                  <a:gd name="connsiteX4" fmla="*/ 1971511 w 1971510"/>
                  <a:gd name="connsiteY4" fmla="*/ 985756 h 1971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0" h="1971510">
                    <a:moveTo>
                      <a:pt x="1971511" y="985756"/>
                    </a:moveTo>
                    <a:cubicBezTo>
                      <a:pt x="1971511" y="1530173"/>
                      <a:pt x="1530173" y="1971511"/>
                      <a:pt x="985755" y="1971511"/>
                    </a:cubicBezTo>
                    <a:cubicBezTo>
                      <a:pt x="441338" y="1971511"/>
                      <a:pt x="0" y="1530173"/>
                      <a:pt x="0" y="985756"/>
                    </a:cubicBezTo>
                    <a:cubicBezTo>
                      <a:pt x="0" y="441338"/>
                      <a:pt x="441338" y="0"/>
                      <a:pt x="985755" y="0"/>
                    </a:cubicBezTo>
                    <a:cubicBezTo>
                      <a:pt x="1530173" y="0"/>
                      <a:pt x="1971511" y="441338"/>
                      <a:pt x="1971511" y="985756"/>
                    </a:cubicBezTo>
                    <a:close/>
                  </a:path>
                </a:pathLst>
              </a:custGeom>
              <a:solidFill>
                <a:srgbClr val="FAFAFB">
                  <a:alpha val="6000"/>
                </a:srgbClr>
              </a:solidFill>
              <a:ln w="3944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48B24C47-AA5B-3B14-A083-2F646CF00095}"/>
                  </a:ext>
                </a:extLst>
              </p:cNvPr>
              <p:cNvSpPr/>
              <p:nvPr/>
            </p:nvSpPr>
            <p:spPr>
              <a:xfrm rot="-5341200">
                <a:off x="2626546" y="3312702"/>
                <a:ext cx="1971512" cy="1971512"/>
              </a:xfrm>
              <a:custGeom>
                <a:avLst/>
                <a:gdLst>
                  <a:gd name="connsiteX0" fmla="*/ 1971512 w 1971512"/>
                  <a:gd name="connsiteY0" fmla="*/ 985756 h 1971512"/>
                  <a:gd name="connsiteX1" fmla="*/ 985756 w 1971512"/>
                  <a:gd name="connsiteY1" fmla="*/ 1971513 h 1971512"/>
                  <a:gd name="connsiteX2" fmla="*/ 0 w 1971512"/>
                  <a:gd name="connsiteY2" fmla="*/ 985756 h 1971512"/>
                  <a:gd name="connsiteX3" fmla="*/ 985756 w 1971512"/>
                  <a:gd name="connsiteY3" fmla="*/ 0 h 1971512"/>
                  <a:gd name="connsiteX4" fmla="*/ 1971512 w 1971512"/>
                  <a:gd name="connsiteY4" fmla="*/ 985756 h 197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2" h="1971512">
                    <a:moveTo>
                      <a:pt x="1971512" y="985756"/>
                    </a:moveTo>
                    <a:cubicBezTo>
                      <a:pt x="1971512" y="1530174"/>
                      <a:pt x="1530174" y="1971513"/>
                      <a:pt x="985756" y="1971513"/>
                    </a:cubicBezTo>
                    <a:cubicBezTo>
                      <a:pt x="441338" y="1971513"/>
                      <a:pt x="0" y="1530174"/>
                      <a:pt x="0" y="985756"/>
                    </a:cubicBezTo>
                    <a:cubicBezTo>
                      <a:pt x="0" y="441338"/>
                      <a:pt x="441338" y="0"/>
                      <a:pt x="985756" y="0"/>
                    </a:cubicBezTo>
                    <a:cubicBezTo>
                      <a:pt x="1530174" y="0"/>
                      <a:pt x="1971512" y="441338"/>
                      <a:pt x="1971512" y="985756"/>
                    </a:cubicBezTo>
                    <a:close/>
                  </a:path>
                </a:pathLst>
              </a:custGeom>
              <a:solidFill>
                <a:srgbClr val="F8F8F9">
                  <a:alpha val="9000"/>
                </a:srgbClr>
              </a:solidFill>
              <a:ln w="3944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99D867F1-0835-AD35-1DDF-8CEAE16C244E}"/>
                  </a:ext>
                </a:extLst>
              </p:cNvPr>
              <p:cNvSpPr/>
              <p:nvPr/>
            </p:nvSpPr>
            <p:spPr>
              <a:xfrm rot="-5318400">
                <a:off x="2614721" y="3299055"/>
                <a:ext cx="1971511" cy="1971511"/>
              </a:xfrm>
              <a:custGeom>
                <a:avLst/>
                <a:gdLst>
                  <a:gd name="connsiteX0" fmla="*/ 1971511 w 1971511"/>
                  <a:gd name="connsiteY0" fmla="*/ 985756 h 1971511"/>
                  <a:gd name="connsiteX1" fmla="*/ 985756 w 1971511"/>
                  <a:gd name="connsiteY1" fmla="*/ 1971511 h 1971511"/>
                  <a:gd name="connsiteX2" fmla="*/ 0 w 1971511"/>
                  <a:gd name="connsiteY2" fmla="*/ 985756 h 1971511"/>
                  <a:gd name="connsiteX3" fmla="*/ 985756 w 1971511"/>
                  <a:gd name="connsiteY3" fmla="*/ 0 h 1971511"/>
                  <a:gd name="connsiteX4" fmla="*/ 1971511 w 1971511"/>
                  <a:gd name="connsiteY4" fmla="*/ 985756 h 19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1" h="1971511">
                    <a:moveTo>
                      <a:pt x="1971511" y="985756"/>
                    </a:moveTo>
                    <a:cubicBezTo>
                      <a:pt x="1971511" y="1530174"/>
                      <a:pt x="1530173" y="1971511"/>
                      <a:pt x="985756" y="1971511"/>
                    </a:cubicBezTo>
                    <a:cubicBezTo>
                      <a:pt x="441338" y="1971511"/>
                      <a:pt x="0" y="1530174"/>
                      <a:pt x="0" y="985756"/>
                    </a:cubicBezTo>
                    <a:cubicBezTo>
                      <a:pt x="0" y="441338"/>
                      <a:pt x="441338" y="0"/>
                      <a:pt x="985756" y="0"/>
                    </a:cubicBezTo>
                    <a:cubicBezTo>
                      <a:pt x="1530173" y="0"/>
                      <a:pt x="1971511" y="441338"/>
                      <a:pt x="1971511" y="985756"/>
                    </a:cubicBezTo>
                    <a:close/>
                  </a:path>
                </a:pathLst>
              </a:custGeom>
              <a:solidFill>
                <a:srgbClr val="F5F6F6">
                  <a:alpha val="12000"/>
                </a:srgbClr>
              </a:solidFill>
              <a:ln w="3944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AC652A8-47D7-FAA7-8604-8EA94C03F883}"/>
                  </a:ext>
                </a:extLst>
              </p:cNvPr>
              <p:cNvSpPr/>
              <p:nvPr/>
            </p:nvSpPr>
            <p:spPr>
              <a:xfrm rot="-5292600">
                <a:off x="2603220" y="3285761"/>
                <a:ext cx="1971511" cy="1971511"/>
              </a:xfrm>
              <a:custGeom>
                <a:avLst/>
                <a:gdLst>
                  <a:gd name="connsiteX0" fmla="*/ 1971512 w 1971511"/>
                  <a:gd name="connsiteY0" fmla="*/ 985756 h 1971511"/>
                  <a:gd name="connsiteX1" fmla="*/ 985756 w 1971511"/>
                  <a:gd name="connsiteY1" fmla="*/ 1971512 h 1971511"/>
                  <a:gd name="connsiteX2" fmla="*/ 0 w 1971511"/>
                  <a:gd name="connsiteY2" fmla="*/ 985756 h 1971511"/>
                  <a:gd name="connsiteX3" fmla="*/ 985756 w 1971511"/>
                  <a:gd name="connsiteY3" fmla="*/ 0 h 1971511"/>
                  <a:gd name="connsiteX4" fmla="*/ 1971512 w 1971511"/>
                  <a:gd name="connsiteY4" fmla="*/ 985756 h 19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1" h="1971511">
                    <a:moveTo>
                      <a:pt x="1971512" y="985756"/>
                    </a:moveTo>
                    <a:cubicBezTo>
                      <a:pt x="1971512" y="1530174"/>
                      <a:pt x="1530174" y="1971512"/>
                      <a:pt x="985756" y="1971512"/>
                    </a:cubicBezTo>
                    <a:cubicBezTo>
                      <a:pt x="441338" y="1971512"/>
                      <a:pt x="0" y="1530174"/>
                      <a:pt x="0" y="985756"/>
                    </a:cubicBezTo>
                    <a:cubicBezTo>
                      <a:pt x="0" y="441338"/>
                      <a:pt x="441338" y="0"/>
                      <a:pt x="985756" y="0"/>
                    </a:cubicBezTo>
                    <a:cubicBezTo>
                      <a:pt x="1530174" y="0"/>
                      <a:pt x="1971512" y="441338"/>
                      <a:pt x="1971512" y="985756"/>
                    </a:cubicBezTo>
                    <a:close/>
                  </a:path>
                </a:pathLst>
              </a:custGeom>
              <a:solidFill>
                <a:srgbClr val="F3F4F4">
                  <a:alpha val="15000"/>
                </a:srgbClr>
              </a:solidFill>
              <a:ln w="3944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9B1FEF8-EA28-22F9-576F-9DB2D5C3A92F}"/>
                  </a:ext>
                </a:extLst>
              </p:cNvPr>
              <p:cNvSpPr/>
              <p:nvPr/>
            </p:nvSpPr>
            <p:spPr>
              <a:xfrm rot="-5264400">
                <a:off x="2591136" y="3272337"/>
                <a:ext cx="1971511" cy="1971511"/>
              </a:xfrm>
              <a:custGeom>
                <a:avLst/>
                <a:gdLst>
                  <a:gd name="connsiteX0" fmla="*/ 1971512 w 1971511"/>
                  <a:gd name="connsiteY0" fmla="*/ 985756 h 1971511"/>
                  <a:gd name="connsiteX1" fmla="*/ 985756 w 1971511"/>
                  <a:gd name="connsiteY1" fmla="*/ 1971512 h 1971511"/>
                  <a:gd name="connsiteX2" fmla="*/ 0 w 1971511"/>
                  <a:gd name="connsiteY2" fmla="*/ 985756 h 1971511"/>
                  <a:gd name="connsiteX3" fmla="*/ 985756 w 1971511"/>
                  <a:gd name="connsiteY3" fmla="*/ 0 h 1971511"/>
                  <a:gd name="connsiteX4" fmla="*/ 1971512 w 1971511"/>
                  <a:gd name="connsiteY4" fmla="*/ 985756 h 19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1" h="1971511">
                    <a:moveTo>
                      <a:pt x="1971512" y="985756"/>
                    </a:moveTo>
                    <a:cubicBezTo>
                      <a:pt x="1971512" y="1530174"/>
                      <a:pt x="1530174" y="1971512"/>
                      <a:pt x="985756" y="1971512"/>
                    </a:cubicBezTo>
                    <a:cubicBezTo>
                      <a:pt x="441338" y="1971512"/>
                      <a:pt x="0" y="1530174"/>
                      <a:pt x="0" y="985756"/>
                    </a:cubicBezTo>
                    <a:cubicBezTo>
                      <a:pt x="0" y="441338"/>
                      <a:pt x="441338" y="0"/>
                      <a:pt x="985756" y="0"/>
                    </a:cubicBezTo>
                    <a:cubicBezTo>
                      <a:pt x="1530174" y="0"/>
                      <a:pt x="1971512" y="441338"/>
                      <a:pt x="1971512" y="985756"/>
                    </a:cubicBezTo>
                    <a:close/>
                  </a:path>
                </a:pathLst>
              </a:custGeom>
              <a:solidFill>
                <a:srgbClr val="F1F1F2">
                  <a:alpha val="18000"/>
                </a:srgbClr>
              </a:solidFill>
              <a:ln w="3944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79A438FD-671E-891A-2EBF-2F832B199196}"/>
                  </a:ext>
                </a:extLst>
              </p:cNvPr>
              <p:cNvSpPr/>
              <p:nvPr/>
            </p:nvSpPr>
            <p:spPr>
              <a:xfrm rot="-5233200">
                <a:off x="2579215" y="3258513"/>
                <a:ext cx="1971511" cy="1971511"/>
              </a:xfrm>
              <a:custGeom>
                <a:avLst/>
                <a:gdLst>
                  <a:gd name="connsiteX0" fmla="*/ 1971512 w 1971511"/>
                  <a:gd name="connsiteY0" fmla="*/ 985756 h 1971511"/>
                  <a:gd name="connsiteX1" fmla="*/ 985756 w 1971511"/>
                  <a:gd name="connsiteY1" fmla="*/ 1971512 h 1971511"/>
                  <a:gd name="connsiteX2" fmla="*/ 0 w 1971511"/>
                  <a:gd name="connsiteY2" fmla="*/ 985756 h 1971511"/>
                  <a:gd name="connsiteX3" fmla="*/ 985756 w 1971511"/>
                  <a:gd name="connsiteY3" fmla="*/ 0 h 1971511"/>
                  <a:gd name="connsiteX4" fmla="*/ 1971512 w 1971511"/>
                  <a:gd name="connsiteY4" fmla="*/ 985756 h 19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1" h="1971511">
                    <a:moveTo>
                      <a:pt x="1971512" y="985756"/>
                    </a:moveTo>
                    <a:cubicBezTo>
                      <a:pt x="1971512" y="1530174"/>
                      <a:pt x="1530174" y="1971512"/>
                      <a:pt x="985756" y="1971512"/>
                    </a:cubicBezTo>
                    <a:cubicBezTo>
                      <a:pt x="441338" y="1971512"/>
                      <a:pt x="0" y="1530174"/>
                      <a:pt x="0" y="985756"/>
                    </a:cubicBezTo>
                    <a:cubicBezTo>
                      <a:pt x="0" y="441338"/>
                      <a:pt x="441338" y="0"/>
                      <a:pt x="985756" y="0"/>
                    </a:cubicBezTo>
                    <a:cubicBezTo>
                      <a:pt x="1530174" y="0"/>
                      <a:pt x="1971512" y="441338"/>
                      <a:pt x="1971512" y="985756"/>
                    </a:cubicBezTo>
                    <a:close/>
                  </a:path>
                </a:pathLst>
              </a:custGeom>
              <a:solidFill>
                <a:srgbClr val="EEEFF0">
                  <a:alpha val="21000"/>
                </a:srgbClr>
              </a:solidFill>
              <a:ln w="3944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55EA3578-4968-37F6-D648-547893D53D70}"/>
                  </a:ext>
                </a:extLst>
              </p:cNvPr>
              <p:cNvSpPr/>
              <p:nvPr/>
            </p:nvSpPr>
            <p:spPr>
              <a:xfrm rot="-5198400">
                <a:off x="2567387" y="3245173"/>
                <a:ext cx="1971511" cy="1971511"/>
              </a:xfrm>
              <a:custGeom>
                <a:avLst/>
                <a:gdLst>
                  <a:gd name="connsiteX0" fmla="*/ 1971512 w 1971511"/>
                  <a:gd name="connsiteY0" fmla="*/ 985756 h 1971511"/>
                  <a:gd name="connsiteX1" fmla="*/ 985756 w 1971511"/>
                  <a:gd name="connsiteY1" fmla="*/ 1971512 h 1971511"/>
                  <a:gd name="connsiteX2" fmla="*/ 0 w 1971511"/>
                  <a:gd name="connsiteY2" fmla="*/ 985756 h 1971511"/>
                  <a:gd name="connsiteX3" fmla="*/ 985756 w 1971511"/>
                  <a:gd name="connsiteY3" fmla="*/ 0 h 1971511"/>
                  <a:gd name="connsiteX4" fmla="*/ 1971512 w 1971511"/>
                  <a:gd name="connsiteY4" fmla="*/ 985756 h 19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1" h="1971511">
                    <a:moveTo>
                      <a:pt x="1971512" y="985756"/>
                    </a:moveTo>
                    <a:cubicBezTo>
                      <a:pt x="1971512" y="1530174"/>
                      <a:pt x="1530174" y="1971512"/>
                      <a:pt x="985756" y="1971512"/>
                    </a:cubicBezTo>
                    <a:cubicBezTo>
                      <a:pt x="441338" y="1971512"/>
                      <a:pt x="0" y="1530174"/>
                      <a:pt x="0" y="985756"/>
                    </a:cubicBezTo>
                    <a:cubicBezTo>
                      <a:pt x="0" y="441338"/>
                      <a:pt x="441338" y="0"/>
                      <a:pt x="985756" y="0"/>
                    </a:cubicBezTo>
                    <a:cubicBezTo>
                      <a:pt x="1530174" y="0"/>
                      <a:pt x="1971512" y="441338"/>
                      <a:pt x="1971512" y="985756"/>
                    </a:cubicBezTo>
                    <a:close/>
                  </a:path>
                </a:pathLst>
              </a:custGeom>
              <a:solidFill>
                <a:srgbClr val="ECEDEE">
                  <a:alpha val="24000"/>
                </a:srgbClr>
              </a:solidFill>
              <a:ln w="3944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5147922-D107-42BE-29C3-B58ECB506C35}"/>
                  </a:ext>
                </a:extLst>
              </p:cNvPr>
              <p:cNvSpPr/>
              <p:nvPr/>
            </p:nvSpPr>
            <p:spPr>
              <a:xfrm rot="-5159400">
                <a:off x="2555938" y="3231644"/>
                <a:ext cx="1971512" cy="1971512"/>
              </a:xfrm>
              <a:custGeom>
                <a:avLst/>
                <a:gdLst>
                  <a:gd name="connsiteX0" fmla="*/ 1971512 w 1971512"/>
                  <a:gd name="connsiteY0" fmla="*/ 985756 h 1971512"/>
                  <a:gd name="connsiteX1" fmla="*/ 985756 w 1971512"/>
                  <a:gd name="connsiteY1" fmla="*/ 1971512 h 1971512"/>
                  <a:gd name="connsiteX2" fmla="*/ 0 w 1971512"/>
                  <a:gd name="connsiteY2" fmla="*/ 985756 h 1971512"/>
                  <a:gd name="connsiteX3" fmla="*/ 985756 w 1971512"/>
                  <a:gd name="connsiteY3" fmla="*/ 0 h 1971512"/>
                  <a:gd name="connsiteX4" fmla="*/ 1971512 w 1971512"/>
                  <a:gd name="connsiteY4" fmla="*/ 985756 h 197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2" h="1971512">
                    <a:moveTo>
                      <a:pt x="1971512" y="985756"/>
                    </a:moveTo>
                    <a:cubicBezTo>
                      <a:pt x="1971512" y="1530174"/>
                      <a:pt x="1530174" y="1971512"/>
                      <a:pt x="985756" y="1971512"/>
                    </a:cubicBezTo>
                    <a:cubicBezTo>
                      <a:pt x="441338" y="1971512"/>
                      <a:pt x="0" y="1530174"/>
                      <a:pt x="0" y="985756"/>
                    </a:cubicBezTo>
                    <a:cubicBezTo>
                      <a:pt x="0" y="441338"/>
                      <a:pt x="441338" y="0"/>
                      <a:pt x="985756" y="0"/>
                    </a:cubicBezTo>
                    <a:cubicBezTo>
                      <a:pt x="1530174" y="0"/>
                      <a:pt x="1971512" y="441338"/>
                      <a:pt x="1971512" y="985756"/>
                    </a:cubicBezTo>
                    <a:close/>
                  </a:path>
                </a:pathLst>
              </a:custGeom>
              <a:solidFill>
                <a:srgbClr val="E9EBEC">
                  <a:alpha val="26000"/>
                </a:srgbClr>
              </a:solidFill>
              <a:ln w="39449"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8D700B3-0AE5-44E7-9060-9D3700F3F2FF}"/>
                  </a:ext>
                </a:extLst>
              </p:cNvPr>
              <p:cNvSpPr/>
              <p:nvPr/>
            </p:nvSpPr>
            <p:spPr>
              <a:xfrm rot="-5115600">
                <a:off x="2543931" y="3218028"/>
                <a:ext cx="1971511" cy="1971511"/>
              </a:xfrm>
              <a:custGeom>
                <a:avLst/>
                <a:gdLst>
                  <a:gd name="connsiteX0" fmla="*/ 1971512 w 1971511"/>
                  <a:gd name="connsiteY0" fmla="*/ 985756 h 1971511"/>
                  <a:gd name="connsiteX1" fmla="*/ 985756 w 1971511"/>
                  <a:gd name="connsiteY1" fmla="*/ 1971512 h 1971511"/>
                  <a:gd name="connsiteX2" fmla="*/ 0 w 1971511"/>
                  <a:gd name="connsiteY2" fmla="*/ 985756 h 1971511"/>
                  <a:gd name="connsiteX3" fmla="*/ 985756 w 1971511"/>
                  <a:gd name="connsiteY3" fmla="*/ 0 h 1971511"/>
                  <a:gd name="connsiteX4" fmla="*/ 1971512 w 1971511"/>
                  <a:gd name="connsiteY4" fmla="*/ 985756 h 19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1" h="1971511">
                    <a:moveTo>
                      <a:pt x="1971512" y="985756"/>
                    </a:moveTo>
                    <a:cubicBezTo>
                      <a:pt x="1971512" y="1530174"/>
                      <a:pt x="1530174" y="1971512"/>
                      <a:pt x="985756" y="1971512"/>
                    </a:cubicBezTo>
                    <a:cubicBezTo>
                      <a:pt x="441338" y="1971512"/>
                      <a:pt x="0" y="1530174"/>
                      <a:pt x="0" y="985756"/>
                    </a:cubicBezTo>
                    <a:cubicBezTo>
                      <a:pt x="0" y="441338"/>
                      <a:pt x="441338" y="0"/>
                      <a:pt x="985756" y="0"/>
                    </a:cubicBezTo>
                    <a:cubicBezTo>
                      <a:pt x="1530174" y="0"/>
                      <a:pt x="1971512" y="441338"/>
                      <a:pt x="1971512" y="985756"/>
                    </a:cubicBezTo>
                    <a:close/>
                  </a:path>
                </a:pathLst>
              </a:custGeom>
              <a:solidFill>
                <a:srgbClr val="E7E8EA">
                  <a:alpha val="29000"/>
                </a:srgbClr>
              </a:solidFill>
              <a:ln w="39449" cap="flat">
                <a:noFill/>
                <a:prstDash val="solid"/>
                <a:miter/>
              </a:ln>
            </p:spPr>
            <p:txBody>
              <a:bodyPr rtlCol="0" anchor="ctr"/>
              <a:lstStyle/>
              <a:p>
                <a:endParaRPr lang="en-US"/>
              </a:p>
            </p:txBody>
          </p:sp>
          <p:sp>
            <p:nvSpPr>
              <p:cNvPr id="1376" name="Freeform: Shape 1375">
                <a:extLst>
                  <a:ext uri="{FF2B5EF4-FFF2-40B4-BE49-F238E27FC236}">
                    <a16:creationId xmlns:a16="http://schemas.microsoft.com/office/drawing/2014/main" id="{D222DD28-8C93-0BBA-71A4-87E6A265D165}"/>
                  </a:ext>
                </a:extLst>
              </p:cNvPr>
              <p:cNvSpPr/>
              <p:nvPr/>
            </p:nvSpPr>
            <p:spPr>
              <a:xfrm rot="-5065800">
                <a:off x="2532349" y="3205027"/>
                <a:ext cx="1971511" cy="1971511"/>
              </a:xfrm>
              <a:custGeom>
                <a:avLst/>
                <a:gdLst>
                  <a:gd name="connsiteX0" fmla="*/ 1971511 w 1971511"/>
                  <a:gd name="connsiteY0" fmla="*/ 985756 h 1971511"/>
                  <a:gd name="connsiteX1" fmla="*/ 985756 w 1971511"/>
                  <a:gd name="connsiteY1" fmla="*/ 1971511 h 1971511"/>
                  <a:gd name="connsiteX2" fmla="*/ 0 w 1971511"/>
                  <a:gd name="connsiteY2" fmla="*/ 985756 h 1971511"/>
                  <a:gd name="connsiteX3" fmla="*/ 985756 w 1971511"/>
                  <a:gd name="connsiteY3" fmla="*/ 0 h 1971511"/>
                  <a:gd name="connsiteX4" fmla="*/ 1971511 w 1971511"/>
                  <a:gd name="connsiteY4" fmla="*/ 985756 h 19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1" h="1971511">
                    <a:moveTo>
                      <a:pt x="1971511" y="985756"/>
                    </a:moveTo>
                    <a:cubicBezTo>
                      <a:pt x="1971511" y="1530174"/>
                      <a:pt x="1530173" y="1971511"/>
                      <a:pt x="985756" y="1971511"/>
                    </a:cubicBezTo>
                    <a:cubicBezTo>
                      <a:pt x="441338" y="1971511"/>
                      <a:pt x="0" y="1530174"/>
                      <a:pt x="0" y="985756"/>
                    </a:cubicBezTo>
                    <a:cubicBezTo>
                      <a:pt x="0" y="441338"/>
                      <a:pt x="441338" y="0"/>
                      <a:pt x="985756" y="0"/>
                    </a:cubicBezTo>
                    <a:cubicBezTo>
                      <a:pt x="1530173" y="0"/>
                      <a:pt x="1971511" y="441338"/>
                      <a:pt x="1971511" y="985756"/>
                    </a:cubicBezTo>
                    <a:close/>
                  </a:path>
                </a:pathLst>
              </a:custGeom>
              <a:solidFill>
                <a:srgbClr val="E4E6E7">
                  <a:alpha val="32000"/>
                </a:srgbClr>
              </a:solidFill>
              <a:ln w="39449" cap="flat">
                <a:noFill/>
                <a:prstDash val="solid"/>
                <a:miter/>
              </a:ln>
            </p:spPr>
            <p:txBody>
              <a:bodyPr rtlCol="0" anchor="ctr"/>
              <a:lstStyle/>
              <a:p>
                <a:endParaRPr lang="en-US"/>
              </a:p>
            </p:txBody>
          </p:sp>
          <p:sp>
            <p:nvSpPr>
              <p:cNvPr id="1377" name="Freeform: Shape 1376">
                <a:extLst>
                  <a:ext uri="{FF2B5EF4-FFF2-40B4-BE49-F238E27FC236}">
                    <a16:creationId xmlns:a16="http://schemas.microsoft.com/office/drawing/2014/main" id="{3F6E6B4F-A594-D800-1CFE-2F137E49588C}"/>
                  </a:ext>
                </a:extLst>
              </p:cNvPr>
              <p:cNvSpPr/>
              <p:nvPr/>
            </p:nvSpPr>
            <p:spPr>
              <a:xfrm rot="-5009399">
                <a:off x="2520521" y="3191216"/>
                <a:ext cx="1971511" cy="1971511"/>
              </a:xfrm>
              <a:custGeom>
                <a:avLst/>
                <a:gdLst>
                  <a:gd name="connsiteX0" fmla="*/ 1971512 w 1971511"/>
                  <a:gd name="connsiteY0" fmla="*/ 985756 h 1971511"/>
                  <a:gd name="connsiteX1" fmla="*/ 985756 w 1971511"/>
                  <a:gd name="connsiteY1" fmla="*/ 1971512 h 1971511"/>
                  <a:gd name="connsiteX2" fmla="*/ 0 w 1971511"/>
                  <a:gd name="connsiteY2" fmla="*/ 985756 h 1971511"/>
                  <a:gd name="connsiteX3" fmla="*/ 985756 w 1971511"/>
                  <a:gd name="connsiteY3" fmla="*/ 0 h 1971511"/>
                  <a:gd name="connsiteX4" fmla="*/ 1971512 w 1971511"/>
                  <a:gd name="connsiteY4" fmla="*/ 985756 h 19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1" h="1971511">
                    <a:moveTo>
                      <a:pt x="1971512" y="985756"/>
                    </a:moveTo>
                    <a:cubicBezTo>
                      <a:pt x="1971512" y="1530174"/>
                      <a:pt x="1530174" y="1971512"/>
                      <a:pt x="985756" y="1971512"/>
                    </a:cubicBezTo>
                    <a:cubicBezTo>
                      <a:pt x="441338" y="1971512"/>
                      <a:pt x="0" y="1530174"/>
                      <a:pt x="0" y="985756"/>
                    </a:cubicBezTo>
                    <a:cubicBezTo>
                      <a:pt x="0" y="441338"/>
                      <a:pt x="441338" y="0"/>
                      <a:pt x="985756" y="0"/>
                    </a:cubicBezTo>
                    <a:cubicBezTo>
                      <a:pt x="1530174" y="0"/>
                      <a:pt x="1971512" y="441338"/>
                      <a:pt x="1971512" y="985756"/>
                    </a:cubicBezTo>
                    <a:close/>
                  </a:path>
                </a:pathLst>
              </a:custGeom>
              <a:solidFill>
                <a:srgbClr val="E2E4E5">
                  <a:alpha val="35000"/>
                </a:srgbClr>
              </a:solidFill>
              <a:ln w="39449" cap="flat">
                <a:noFill/>
                <a:prstDash val="solid"/>
                <a:miter/>
              </a:ln>
            </p:spPr>
            <p:txBody>
              <a:bodyPr rtlCol="0" anchor="ctr"/>
              <a:lstStyle/>
              <a:p>
                <a:endParaRPr lang="en-US"/>
              </a:p>
            </p:txBody>
          </p:sp>
          <p:sp>
            <p:nvSpPr>
              <p:cNvPr id="1378" name="Freeform: Shape 1377">
                <a:extLst>
                  <a:ext uri="{FF2B5EF4-FFF2-40B4-BE49-F238E27FC236}">
                    <a16:creationId xmlns:a16="http://schemas.microsoft.com/office/drawing/2014/main" id="{A960A6D6-9AFF-DFF5-02ED-B76AEC91F636}"/>
                  </a:ext>
                </a:extLst>
              </p:cNvPr>
              <p:cNvSpPr/>
              <p:nvPr/>
            </p:nvSpPr>
            <p:spPr>
              <a:xfrm rot="-4944602">
                <a:off x="2508047" y="3177357"/>
                <a:ext cx="1971512" cy="1971512"/>
              </a:xfrm>
              <a:custGeom>
                <a:avLst/>
                <a:gdLst>
                  <a:gd name="connsiteX0" fmla="*/ 1971512 w 1971512"/>
                  <a:gd name="connsiteY0" fmla="*/ 985756 h 1971512"/>
                  <a:gd name="connsiteX1" fmla="*/ 985756 w 1971512"/>
                  <a:gd name="connsiteY1" fmla="*/ 1971513 h 1971512"/>
                  <a:gd name="connsiteX2" fmla="*/ 0 w 1971512"/>
                  <a:gd name="connsiteY2" fmla="*/ 985756 h 1971512"/>
                  <a:gd name="connsiteX3" fmla="*/ 985756 w 1971512"/>
                  <a:gd name="connsiteY3" fmla="*/ 0 h 1971512"/>
                  <a:gd name="connsiteX4" fmla="*/ 1971512 w 1971512"/>
                  <a:gd name="connsiteY4" fmla="*/ 985756 h 197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2" h="1971512">
                    <a:moveTo>
                      <a:pt x="1971512" y="985756"/>
                    </a:moveTo>
                    <a:cubicBezTo>
                      <a:pt x="1971512" y="1530174"/>
                      <a:pt x="1530174" y="1971513"/>
                      <a:pt x="985756" y="1971513"/>
                    </a:cubicBezTo>
                    <a:cubicBezTo>
                      <a:pt x="441338" y="1971513"/>
                      <a:pt x="0" y="1530174"/>
                      <a:pt x="0" y="985756"/>
                    </a:cubicBezTo>
                    <a:cubicBezTo>
                      <a:pt x="0" y="441338"/>
                      <a:pt x="441338" y="0"/>
                      <a:pt x="985756" y="0"/>
                    </a:cubicBezTo>
                    <a:cubicBezTo>
                      <a:pt x="1530174" y="0"/>
                      <a:pt x="1971512" y="441338"/>
                      <a:pt x="1971512" y="985756"/>
                    </a:cubicBezTo>
                    <a:close/>
                  </a:path>
                </a:pathLst>
              </a:custGeom>
              <a:solidFill>
                <a:srgbClr val="E0E2E3">
                  <a:alpha val="38000"/>
                </a:srgbClr>
              </a:solidFill>
              <a:ln w="39449" cap="flat">
                <a:noFill/>
                <a:prstDash val="solid"/>
                <a:miter/>
              </a:ln>
            </p:spPr>
            <p:txBody>
              <a:bodyPr rtlCol="0" anchor="ctr"/>
              <a:lstStyle/>
              <a:p>
                <a:endParaRPr lang="en-US"/>
              </a:p>
            </p:txBody>
          </p:sp>
          <p:sp>
            <p:nvSpPr>
              <p:cNvPr id="1379" name="Freeform: Shape 1378">
                <a:extLst>
                  <a:ext uri="{FF2B5EF4-FFF2-40B4-BE49-F238E27FC236}">
                    <a16:creationId xmlns:a16="http://schemas.microsoft.com/office/drawing/2014/main" id="{3A0D0B2F-9852-4385-20FD-373A1B4E5E54}"/>
                  </a:ext>
                </a:extLst>
              </p:cNvPr>
              <p:cNvSpPr/>
              <p:nvPr/>
            </p:nvSpPr>
            <p:spPr>
              <a:xfrm rot="-4869599">
                <a:off x="2496321" y="3164050"/>
                <a:ext cx="1971511" cy="1971511"/>
              </a:xfrm>
              <a:custGeom>
                <a:avLst/>
                <a:gdLst>
                  <a:gd name="connsiteX0" fmla="*/ 1971511 w 1971511"/>
                  <a:gd name="connsiteY0" fmla="*/ 985756 h 1971511"/>
                  <a:gd name="connsiteX1" fmla="*/ 985756 w 1971511"/>
                  <a:gd name="connsiteY1" fmla="*/ 1971512 h 1971511"/>
                  <a:gd name="connsiteX2" fmla="*/ 0 w 1971511"/>
                  <a:gd name="connsiteY2" fmla="*/ 985756 h 1971511"/>
                  <a:gd name="connsiteX3" fmla="*/ 985756 w 1971511"/>
                  <a:gd name="connsiteY3" fmla="*/ 0 h 1971511"/>
                  <a:gd name="connsiteX4" fmla="*/ 1971511 w 1971511"/>
                  <a:gd name="connsiteY4" fmla="*/ 985756 h 19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1" h="1971511">
                    <a:moveTo>
                      <a:pt x="1971511" y="985756"/>
                    </a:moveTo>
                    <a:cubicBezTo>
                      <a:pt x="1971511" y="1530174"/>
                      <a:pt x="1530174" y="1971512"/>
                      <a:pt x="985756" y="1971512"/>
                    </a:cubicBezTo>
                    <a:cubicBezTo>
                      <a:pt x="441338" y="1971512"/>
                      <a:pt x="0" y="1530174"/>
                      <a:pt x="0" y="985756"/>
                    </a:cubicBezTo>
                    <a:cubicBezTo>
                      <a:pt x="0" y="441338"/>
                      <a:pt x="441338" y="0"/>
                      <a:pt x="985756" y="0"/>
                    </a:cubicBezTo>
                    <a:cubicBezTo>
                      <a:pt x="1530174" y="0"/>
                      <a:pt x="1971511" y="441338"/>
                      <a:pt x="1971511" y="985756"/>
                    </a:cubicBezTo>
                    <a:close/>
                  </a:path>
                </a:pathLst>
              </a:custGeom>
              <a:solidFill>
                <a:srgbClr val="DDDFE1">
                  <a:alpha val="41000"/>
                </a:srgbClr>
              </a:solidFill>
              <a:ln w="39449" cap="flat">
                <a:noFill/>
                <a:prstDash val="solid"/>
                <a:miter/>
              </a:ln>
            </p:spPr>
            <p:txBody>
              <a:bodyPr rtlCol="0" anchor="ctr"/>
              <a:lstStyle/>
              <a:p>
                <a:endParaRPr lang="en-US"/>
              </a:p>
            </p:txBody>
          </p:sp>
          <p:sp>
            <p:nvSpPr>
              <p:cNvPr id="1380" name="Freeform: Shape 1379">
                <a:extLst>
                  <a:ext uri="{FF2B5EF4-FFF2-40B4-BE49-F238E27FC236}">
                    <a16:creationId xmlns:a16="http://schemas.microsoft.com/office/drawing/2014/main" id="{7B940D1D-870C-19E1-50B8-C499CE712675}"/>
                  </a:ext>
                </a:extLst>
              </p:cNvPr>
              <p:cNvSpPr/>
              <p:nvPr/>
            </p:nvSpPr>
            <p:spPr>
              <a:xfrm rot="-4782001">
                <a:off x="2484881" y="3150748"/>
                <a:ext cx="1971511" cy="1971511"/>
              </a:xfrm>
              <a:custGeom>
                <a:avLst/>
                <a:gdLst>
                  <a:gd name="connsiteX0" fmla="*/ 1971512 w 1971511"/>
                  <a:gd name="connsiteY0" fmla="*/ 985756 h 1971511"/>
                  <a:gd name="connsiteX1" fmla="*/ 985756 w 1971511"/>
                  <a:gd name="connsiteY1" fmla="*/ 1971512 h 1971511"/>
                  <a:gd name="connsiteX2" fmla="*/ 0 w 1971511"/>
                  <a:gd name="connsiteY2" fmla="*/ 985756 h 1971511"/>
                  <a:gd name="connsiteX3" fmla="*/ 985756 w 1971511"/>
                  <a:gd name="connsiteY3" fmla="*/ 0 h 1971511"/>
                  <a:gd name="connsiteX4" fmla="*/ 1971512 w 1971511"/>
                  <a:gd name="connsiteY4" fmla="*/ 985756 h 19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1" h="1971511">
                    <a:moveTo>
                      <a:pt x="1971512" y="985756"/>
                    </a:moveTo>
                    <a:cubicBezTo>
                      <a:pt x="1971512" y="1530174"/>
                      <a:pt x="1530174" y="1971512"/>
                      <a:pt x="985756" y="1971512"/>
                    </a:cubicBezTo>
                    <a:cubicBezTo>
                      <a:pt x="441338" y="1971512"/>
                      <a:pt x="0" y="1530174"/>
                      <a:pt x="0" y="985756"/>
                    </a:cubicBezTo>
                    <a:cubicBezTo>
                      <a:pt x="0" y="441338"/>
                      <a:pt x="441338" y="0"/>
                      <a:pt x="985756" y="0"/>
                    </a:cubicBezTo>
                    <a:cubicBezTo>
                      <a:pt x="1530174" y="0"/>
                      <a:pt x="1971512" y="441338"/>
                      <a:pt x="1971512" y="985756"/>
                    </a:cubicBezTo>
                    <a:close/>
                  </a:path>
                </a:pathLst>
              </a:custGeom>
              <a:solidFill>
                <a:srgbClr val="DBDDDF">
                  <a:alpha val="44000"/>
                </a:srgbClr>
              </a:solidFill>
              <a:ln w="39449" cap="flat">
                <a:noFill/>
                <a:prstDash val="solid"/>
                <a:miter/>
              </a:ln>
            </p:spPr>
            <p:txBody>
              <a:bodyPr rtlCol="0" anchor="ctr"/>
              <a:lstStyle/>
              <a:p>
                <a:endParaRPr lang="en-US"/>
              </a:p>
            </p:txBody>
          </p:sp>
          <p:sp>
            <p:nvSpPr>
              <p:cNvPr id="1381" name="Freeform: Shape 1380">
                <a:extLst>
                  <a:ext uri="{FF2B5EF4-FFF2-40B4-BE49-F238E27FC236}">
                    <a16:creationId xmlns:a16="http://schemas.microsoft.com/office/drawing/2014/main" id="{B1F9A8B6-9074-6766-FABA-26B78345ACE9}"/>
                  </a:ext>
                </a:extLst>
              </p:cNvPr>
              <p:cNvSpPr/>
              <p:nvPr/>
            </p:nvSpPr>
            <p:spPr>
              <a:xfrm rot="-4679401">
                <a:off x="2472925" y="3137103"/>
                <a:ext cx="1971511" cy="1971511"/>
              </a:xfrm>
              <a:custGeom>
                <a:avLst/>
                <a:gdLst>
                  <a:gd name="connsiteX0" fmla="*/ 1971511 w 1971511"/>
                  <a:gd name="connsiteY0" fmla="*/ 985756 h 1971511"/>
                  <a:gd name="connsiteX1" fmla="*/ 985756 w 1971511"/>
                  <a:gd name="connsiteY1" fmla="*/ 1971511 h 1971511"/>
                  <a:gd name="connsiteX2" fmla="*/ 0 w 1971511"/>
                  <a:gd name="connsiteY2" fmla="*/ 985755 h 1971511"/>
                  <a:gd name="connsiteX3" fmla="*/ 985756 w 1971511"/>
                  <a:gd name="connsiteY3" fmla="*/ 0 h 1971511"/>
                  <a:gd name="connsiteX4" fmla="*/ 1971511 w 1971511"/>
                  <a:gd name="connsiteY4" fmla="*/ 985756 h 19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1" h="1971511">
                    <a:moveTo>
                      <a:pt x="1971511" y="985756"/>
                    </a:moveTo>
                    <a:cubicBezTo>
                      <a:pt x="1971511" y="1530173"/>
                      <a:pt x="1530173" y="1971511"/>
                      <a:pt x="985756" y="1971511"/>
                    </a:cubicBezTo>
                    <a:cubicBezTo>
                      <a:pt x="441338" y="1971511"/>
                      <a:pt x="0" y="1530173"/>
                      <a:pt x="0" y="985755"/>
                    </a:cubicBezTo>
                    <a:cubicBezTo>
                      <a:pt x="0" y="441338"/>
                      <a:pt x="441338" y="0"/>
                      <a:pt x="985756" y="0"/>
                    </a:cubicBezTo>
                    <a:cubicBezTo>
                      <a:pt x="1530173" y="0"/>
                      <a:pt x="1971511" y="441338"/>
                      <a:pt x="1971511" y="985756"/>
                    </a:cubicBezTo>
                    <a:close/>
                  </a:path>
                </a:pathLst>
              </a:custGeom>
              <a:solidFill>
                <a:srgbClr val="D8DBDD">
                  <a:alpha val="47000"/>
                </a:srgbClr>
              </a:solidFill>
              <a:ln w="39449" cap="flat">
                <a:noFill/>
                <a:prstDash val="solid"/>
                <a:miter/>
              </a:ln>
            </p:spPr>
            <p:txBody>
              <a:bodyPr rtlCol="0" anchor="ctr"/>
              <a:lstStyle/>
              <a:p>
                <a:endParaRPr lang="en-US"/>
              </a:p>
            </p:txBody>
          </p:sp>
          <p:sp>
            <p:nvSpPr>
              <p:cNvPr id="1384" name="Freeform: Shape 1383">
                <a:extLst>
                  <a:ext uri="{FF2B5EF4-FFF2-40B4-BE49-F238E27FC236}">
                    <a16:creationId xmlns:a16="http://schemas.microsoft.com/office/drawing/2014/main" id="{06964B6D-C1D4-25C9-1732-C91C19CD3E0E}"/>
                  </a:ext>
                </a:extLst>
              </p:cNvPr>
              <p:cNvSpPr/>
              <p:nvPr/>
            </p:nvSpPr>
            <p:spPr>
              <a:xfrm rot="-4558798">
                <a:off x="2460810" y="3122951"/>
                <a:ext cx="1971511" cy="1971511"/>
              </a:xfrm>
              <a:custGeom>
                <a:avLst/>
                <a:gdLst>
                  <a:gd name="connsiteX0" fmla="*/ 1971512 w 1971511"/>
                  <a:gd name="connsiteY0" fmla="*/ 985756 h 1971511"/>
                  <a:gd name="connsiteX1" fmla="*/ 985756 w 1971511"/>
                  <a:gd name="connsiteY1" fmla="*/ 1971512 h 1971511"/>
                  <a:gd name="connsiteX2" fmla="*/ 0 w 1971511"/>
                  <a:gd name="connsiteY2" fmla="*/ 985756 h 1971511"/>
                  <a:gd name="connsiteX3" fmla="*/ 985756 w 1971511"/>
                  <a:gd name="connsiteY3" fmla="*/ 0 h 1971511"/>
                  <a:gd name="connsiteX4" fmla="*/ 1971512 w 1971511"/>
                  <a:gd name="connsiteY4" fmla="*/ 985756 h 19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1" h="1971511">
                    <a:moveTo>
                      <a:pt x="1971512" y="985756"/>
                    </a:moveTo>
                    <a:cubicBezTo>
                      <a:pt x="1971512" y="1530174"/>
                      <a:pt x="1530174" y="1971512"/>
                      <a:pt x="985756" y="1971512"/>
                    </a:cubicBezTo>
                    <a:cubicBezTo>
                      <a:pt x="441338" y="1971512"/>
                      <a:pt x="0" y="1530174"/>
                      <a:pt x="0" y="985756"/>
                    </a:cubicBezTo>
                    <a:cubicBezTo>
                      <a:pt x="0" y="441338"/>
                      <a:pt x="441338" y="0"/>
                      <a:pt x="985756" y="0"/>
                    </a:cubicBezTo>
                    <a:cubicBezTo>
                      <a:pt x="1530174" y="0"/>
                      <a:pt x="1971512" y="441338"/>
                      <a:pt x="1971512" y="985756"/>
                    </a:cubicBezTo>
                    <a:close/>
                  </a:path>
                </a:pathLst>
              </a:custGeom>
              <a:solidFill>
                <a:srgbClr val="D6D8DA">
                  <a:alpha val="50000"/>
                </a:srgbClr>
              </a:solidFill>
              <a:ln w="39449" cap="flat">
                <a:noFill/>
                <a:prstDash val="solid"/>
                <a:miter/>
              </a:ln>
            </p:spPr>
            <p:txBody>
              <a:bodyPr rtlCol="0" anchor="ctr"/>
              <a:lstStyle/>
              <a:p>
                <a:endParaRPr lang="en-US"/>
              </a:p>
            </p:txBody>
          </p:sp>
          <p:sp>
            <p:nvSpPr>
              <p:cNvPr id="1385" name="Freeform: Shape 1384">
                <a:extLst>
                  <a:ext uri="{FF2B5EF4-FFF2-40B4-BE49-F238E27FC236}">
                    <a16:creationId xmlns:a16="http://schemas.microsoft.com/office/drawing/2014/main" id="{AA12C583-5ADA-74B1-30DC-481B41A647F7}"/>
                  </a:ext>
                </a:extLst>
              </p:cNvPr>
              <p:cNvSpPr/>
              <p:nvPr/>
            </p:nvSpPr>
            <p:spPr>
              <a:xfrm rot="-4415400">
                <a:off x="2449185" y="3109775"/>
                <a:ext cx="1971512" cy="1971512"/>
              </a:xfrm>
              <a:custGeom>
                <a:avLst/>
                <a:gdLst>
                  <a:gd name="connsiteX0" fmla="*/ 1971513 w 1971512"/>
                  <a:gd name="connsiteY0" fmla="*/ 985756 h 1971512"/>
                  <a:gd name="connsiteX1" fmla="*/ 985756 w 1971512"/>
                  <a:gd name="connsiteY1" fmla="*/ 1971513 h 1971512"/>
                  <a:gd name="connsiteX2" fmla="*/ 0 w 1971512"/>
                  <a:gd name="connsiteY2" fmla="*/ 985756 h 1971512"/>
                  <a:gd name="connsiteX3" fmla="*/ 985756 w 1971512"/>
                  <a:gd name="connsiteY3" fmla="*/ 0 h 1971512"/>
                  <a:gd name="connsiteX4" fmla="*/ 1971513 w 1971512"/>
                  <a:gd name="connsiteY4" fmla="*/ 985756 h 197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2" h="1971512">
                    <a:moveTo>
                      <a:pt x="1971513" y="985756"/>
                    </a:moveTo>
                    <a:cubicBezTo>
                      <a:pt x="1971513" y="1530174"/>
                      <a:pt x="1530174" y="1971513"/>
                      <a:pt x="985756" y="1971513"/>
                    </a:cubicBezTo>
                    <a:cubicBezTo>
                      <a:pt x="441338" y="1971513"/>
                      <a:pt x="0" y="1530174"/>
                      <a:pt x="0" y="985756"/>
                    </a:cubicBezTo>
                    <a:cubicBezTo>
                      <a:pt x="0" y="441338"/>
                      <a:pt x="441338" y="0"/>
                      <a:pt x="985756" y="0"/>
                    </a:cubicBezTo>
                    <a:cubicBezTo>
                      <a:pt x="1530174" y="0"/>
                      <a:pt x="1971513" y="441338"/>
                      <a:pt x="1971513" y="985756"/>
                    </a:cubicBezTo>
                    <a:close/>
                  </a:path>
                </a:pathLst>
              </a:custGeom>
              <a:solidFill>
                <a:srgbClr val="D4D6D8">
                  <a:alpha val="53000"/>
                </a:srgbClr>
              </a:solidFill>
              <a:ln w="39449" cap="flat">
                <a:noFill/>
                <a:prstDash val="solid"/>
                <a:miter/>
              </a:ln>
            </p:spPr>
            <p:txBody>
              <a:bodyPr rtlCol="0" anchor="ctr"/>
              <a:lstStyle/>
              <a:p>
                <a:endParaRPr lang="en-US"/>
              </a:p>
            </p:txBody>
          </p:sp>
          <p:sp>
            <p:nvSpPr>
              <p:cNvPr id="1386" name="Freeform: Shape 1385">
                <a:extLst>
                  <a:ext uri="{FF2B5EF4-FFF2-40B4-BE49-F238E27FC236}">
                    <a16:creationId xmlns:a16="http://schemas.microsoft.com/office/drawing/2014/main" id="{1533CEF8-621B-9369-1AD6-329FF166275D}"/>
                  </a:ext>
                </a:extLst>
              </p:cNvPr>
              <p:cNvSpPr/>
              <p:nvPr/>
            </p:nvSpPr>
            <p:spPr>
              <a:xfrm rot="-4245600">
                <a:off x="2437729" y="3096470"/>
                <a:ext cx="1971512" cy="1971512"/>
              </a:xfrm>
              <a:custGeom>
                <a:avLst/>
                <a:gdLst>
                  <a:gd name="connsiteX0" fmla="*/ 1971513 w 1971512"/>
                  <a:gd name="connsiteY0" fmla="*/ 985756 h 1971512"/>
                  <a:gd name="connsiteX1" fmla="*/ 985757 w 1971512"/>
                  <a:gd name="connsiteY1" fmla="*/ 1971513 h 1971512"/>
                  <a:gd name="connsiteX2" fmla="*/ 0 w 1971512"/>
                  <a:gd name="connsiteY2" fmla="*/ 985756 h 1971512"/>
                  <a:gd name="connsiteX3" fmla="*/ 985757 w 1971512"/>
                  <a:gd name="connsiteY3" fmla="*/ 0 h 1971512"/>
                  <a:gd name="connsiteX4" fmla="*/ 1971513 w 1971512"/>
                  <a:gd name="connsiteY4" fmla="*/ 985756 h 197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2" h="1971512">
                    <a:moveTo>
                      <a:pt x="1971513" y="985756"/>
                    </a:moveTo>
                    <a:cubicBezTo>
                      <a:pt x="1971513" y="1530175"/>
                      <a:pt x="1530175" y="1971513"/>
                      <a:pt x="985757" y="1971513"/>
                    </a:cubicBezTo>
                    <a:cubicBezTo>
                      <a:pt x="441338" y="1971513"/>
                      <a:pt x="0" y="1530175"/>
                      <a:pt x="0" y="985756"/>
                    </a:cubicBezTo>
                    <a:cubicBezTo>
                      <a:pt x="0" y="441338"/>
                      <a:pt x="441338" y="0"/>
                      <a:pt x="985757" y="0"/>
                    </a:cubicBezTo>
                    <a:cubicBezTo>
                      <a:pt x="1530175" y="0"/>
                      <a:pt x="1971513" y="441338"/>
                      <a:pt x="1971513" y="985756"/>
                    </a:cubicBezTo>
                    <a:close/>
                  </a:path>
                </a:pathLst>
              </a:custGeom>
              <a:solidFill>
                <a:srgbClr val="D1D4D6">
                  <a:alpha val="56000"/>
                </a:srgbClr>
              </a:solidFill>
              <a:ln w="39449" cap="flat">
                <a:noFill/>
                <a:prstDash val="solid"/>
                <a:miter/>
              </a:ln>
            </p:spPr>
            <p:txBody>
              <a:bodyPr rtlCol="0" anchor="ctr"/>
              <a:lstStyle/>
              <a:p>
                <a:endParaRPr lang="en-US"/>
              </a:p>
            </p:txBody>
          </p:sp>
          <p:sp>
            <p:nvSpPr>
              <p:cNvPr id="1387" name="Freeform: Shape 1386">
                <a:extLst>
                  <a:ext uri="{FF2B5EF4-FFF2-40B4-BE49-F238E27FC236}">
                    <a16:creationId xmlns:a16="http://schemas.microsoft.com/office/drawing/2014/main" id="{9DE7B903-2D5D-5C96-FA97-4BF39D46B6D5}"/>
                  </a:ext>
                </a:extLst>
              </p:cNvPr>
              <p:cNvSpPr/>
              <p:nvPr/>
            </p:nvSpPr>
            <p:spPr>
              <a:xfrm rot="-4045799">
                <a:off x="2425973" y="3082978"/>
                <a:ext cx="1971511" cy="1971511"/>
              </a:xfrm>
              <a:custGeom>
                <a:avLst/>
                <a:gdLst>
                  <a:gd name="connsiteX0" fmla="*/ 1971511 w 1971511"/>
                  <a:gd name="connsiteY0" fmla="*/ 985756 h 1971511"/>
                  <a:gd name="connsiteX1" fmla="*/ 985756 w 1971511"/>
                  <a:gd name="connsiteY1" fmla="*/ 1971512 h 1971511"/>
                  <a:gd name="connsiteX2" fmla="*/ 0 w 1971511"/>
                  <a:gd name="connsiteY2" fmla="*/ 985756 h 1971511"/>
                  <a:gd name="connsiteX3" fmla="*/ 985756 w 1971511"/>
                  <a:gd name="connsiteY3" fmla="*/ 0 h 1971511"/>
                  <a:gd name="connsiteX4" fmla="*/ 1971511 w 1971511"/>
                  <a:gd name="connsiteY4" fmla="*/ 985756 h 19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1" h="1971511">
                    <a:moveTo>
                      <a:pt x="1971511" y="985756"/>
                    </a:moveTo>
                    <a:cubicBezTo>
                      <a:pt x="1971511" y="1530174"/>
                      <a:pt x="1530174" y="1971512"/>
                      <a:pt x="985756" y="1971512"/>
                    </a:cubicBezTo>
                    <a:cubicBezTo>
                      <a:pt x="441338" y="1971512"/>
                      <a:pt x="0" y="1530174"/>
                      <a:pt x="0" y="985756"/>
                    </a:cubicBezTo>
                    <a:cubicBezTo>
                      <a:pt x="0" y="441338"/>
                      <a:pt x="441338" y="0"/>
                      <a:pt x="985756" y="0"/>
                    </a:cubicBezTo>
                    <a:cubicBezTo>
                      <a:pt x="1530174" y="0"/>
                      <a:pt x="1971511" y="441338"/>
                      <a:pt x="1971511" y="985756"/>
                    </a:cubicBezTo>
                    <a:close/>
                  </a:path>
                </a:pathLst>
              </a:custGeom>
              <a:solidFill>
                <a:srgbClr val="CFD2D4">
                  <a:alpha val="59000"/>
                </a:srgbClr>
              </a:solidFill>
              <a:ln w="39449" cap="flat">
                <a:noFill/>
                <a:prstDash val="solid"/>
                <a:miter/>
              </a:ln>
            </p:spPr>
            <p:txBody>
              <a:bodyPr rtlCol="0" anchor="ctr"/>
              <a:lstStyle/>
              <a:p>
                <a:endParaRPr lang="en-US"/>
              </a:p>
            </p:txBody>
          </p:sp>
          <p:sp>
            <p:nvSpPr>
              <p:cNvPr id="1388" name="Freeform: Shape 1387">
                <a:extLst>
                  <a:ext uri="{FF2B5EF4-FFF2-40B4-BE49-F238E27FC236}">
                    <a16:creationId xmlns:a16="http://schemas.microsoft.com/office/drawing/2014/main" id="{E5A11CE3-CA49-09E1-B689-D135145F2462}"/>
                  </a:ext>
                </a:extLst>
              </p:cNvPr>
              <p:cNvSpPr/>
              <p:nvPr/>
            </p:nvSpPr>
            <p:spPr>
              <a:xfrm rot="-3814201">
                <a:off x="2413761" y="3069381"/>
                <a:ext cx="1971512" cy="1971512"/>
              </a:xfrm>
              <a:custGeom>
                <a:avLst/>
                <a:gdLst>
                  <a:gd name="connsiteX0" fmla="*/ 1971512 w 1971512"/>
                  <a:gd name="connsiteY0" fmla="*/ 985756 h 1971512"/>
                  <a:gd name="connsiteX1" fmla="*/ 985756 w 1971512"/>
                  <a:gd name="connsiteY1" fmla="*/ 1971512 h 1971512"/>
                  <a:gd name="connsiteX2" fmla="*/ 0 w 1971512"/>
                  <a:gd name="connsiteY2" fmla="*/ 985756 h 1971512"/>
                  <a:gd name="connsiteX3" fmla="*/ 985756 w 1971512"/>
                  <a:gd name="connsiteY3" fmla="*/ 0 h 1971512"/>
                  <a:gd name="connsiteX4" fmla="*/ 1971512 w 1971512"/>
                  <a:gd name="connsiteY4" fmla="*/ 985756 h 197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2" h="1971512">
                    <a:moveTo>
                      <a:pt x="1971512" y="985756"/>
                    </a:moveTo>
                    <a:cubicBezTo>
                      <a:pt x="1971512" y="1530174"/>
                      <a:pt x="1530174" y="1971512"/>
                      <a:pt x="985756" y="1971512"/>
                    </a:cubicBezTo>
                    <a:cubicBezTo>
                      <a:pt x="441338" y="1971512"/>
                      <a:pt x="0" y="1530174"/>
                      <a:pt x="0" y="985756"/>
                    </a:cubicBezTo>
                    <a:cubicBezTo>
                      <a:pt x="0" y="441338"/>
                      <a:pt x="441338" y="0"/>
                      <a:pt x="985756" y="0"/>
                    </a:cubicBezTo>
                    <a:cubicBezTo>
                      <a:pt x="1530174" y="0"/>
                      <a:pt x="1971512" y="441338"/>
                      <a:pt x="1971512" y="985756"/>
                    </a:cubicBezTo>
                    <a:close/>
                  </a:path>
                </a:pathLst>
              </a:custGeom>
              <a:solidFill>
                <a:srgbClr val="CCCFD2">
                  <a:alpha val="62000"/>
                </a:srgbClr>
              </a:solidFill>
              <a:ln w="39449" cap="flat">
                <a:noFill/>
                <a:prstDash val="solid"/>
                <a:miter/>
              </a:ln>
            </p:spPr>
            <p:txBody>
              <a:bodyPr rtlCol="0" anchor="ctr"/>
              <a:lstStyle/>
              <a:p>
                <a:endParaRPr lang="en-US"/>
              </a:p>
            </p:txBody>
          </p:sp>
          <p:sp>
            <p:nvSpPr>
              <p:cNvPr id="1389" name="Freeform: Shape 1388">
                <a:extLst>
                  <a:ext uri="{FF2B5EF4-FFF2-40B4-BE49-F238E27FC236}">
                    <a16:creationId xmlns:a16="http://schemas.microsoft.com/office/drawing/2014/main" id="{BA0218D8-B9CA-9341-C435-477147367163}"/>
                  </a:ext>
                </a:extLst>
              </p:cNvPr>
              <p:cNvSpPr/>
              <p:nvPr/>
            </p:nvSpPr>
            <p:spPr>
              <a:xfrm>
                <a:off x="2402052" y="3055730"/>
                <a:ext cx="1971511" cy="1971511"/>
              </a:xfrm>
              <a:custGeom>
                <a:avLst/>
                <a:gdLst>
                  <a:gd name="connsiteX0" fmla="*/ 1971512 w 1971511"/>
                  <a:gd name="connsiteY0" fmla="*/ 985756 h 1971511"/>
                  <a:gd name="connsiteX1" fmla="*/ 985756 w 1971511"/>
                  <a:gd name="connsiteY1" fmla="*/ 1971512 h 1971511"/>
                  <a:gd name="connsiteX2" fmla="*/ 0 w 1971511"/>
                  <a:gd name="connsiteY2" fmla="*/ 985756 h 1971511"/>
                  <a:gd name="connsiteX3" fmla="*/ 985756 w 1971511"/>
                  <a:gd name="connsiteY3" fmla="*/ 0 h 1971511"/>
                  <a:gd name="connsiteX4" fmla="*/ 1971512 w 1971511"/>
                  <a:gd name="connsiteY4" fmla="*/ 985756 h 19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1" h="1971511">
                    <a:moveTo>
                      <a:pt x="1971512" y="985756"/>
                    </a:moveTo>
                    <a:cubicBezTo>
                      <a:pt x="1971512" y="1530174"/>
                      <a:pt x="1530174" y="1971512"/>
                      <a:pt x="985756" y="1971512"/>
                    </a:cubicBezTo>
                    <a:cubicBezTo>
                      <a:pt x="441338" y="1971512"/>
                      <a:pt x="0" y="1530174"/>
                      <a:pt x="0" y="985756"/>
                    </a:cubicBezTo>
                    <a:cubicBezTo>
                      <a:pt x="0" y="441338"/>
                      <a:pt x="441338" y="0"/>
                      <a:pt x="985756" y="0"/>
                    </a:cubicBezTo>
                    <a:cubicBezTo>
                      <a:pt x="1530174" y="0"/>
                      <a:pt x="1971512" y="441338"/>
                      <a:pt x="1971512" y="985756"/>
                    </a:cubicBezTo>
                    <a:close/>
                  </a:path>
                </a:pathLst>
              </a:custGeom>
              <a:solidFill>
                <a:srgbClr val="CACDD0">
                  <a:alpha val="65000"/>
                </a:srgbClr>
              </a:solidFill>
              <a:ln w="39449" cap="flat">
                <a:noFill/>
                <a:prstDash val="solid"/>
                <a:miter/>
              </a:ln>
            </p:spPr>
            <p:txBody>
              <a:bodyPr rtlCol="0" anchor="ctr"/>
              <a:lstStyle/>
              <a:p>
                <a:endParaRPr lang="en-US"/>
              </a:p>
            </p:txBody>
          </p:sp>
          <p:sp>
            <p:nvSpPr>
              <p:cNvPr id="1390" name="Freeform: Shape 1389">
                <a:extLst>
                  <a:ext uri="{FF2B5EF4-FFF2-40B4-BE49-F238E27FC236}">
                    <a16:creationId xmlns:a16="http://schemas.microsoft.com/office/drawing/2014/main" id="{19963B6B-956F-6C07-2B31-CF23005B2D90}"/>
                  </a:ext>
                </a:extLst>
              </p:cNvPr>
              <p:cNvSpPr/>
              <p:nvPr/>
            </p:nvSpPr>
            <p:spPr>
              <a:xfrm>
                <a:off x="2390209" y="3042308"/>
                <a:ext cx="1971511" cy="1971511"/>
              </a:xfrm>
              <a:custGeom>
                <a:avLst/>
                <a:gdLst>
                  <a:gd name="connsiteX0" fmla="*/ 1971512 w 1971511"/>
                  <a:gd name="connsiteY0" fmla="*/ 985756 h 1971511"/>
                  <a:gd name="connsiteX1" fmla="*/ 985756 w 1971511"/>
                  <a:gd name="connsiteY1" fmla="*/ 1971512 h 1971511"/>
                  <a:gd name="connsiteX2" fmla="*/ 0 w 1971511"/>
                  <a:gd name="connsiteY2" fmla="*/ 985756 h 1971511"/>
                  <a:gd name="connsiteX3" fmla="*/ 985756 w 1971511"/>
                  <a:gd name="connsiteY3" fmla="*/ 0 h 1971511"/>
                  <a:gd name="connsiteX4" fmla="*/ 1971512 w 1971511"/>
                  <a:gd name="connsiteY4" fmla="*/ 985756 h 19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1" h="1971511">
                    <a:moveTo>
                      <a:pt x="1971512" y="985756"/>
                    </a:moveTo>
                    <a:cubicBezTo>
                      <a:pt x="1971512" y="1530174"/>
                      <a:pt x="1530174" y="1971512"/>
                      <a:pt x="985756" y="1971512"/>
                    </a:cubicBezTo>
                    <a:cubicBezTo>
                      <a:pt x="441338" y="1971512"/>
                      <a:pt x="0" y="1530174"/>
                      <a:pt x="0" y="985756"/>
                    </a:cubicBezTo>
                    <a:cubicBezTo>
                      <a:pt x="0" y="441338"/>
                      <a:pt x="441338" y="0"/>
                      <a:pt x="985756" y="0"/>
                    </a:cubicBezTo>
                    <a:cubicBezTo>
                      <a:pt x="1530174" y="0"/>
                      <a:pt x="1971512" y="441338"/>
                      <a:pt x="1971512" y="985756"/>
                    </a:cubicBezTo>
                    <a:close/>
                  </a:path>
                </a:pathLst>
              </a:custGeom>
              <a:solidFill>
                <a:srgbClr val="C8CBCE">
                  <a:alpha val="68000"/>
                </a:srgbClr>
              </a:solidFill>
              <a:ln w="39449" cap="flat">
                <a:noFill/>
                <a:prstDash val="solid"/>
                <a:miter/>
              </a:ln>
            </p:spPr>
            <p:txBody>
              <a:bodyPr rtlCol="0" anchor="ctr"/>
              <a:lstStyle/>
              <a:p>
                <a:endParaRPr lang="en-US"/>
              </a:p>
            </p:txBody>
          </p:sp>
          <p:sp>
            <p:nvSpPr>
              <p:cNvPr id="1391" name="Freeform: Shape 1390">
                <a:extLst>
                  <a:ext uri="{FF2B5EF4-FFF2-40B4-BE49-F238E27FC236}">
                    <a16:creationId xmlns:a16="http://schemas.microsoft.com/office/drawing/2014/main" id="{0BEB192A-AF56-D0C1-A3DF-93735954D34A}"/>
                  </a:ext>
                </a:extLst>
              </p:cNvPr>
              <p:cNvSpPr/>
              <p:nvPr/>
            </p:nvSpPr>
            <p:spPr>
              <a:xfrm>
                <a:off x="2378366" y="3028491"/>
                <a:ext cx="1971511" cy="1971511"/>
              </a:xfrm>
              <a:custGeom>
                <a:avLst/>
                <a:gdLst>
                  <a:gd name="connsiteX0" fmla="*/ 1971512 w 1971511"/>
                  <a:gd name="connsiteY0" fmla="*/ 985756 h 1971511"/>
                  <a:gd name="connsiteX1" fmla="*/ 985756 w 1971511"/>
                  <a:gd name="connsiteY1" fmla="*/ 1971512 h 1971511"/>
                  <a:gd name="connsiteX2" fmla="*/ 0 w 1971511"/>
                  <a:gd name="connsiteY2" fmla="*/ 985756 h 1971511"/>
                  <a:gd name="connsiteX3" fmla="*/ 985756 w 1971511"/>
                  <a:gd name="connsiteY3" fmla="*/ 0 h 1971511"/>
                  <a:gd name="connsiteX4" fmla="*/ 1971512 w 1971511"/>
                  <a:gd name="connsiteY4" fmla="*/ 985756 h 19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1" h="1971511">
                    <a:moveTo>
                      <a:pt x="1971512" y="985756"/>
                    </a:moveTo>
                    <a:cubicBezTo>
                      <a:pt x="1971512" y="1530174"/>
                      <a:pt x="1530174" y="1971512"/>
                      <a:pt x="985756" y="1971512"/>
                    </a:cubicBezTo>
                    <a:cubicBezTo>
                      <a:pt x="441338" y="1971512"/>
                      <a:pt x="0" y="1530174"/>
                      <a:pt x="0" y="985756"/>
                    </a:cubicBezTo>
                    <a:cubicBezTo>
                      <a:pt x="0" y="441338"/>
                      <a:pt x="441338" y="0"/>
                      <a:pt x="985756" y="0"/>
                    </a:cubicBezTo>
                    <a:cubicBezTo>
                      <a:pt x="1530174" y="0"/>
                      <a:pt x="1971512" y="441338"/>
                      <a:pt x="1971512" y="985756"/>
                    </a:cubicBezTo>
                    <a:close/>
                  </a:path>
                </a:pathLst>
              </a:custGeom>
              <a:solidFill>
                <a:srgbClr val="C5C9CB">
                  <a:alpha val="71000"/>
                </a:srgbClr>
              </a:solidFill>
              <a:ln w="39449" cap="flat">
                <a:noFill/>
                <a:prstDash val="solid"/>
                <a:miter/>
              </a:ln>
            </p:spPr>
            <p:txBody>
              <a:bodyPr rtlCol="0" anchor="ctr"/>
              <a:lstStyle/>
              <a:p>
                <a:endParaRPr lang="en-US"/>
              </a:p>
            </p:txBody>
          </p:sp>
          <p:sp>
            <p:nvSpPr>
              <p:cNvPr id="1392" name="Freeform: Shape 1391">
                <a:extLst>
                  <a:ext uri="{FF2B5EF4-FFF2-40B4-BE49-F238E27FC236}">
                    <a16:creationId xmlns:a16="http://schemas.microsoft.com/office/drawing/2014/main" id="{02453933-9AE8-752A-CB8F-42D017040C57}"/>
                  </a:ext>
                </a:extLst>
              </p:cNvPr>
              <p:cNvSpPr/>
              <p:nvPr/>
            </p:nvSpPr>
            <p:spPr>
              <a:xfrm>
                <a:off x="2366522" y="3015068"/>
                <a:ext cx="1971511" cy="1971511"/>
              </a:xfrm>
              <a:custGeom>
                <a:avLst/>
                <a:gdLst>
                  <a:gd name="connsiteX0" fmla="*/ 1971512 w 1971511"/>
                  <a:gd name="connsiteY0" fmla="*/ 985756 h 1971511"/>
                  <a:gd name="connsiteX1" fmla="*/ 985756 w 1971511"/>
                  <a:gd name="connsiteY1" fmla="*/ 1971512 h 1971511"/>
                  <a:gd name="connsiteX2" fmla="*/ 0 w 1971511"/>
                  <a:gd name="connsiteY2" fmla="*/ 985756 h 1971511"/>
                  <a:gd name="connsiteX3" fmla="*/ 985756 w 1971511"/>
                  <a:gd name="connsiteY3" fmla="*/ 0 h 1971511"/>
                  <a:gd name="connsiteX4" fmla="*/ 1971512 w 1971511"/>
                  <a:gd name="connsiteY4" fmla="*/ 985756 h 19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1" h="1971511">
                    <a:moveTo>
                      <a:pt x="1971512" y="985756"/>
                    </a:moveTo>
                    <a:cubicBezTo>
                      <a:pt x="1971512" y="1530174"/>
                      <a:pt x="1530174" y="1971512"/>
                      <a:pt x="985756" y="1971512"/>
                    </a:cubicBezTo>
                    <a:cubicBezTo>
                      <a:pt x="441338" y="1971512"/>
                      <a:pt x="0" y="1530174"/>
                      <a:pt x="0" y="985756"/>
                    </a:cubicBezTo>
                    <a:cubicBezTo>
                      <a:pt x="0" y="441338"/>
                      <a:pt x="441338" y="0"/>
                      <a:pt x="985756" y="0"/>
                    </a:cubicBezTo>
                    <a:cubicBezTo>
                      <a:pt x="1530174" y="0"/>
                      <a:pt x="1971512" y="441338"/>
                      <a:pt x="1971512" y="985756"/>
                    </a:cubicBezTo>
                    <a:close/>
                  </a:path>
                </a:pathLst>
              </a:custGeom>
              <a:solidFill>
                <a:srgbClr val="C3C6C9">
                  <a:alpha val="74000"/>
                </a:srgbClr>
              </a:solidFill>
              <a:ln w="39449" cap="flat">
                <a:noFill/>
                <a:prstDash val="solid"/>
                <a:miter/>
              </a:ln>
            </p:spPr>
            <p:txBody>
              <a:bodyPr rtlCol="0" anchor="ctr"/>
              <a:lstStyle/>
              <a:p>
                <a:endParaRPr lang="en-US"/>
              </a:p>
            </p:txBody>
          </p:sp>
          <p:sp>
            <p:nvSpPr>
              <p:cNvPr id="1393" name="Freeform: Shape 1392">
                <a:extLst>
                  <a:ext uri="{FF2B5EF4-FFF2-40B4-BE49-F238E27FC236}">
                    <a16:creationId xmlns:a16="http://schemas.microsoft.com/office/drawing/2014/main" id="{8B54873B-8F30-D070-B7AB-C0A87D257631}"/>
                  </a:ext>
                </a:extLst>
              </p:cNvPr>
              <p:cNvSpPr/>
              <p:nvPr/>
            </p:nvSpPr>
            <p:spPr>
              <a:xfrm rot="-2700000">
                <a:off x="2354766" y="3001719"/>
                <a:ext cx="1971512" cy="1971512"/>
              </a:xfrm>
              <a:custGeom>
                <a:avLst/>
                <a:gdLst>
                  <a:gd name="connsiteX0" fmla="*/ 1971512 w 1971512"/>
                  <a:gd name="connsiteY0" fmla="*/ 985756 h 1971512"/>
                  <a:gd name="connsiteX1" fmla="*/ 985756 w 1971512"/>
                  <a:gd name="connsiteY1" fmla="*/ 1971512 h 1971512"/>
                  <a:gd name="connsiteX2" fmla="*/ 0 w 1971512"/>
                  <a:gd name="connsiteY2" fmla="*/ 985756 h 1971512"/>
                  <a:gd name="connsiteX3" fmla="*/ 985756 w 1971512"/>
                  <a:gd name="connsiteY3" fmla="*/ 0 h 1971512"/>
                  <a:gd name="connsiteX4" fmla="*/ 1971512 w 1971512"/>
                  <a:gd name="connsiteY4" fmla="*/ 985756 h 197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2" h="1971512">
                    <a:moveTo>
                      <a:pt x="1971512" y="985756"/>
                    </a:moveTo>
                    <a:cubicBezTo>
                      <a:pt x="1971512" y="1530174"/>
                      <a:pt x="1530174" y="1971512"/>
                      <a:pt x="985756" y="1971512"/>
                    </a:cubicBezTo>
                    <a:cubicBezTo>
                      <a:pt x="441338" y="1971512"/>
                      <a:pt x="0" y="1530174"/>
                      <a:pt x="0" y="985756"/>
                    </a:cubicBezTo>
                    <a:cubicBezTo>
                      <a:pt x="0" y="441338"/>
                      <a:pt x="441338" y="0"/>
                      <a:pt x="985756" y="0"/>
                    </a:cubicBezTo>
                    <a:cubicBezTo>
                      <a:pt x="1530174" y="0"/>
                      <a:pt x="1971512" y="441338"/>
                      <a:pt x="1971512" y="985756"/>
                    </a:cubicBezTo>
                    <a:close/>
                  </a:path>
                </a:pathLst>
              </a:custGeom>
              <a:solidFill>
                <a:srgbClr val="C0C4C7">
                  <a:alpha val="76000"/>
                </a:srgbClr>
              </a:solidFill>
              <a:ln w="39449" cap="flat">
                <a:noFill/>
                <a:prstDash val="solid"/>
                <a:miter/>
              </a:ln>
            </p:spPr>
            <p:txBody>
              <a:bodyPr rtlCol="0" anchor="ctr"/>
              <a:lstStyle/>
              <a:p>
                <a:endParaRPr lang="en-US"/>
              </a:p>
            </p:txBody>
          </p:sp>
          <p:sp>
            <p:nvSpPr>
              <p:cNvPr id="1394" name="Freeform: Shape 1393">
                <a:extLst>
                  <a:ext uri="{FF2B5EF4-FFF2-40B4-BE49-F238E27FC236}">
                    <a16:creationId xmlns:a16="http://schemas.microsoft.com/office/drawing/2014/main" id="{E3B47607-A859-9B67-7F9F-356DC3B970FA}"/>
                  </a:ext>
                </a:extLst>
              </p:cNvPr>
              <p:cNvSpPr/>
              <p:nvPr/>
            </p:nvSpPr>
            <p:spPr>
              <a:xfrm rot="-2199599">
                <a:off x="2342760" y="2987915"/>
                <a:ext cx="1971512" cy="1971512"/>
              </a:xfrm>
              <a:custGeom>
                <a:avLst/>
                <a:gdLst>
                  <a:gd name="connsiteX0" fmla="*/ 1971512 w 1971512"/>
                  <a:gd name="connsiteY0" fmla="*/ 985756 h 1971512"/>
                  <a:gd name="connsiteX1" fmla="*/ 985756 w 1971512"/>
                  <a:gd name="connsiteY1" fmla="*/ 1971512 h 1971512"/>
                  <a:gd name="connsiteX2" fmla="*/ 0 w 1971512"/>
                  <a:gd name="connsiteY2" fmla="*/ 985756 h 1971512"/>
                  <a:gd name="connsiteX3" fmla="*/ 985756 w 1971512"/>
                  <a:gd name="connsiteY3" fmla="*/ 0 h 1971512"/>
                  <a:gd name="connsiteX4" fmla="*/ 1971512 w 1971512"/>
                  <a:gd name="connsiteY4" fmla="*/ 985756 h 197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2" h="1971512">
                    <a:moveTo>
                      <a:pt x="1971512" y="985756"/>
                    </a:moveTo>
                    <a:cubicBezTo>
                      <a:pt x="1971512" y="1530174"/>
                      <a:pt x="1530174" y="1971512"/>
                      <a:pt x="985756" y="1971512"/>
                    </a:cubicBezTo>
                    <a:cubicBezTo>
                      <a:pt x="441338" y="1971512"/>
                      <a:pt x="0" y="1530174"/>
                      <a:pt x="0" y="985756"/>
                    </a:cubicBezTo>
                    <a:cubicBezTo>
                      <a:pt x="0" y="441338"/>
                      <a:pt x="441338" y="0"/>
                      <a:pt x="985756" y="0"/>
                    </a:cubicBezTo>
                    <a:cubicBezTo>
                      <a:pt x="1530174" y="0"/>
                      <a:pt x="1971512" y="441338"/>
                      <a:pt x="1971512" y="985756"/>
                    </a:cubicBezTo>
                    <a:close/>
                  </a:path>
                </a:pathLst>
              </a:custGeom>
              <a:solidFill>
                <a:srgbClr val="BEC2C5">
                  <a:alpha val="79000"/>
                </a:srgbClr>
              </a:solidFill>
              <a:ln w="39449" cap="flat">
                <a:noFill/>
                <a:prstDash val="solid"/>
                <a:miter/>
              </a:ln>
            </p:spPr>
            <p:txBody>
              <a:bodyPr rtlCol="0" anchor="ctr"/>
              <a:lstStyle/>
              <a:p>
                <a:endParaRPr lang="en-US"/>
              </a:p>
            </p:txBody>
          </p:sp>
          <p:sp>
            <p:nvSpPr>
              <p:cNvPr id="1395" name="Freeform: Shape 1394">
                <a:extLst>
                  <a:ext uri="{FF2B5EF4-FFF2-40B4-BE49-F238E27FC236}">
                    <a16:creationId xmlns:a16="http://schemas.microsoft.com/office/drawing/2014/main" id="{3D85980B-89A2-C2A9-734A-AB4447FF63B1}"/>
                  </a:ext>
                </a:extLst>
              </p:cNvPr>
              <p:cNvSpPr/>
              <p:nvPr/>
            </p:nvSpPr>
            <p:spPr>
              <a:xfrm rot="-1999201">
                <a:off x="2330727" y="2974309"/>
                <a:ext cx="1971512" cy="1971512"/>
              </a:xfrm>
              <a:custGeom>
                <a:avLst/>
                <a:gdLst>
                  <a:gd name="connsiteX0" fmla="*/ 1971513 w 1971512"/>
                  <a:gd name="connsiteY0" fmla="*/ 985756 h 1971512"/>
                  <a:gd name="connsiteX1" fmla="*/ 985756 w 1971512"/>
                  <a:gd name="connsiteY1" fmla="*/ 1971513 h 1971512"/>
                  <a:gd name="connsiteX2" fmla="*/ 0 w 1971512"/>
                  <a:gd name="connsiteY2" fmla="*/ 985756 h 1971512"/>
                  <a:gd name="connsiteX3" fmla="*/ 985756 w 1971512"/>
                  <a:gd name="connsiteY3" fmla="*/ 0 h 1971512"/>
                  <a:gd name="connsiteX4" fmla="*/ 1971513 w 1971512"/>
                  <a:gd name="connsiteY4" fmla="*/ 985756 h 197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2" h="1971512">
                    <a:moveTo>
                      <a:pt x="1971513" y="985756"/>
                    </a:moveTo>
                    <a:cubicBezTo>
                      <a:pt x="1971513" y="1530175"/>
                      <a:pt x="1530175" y="1971513"/>
                      <a:pt x="985756" y="1971513"/>
                    </a:cubicBezTo>
                    <a:cubicBezTo>
                      <a:pt x="441338" y="1971513"/>
                      <a:pt x="0" y="1530175"/>
                      <a:pt x="0" y="985756"/>
                    </a:cubicBezTo>
                    <a:cubicBezTo>
                      <a:pt x="0" y="441338"/>
                      <a:pt x="441338" y="0"/>
                      <a:pt x="985756" y="0"/>
                    </a:cubicBezTo>
                    <a:cubicBezTo>
                      <a:pt x="1530175" y="0"/>
                      <a:pt x="1971513" y="441338"/>
                      <a:pt x="1971513" y="985756"/>
                    </a:cubicBezTo>
                    <a:close/>
                  </a:path>
                </a:pathLst>
              </a:custGeom>
              <a:solidFill>
                <a:srgbClr val="BBC0C3">
                  <a:alpha val="82000"/>
                </a:srgbClr>
              </a:solidFill>
              <a:ln w="39449" cap="flat">
                <a:noFill/>
                <a:prstDash val="solid"/>
                <a:miter/>
              </a:ln>
            </p:spPr>
            <p:txBody>
              <a:bodyPr rtlCol="0" anchor="ctr"/>
              <a:lstStyle/>
              <a:p>
                <a:endParaRPr lang="en-US"/>
              </a:p>
            </p:txBody>
          </p:sp>
          <p:sp>
            <p:nvSpPr>
              <p:cNvPr id="1396" name="Freeform: Shape 1395">
                <a:extLst>
                  <a:ext uri="{FF2B5EF4-FFF2-40B4-BE49-F238E27FC236}">
                    <a16:creationId xmlns:a16="http://schemas.microsoft.com/office/drawing/2014/main" id="{A4C72B55-17DA-4E71-B041-6278962CE559}"/>
                  </a:ext>
                </a:extLst>
              </p:cNvPr>
              <p:cNvSpPr/>
              <p:nvPr/>
            </p:nvSpPr>
            <p:spPr>
              <a:xfrm rot="-1829400">
                <a:off x="2319071" y="2960821"/>
                <a:ext cx="1971512" cy="1971512"/>
              </a:xfrm>
              <a:custGeom>
                <a:avLst/>
                <a:gdLst>
                  <a:gd name="connsiteX0" fmla="*/ 1971513 w 1971512"/>
                  <a:gd name="connsiteY0" fmla="*/ 985756 h 1971512"/>
                  <a:gd name="connsiteX1" fmla="*/ 985756 w 1971512"/>
                  <a:gd name="connsiteY1" fmla="*/ 1971512 h 1971512"/>
                  <a:gd name="connsiteX2" fmla="*/ 0 w 1971512"/>
                  <a:gd name="connsiteY2" fmla="*/ 985756 h 1971512"/>
                  <a:gd name="connsiteX3" fmla="*/ 985756 w 1971512"/>
                  <a:gd name="connsiteY3" fmla="*/ 0 h 1971512"/>
                  <a:gd name="connsiteX4" fmla="*/ 1971513 w 1971512"/>
                  <a:gd name="connsiteY4" fmla="*/ 985756 h 197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2" h="1971512">
                    <a:moveTo>
                      <a:pt x="1971513" y="985756"/>
                    </a:moveTo>
                    <a:cubicBezTo>
                      <a:pt x="1971513" y="1530174"/>
                      <a:pt x="1530174" y="1971512"/>
                      <a:pt x="985756" y="1971512"/>
                    </a:cubicBezTo>
                    <a:cubicBezTo>
                      <a:pt x="441338" y="1971512"/>
                      <a:pt x="0" y="1530174"/>
                      <a:pt x="0" y="985756"/>
                    </a:cubicBezTo>
                    <a:cubicBezTo>
                      <a:pt x="0" y="441338"/>
                      <a:pt x="441338" y="0"/>
                      <a:pt x="985756" y="0"/>
                    </a:cubicBezTo>
                    <a:cubicBezTo>
                      <a:pt x="1530174" y="0"/>
                      <a:pt x="1971513" y="441338"/>
                      <a:pt x="1971513" y="985756"/>
                    </a:cubicBezTo>
                    <a:close/>
                  </a:path>
                </a:pathLst>
              </a:custGeom>
              <a:solidFill>
                <a:srgbClr val="B9BDC1">
                  <a:alpha val="85000"/>
                </a:srgbClr>
              </a:solidFill>
              <a:ln w="39449" cap="flat">
                <a:noFill/>
                <a:prstDash val="solid"/>
                <a:miter/>
              </a:ln>
            </p:spPr>
            <p:txBody>
              <a:bodyPr rtlCol="0" anchor="ctr"/>
              <a:lstStyle/>
              <a:p>
                <a:endParaRPr lang="en-US"/>
              </a:p>
            </p:txBody>
          </p:sp>
          <p:sp>
            <p:nvSpPr>
              <p:cNvPr id="1397" name="Freeform: Shape 1396">
                <a:extLst>
                  <a:ext uri="{FF2B5EF4-FFF2-40B4-BE49-F238E27FC236}">
                    <a16:creationId xmlns:a16="http://schemas.microsoft.com/office/drawing/2014/main" id="{06897A26-CFE8-E813-A2B7-F12CEFA37F4F}"/>
                  </a:ext>
                </a:extLst>
              </p:cNvPr>
              <p:cNvSpPr/>
              <p:nvPr/>
            </p:nvSpPr>
            <p:spPr>
              <a:xfrm rot="-1685400">
                <a:off x="2307329" y="2947864"/>
                <a:ext cx="1971511" cy="1971511"/>
              </a:xfrm>
              <a:custGeom>
                <a:avLst/>
                <a:gdLst>
                  <a:gd name="connsiteX0" fmla="*/ 1971512 w 1971511"/>
                  <a:gd name="connsiteY0" fmla="*/ 985756 h 1971511"/>
                  <a:gd name="connsiteX1" fmla="*/ 985756 w 1971511"/>
                  <a:gd name="connsiteY1" fmla="*/ 1971512 h 1971511"/>
                  <a:gd name="connsiteX2" fmla="*/ 0 w 1971511"/>
                  <a:gd name="connsiteY2" fmla="*/ 985756 h 1971511"/>
                  <a:gd name="connsiteX3" fmla="*/ 985756 w 1971511"/>
                  <a:gd name="connsiteY3" fmla="*/ 0 h 1971511"/>
                  <a:gd name="connsiteX4" fmla="*/ 1971512 w 1971511"/>
                  <a:gd name="connsiteY4" fmla="*/ 985756 h 19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1" h="1971511">
                    <a:moveTo>
                      <a:pt x="1971512" y="985756"/>
                    </a:moveTo>
                    <a:cubicBezTo>
                      <a:pt x="1971512" y="1530174"/>
                      <a:pt x="1530174" y="1971512"/>
                      <a:pt x="985756" y="1971512"/>
                    </a:cubicBezTo>
                    <a:cubicBezTo>
                      <a:pt x="441338" y="1971512"/>
                      <a:pt x="0" y="1530174"/>
                      <a:pt x="0" y="985756"/>
                    </a:cubicBezTo>
                    <a:cubicBezTo>
                      <a:pt x="0" y="441338"/>
                      <a:pt x="441338" y="0"/>
                      <a:pt x="985756" y="0"/>
                    </a:cubicBezTo>
                    <a:cubicBezTo>
                      <a:pt x="1530174" y="0"/>
                      <a:pt x="1971512" y="441338"/>
                      <a:pt x="1971512" y="985756"/>
                    </a:cubicBezTo>
                    <a:close/>
                  </a:path>
                </a:pathLst>
              </a:custGeom>
              <a:solidFill>
                <a:srgbClr val="B7BBBF">
                  <a:alpha val="88000"/>
                </a:srgbClr>
              </a:solidFill>
              <a:ln w="39449" cap="flat">
                <a:noFill/>
                <a:prstDash val="solid"/>
                <a:miter/>
              </a:ln>
            </p:spPr>
            <p:txBody>
              <a:bodyPr rtlCol="0" anchor="ctr"/>
              <a:lstStyle/>
              <a:p>
                <a:endParaRPr lang="en-US"/>
              </a:p>
            </p:txBody>
          </p:sp>
          <p:sp>
            <p:nvSpPr>
              <p:cNvPr id="1398" name="Freeform: Shape 1397">
                <a:extLst>
                  <a:ext uri="{FF2B5EF4-FFF2-40B4-BE49-F238E27FC236}">
                    <a16:creationId xmlns:a16="http://schemas.microsoft.com/office/drawing/2014/main" id="{E510C93F-34F4-CF45-076A-01A1D7598F22}"/>
                  </a:ext>
                </a:extLst>
              </p:cNvPr>
              <p:cNvSpPr/>
              <p:nvPr/>
            </p:nvSpPr>
            <p:spPr>
              <a:xfrm rot="-1564200">
                <a:off x="2295567" y="2934411"/>
                <a:ext cx="1971512" cy="1971512"/>
              </a:xfrm>
              <a:custGeom>
                <a:avLst/>
                <a:gdLst>
                  <a:gd name="connsiteX0" fmla="*/ 1971512 w 1971512"/>
                  <a:gd name="connsiteY0" fmla="*/ 985756 h 1971512"/>
                  <a:gd name="connsiteX1" fmla="*/ 985756 w 1971512"/>
                  <a:gd name="connsiteY1" fmla="*/ 1971512 h 1971512"/>
                  <a:gd name="connsiteX2" fmla="*/ 0 w 1971512"/>
                  <a:gd name="connsiteY2" fmla="*/ 985756 h 1971512"/>
                  <a:gd name="connsiteX3" fmla="*/ 985756 w 1971512"/>
                  <a:gd name="connsiteY3" fmla="*/ 0 h 1971512"/>
                  <a:gd name="connsiteX4" fmla="*/ 1971512 w 1971512"/>
                  <a:gd name="connsiteY4" fmla="*/ 985756 h 197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2" h="1971512">
                    <a:moveTo>
                      <a:pt x="1971512" y="985756"/>
                    </a:moveTo>
                    <a:cubicBezTo>
                      <a:pt x="1971512" y="1530174"/>
                      <a:pt x="1530174" y="1971512"/>
                      <a:pt x="985756" y="1971512"/>
                    </a:cubicBezTo>
                    <a:cubicBezTo>
                      <a:pt x="441338" y="1971512"/>
                      <a:pt x="0" y="1530174"/>
                      <a:pt x="0" y="985756"/>
                    </a:cubicBezTo>
                    <a:cubicBezTo>
                      <a:pt x="0" y="441338"/>
                      <a:pt x="441338" y="0"/>
                      <a:pt x="985756" y="0"/>
                    </a:cubicBezTo>
                    <a:cubicBezTo>
                      <a:pt x="1530174" y="0"/>
                      <a:pt x="1971512" y="441338"/>
                      <a:pt x="1971512" y="985756"/>
                    </a:cubicBezTo>
                    <a:close/>
                  </a:path>
                </a:pathLst>
              </a:custGeom>
              <a:solidFill>
                <a:srgbClr val="B4B9BC">
                  <a:alpha val="91000"/>
                </a:srgbClr>
              </a:solidFill>
              <a:ln w="39449" cap="flat">
                <a:noFill/>
                <a:prstDash val="solid"/>
                <a:miter/>
              </a:ln>
            </p:spPr>
            <p:txBody>
              <a:bodyPr rtlCol="0" anchor="ctr"/>
              <a:lstStyle/>
              <a:p>
                <a:endParaRPr lang="en-US"/>
              </a:p>
            </p:txBody>
          </p:sp>
          <p:sp>
            <p:nvSpPr>
              <p:cNvPr id="1399" name="Freeform: Shape 1398">
                <a:extLst>
                  <a:ext uri="{FF2B5EF4-FFF2-40B4-BE49-F238E27FC236}">
                    <a16:creationId xmlns:a16="http://schemas.microsoft.com/office/drawing/2014/main" id="{17A1D7B9-961E-9802-6A77-89F92B730C90}"/>
                  </a:ext>
                </a:extLst>
              </p:cNvPr>
              <p:cNvSpPr/>
              <p:nvPr/>
            </p:nvSpPr>
            <p:spPr>
              <a:xfrm rot="-1461601">
                <a:off x="2283548" y="2920374"/>
                <a:ext cx="1971512" cy="1971512"/>
              </a:xfrm>
              <a:custGeom>
                <a:avLst/>
                <a:gdLst>
                  <a:gd name="connsiteX0" fmla="*/ 1971513 w 1971512"/>
                  <a:gd name="connsiteY0" fmla="*/ 985756 h 1971512"/>
                  <a:gd name="connsiteX1" fmla="*/ 985756 w 1971512"/>
                  <a:gd name="connsiteY1" fmla="*/ 1971513 h 1971512"/>
                  <a:gd name="connsiteX2" fmla="*/ 0 w 1971512"/>
                  <a:gd name="connsiteY2" fmla="*/ 985756 h 1971512"/>
                  <a:gd name="connsiteX3" fmla="*/ 985756 w 1971512"/>
                  <a:gd name="connsiteY3" fmla="*/ 0 h 1971512"/>
                  <a:gd name="connsiteX4" fmla="*/ 1971513 w 1971512"/>
                  <a:gd name="connsiteY4" fmla="*/ 985756 h 197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2" h="1971512">
                    <a:moveTo>
                      <a:pt x="1971513" y="985756"/>
                    </a:moveTo>
                    <a:cubicBezTo>
                      <a:pt x="1971513" y="1530174"/>
                      <a:pt x="1530174" y="1971513"/>
                      <a:pt x="985756" y="1971513"/>
                    </a:cubicBezTo>
                    <a:cubicBezTo>
                      <a:pt x="441338" y="1971513"/>
                      <a:pt x="0" y="1530174"/>
                      <a:pt x="0" y="985756"/>
                    </a:cubicBezTo>
                    <a:cubicBezTo>
                      <a:pt x="0" y="441338"/>
                      <a:pt x="441338" y="0"/>
                      <a:pt x="985756" y="0"/>
                    </a:cubicBezTo>
                    <a:cubicBezTo>
                      <a:pt x="1530174" y="0"/>
                      <a:pt x="1971513" y="441338"/>
                      <a:pt x="1971513" y="985756"/>
                    </a:cubicBezTo>
                    <a:close/>
                  </a:path>
                </a:pathLst>
              </a:custGeom>
              <a:solidFill>
                <a:srgbClr val="B2B7BA">
                  <a:alpha val="94000"/>
                </a:srgbClr>
              </a:solidFill>
              <a:ln w="39449" cap="flat">
                <a:noFill/>
                <a:prstDash val="solid"/>
                <a:miter/>
              </a:ln>
            </p:spPr>
            <p:txBody>
              <a:bodyPr rtlCol="0" anchor="ctr"/>
              <a:lstStyle/>
              <a:p>
                <a:endParaRPr lang="en-US"/>
              </a:p>
            </p:txBody>
          </p:sp>
          <p:sp>
            <p:nvSpPr>
              <p:cNvPr id="1400" name="Freeform: Shape 1399">
                <a:extLst>
                  <a:ext uri="{FF2B5EF4-FFF2-40B4-BE49-F238E27FC236}">
                    <a16:creationId xmlns:a16="http://schemas.microsoft.com/office/drawing/2014/main" id="{D69F389C-33F2-2287-4155-98088CDDF770}"/>
                  </a:ext>
                </a:extLst>
              </p:cNvPr>
              <p:cNvSpPr/>
              <p:nvPr/>
            </p:nvSpPr>
            <p:spPr>
              <a:xfrm rot="-1374001">
                <a:off x="2271737" y="2906769"/>
                <a:ext cx="1971511" cy="1971511"/>
              </a:xfrm>
              <a:custGeom>
                <a:avLst/>
                <a:gdLst>
                  <a:gd name="connsiteX0" fmla="*/ 1971511 w 1971511"/>
                  <a:gd name="connsiteY0" fmla="*/ 985756 h 1971511"/>
                  <a:gd name="connsiteX1" fmla="*/ 985756 w 1971511"/>
                  <a:gd name="connsiteY1" fmla="*/ 1971511 h 1971511"/>
                  <a:gd name="connsiteX2" fmla="*/ 0 w 1971511"/>
                  <a:gd name="connsiteY2" fmla="*/ 985756 h 1971511"/>
                  <a:gd name="connsiteX3" fmla="*/ 985756 w 1971511"/>
                  <a:gd name="connsiteY3" fmla="*/ 0 h 1971511"/>
                  <a:gd name="connsiteX4" fmla="*/ 1971511 w 1971511"/>
                  <a:gd name="connsiteY4" fmla="*/ 985756 h 19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1" h="1971511">
                    <a:moveTo>
                      <a:pt x="1971511" y="985756"/>
                    </a:moveTo>
                    <a:cubicBezTo>
                      <a:pt x="1971511" y="1530173"/>
                      <a:pt x="1530173" y="1971511"/>
                      <a:pt x="985756" y="1971511"/>
                    </a:cubicBezTo>
                    <a:cubicBezTo>
                      <a:pt x="441338" y="1971511"/>
                      <a:pt x="0" y="1530173"/>
                      <a:pt x="0" y="985756"/>
                    </a:cubicBezTo>
                    <a:cubicBezTo>
                      <a:pt x="0" y="441338"/>
                      <a:pt x="441338" y="0"/>
                      <a:pt x="985756" y="0"/>
                    </a:cubicBezTo>
                    <a:cubicBezTo>
                      <a:pt x="1530173" y="0"/>
                      <a:pt x="1971511" y="441338"/>
                      <a:pt x="1971511" y="985756"/>
                    </a:cubicBezTo>
                    <a:close/>
                  </a:path>
                </a:pathLst>
              </a:custGeom>
              <a:solidFill>
                <a:srgbClr val="AFB4B8">
                  <a:alpha val="97000"/>
                </a:srgbClr>
              </a:solidFill>
              <a:ln w="39449" cap="flat">
                <a:noFill/>
                <a:prstDash val="solid"/>
                <a:miter/>
              </a:ln>
            </p:spPr>
            <p:txBody>
              <a:bodyPr rtlCol="0" anchor="ctr"/>
              <a:lstStyle/>
              <a:p>
                <a:endParaRPr lang="en-US"/>
              </a:p>
            </p:txBody>
          </p:sp>
          <p:sp>
            <p:nvSpPr>
              <p:cNvPr id="1401" name="Freeform: Shape 1400">
                <a:extLst>
                  <a:ext uri="{FF2B5EF4-FFF2-40B4-BE49-F238E27FC236}">
                    <a16:creationId xmlns:a16="http://schemas.microsoft.com/office/drawing/2014/main" id="{0DA6844A-127E-1F83-E2E4-3D985ECBAEFB}"/>
                  </a:ext>
                </a:extLst>
              </p:cNvPr>
              <p:cNvSpPr/>
              <p:nvPr/>
            </p:nvSpPr>
            <p:spPr>
              <a:xfrm rot="-1299001">
                <a:off x="2260011" y="2893091"/>
                <a:ext cx="1971512" cy="1971512"/>
              </a:xfrm>
              <a:custGeom>
                <a:avLst/>
                <a:gdLst>
                  <a:gd name="connsiteX0" fmla="*/ 1971512 w 1971512"/>
                  <a:gd name="connsiteY0" fmla="*/ 985756 h 1971512"/>
                  <a:gd name="connsiteX1" fmla="*/ 985756 w 1971512"/>
                  <a:gd name="connsiteY1" fmla="*/ 1971512 h 1971512"/>
                  <a:gd name="connsiteX2" fmla="*/ 0 w 1971512"/>
                  <a:gd name="connsiteY2" fmla="*/ 985756 h 1971512"/>
                  <a:gd name="connsiteX3" fmla="*/ 985756 w 1971512"/>
                  <a:gd name="connsiteY3" fmla="*/ 0 h 1971512"/>
                  <a:gd name="connsiteX4" fmla="*/ 1971512 w 1971512"/>
                  <a:gd name="connsiteY4" fmla="*/ 985756 h 197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512" h="1971512">
                    <a:moveTo>
                      <a:pt x="1971512" y="985756"/>
                    </a:moveTo>
                    <a:cubicBezTo>
                      <a:pt x="1971512" y="1530174"/>
                      <a:pt x="1530174" y="1971512"/>
                      <a:pt x="985756" y="1971512"/>
                    </a:cubicBezTo>
                    <a:cubicBezTo>
                      <a:pt x="441338" y="1971512"/>
                      <a:pt x="0" y="1530174"/>
                      <a:pt x="0" y="985756"/>
                    </a:cubicBezTo>
                    <a:cubicBezTo>
                      <a:pt x="0" y="441338"/>
                      <a:pt x="441338" y="0"/>
                      <a:pt x="985756" y="0"/>
                    </a:cubicBezTo>
                    <a:cubicBezTo>
                      <a:pt x="1530174" y="0"/>
                      <a:pt x="1971512" y="441338"/>
                      <a:pt x="1971512" y="985756"/>
                    </a:cubicBezTo>
                    <a:close/>
                  </a:path>
                </a:pathLst>
              </a:custGeom>
              <a:solidFill>
                <a:srgbClr val="ADB2B6"/>
              </a:solidFill>
              <a:ln w="39449" cap="flat">
                <a:noFill/>
                <a:prstDash val="solid"/>
                <a:miter/>
              </a:ln>
            </p:spPr>
            <p:txBody>
              <a:bodyPr rtlCol="0" anchor="ctr"/>
              <a:lstStyle/>
              <a:p>
                <a:endParaRPr lang="en-US"/>
              </a:p>
            </p:txBody>
          </p:sp>
        </p:grpSp>
        <p:sp>
          <p:nvSpPr>
            <p:cNvPr id="1402" name="Freeform: Shape 1401">
              <a:extLst>
                <a:ext uri="{FF2B5EF4-FFF2-40B4-BE49-F238E27FC236}">
                  <a16:creationId xmlns:a16="http://schemas.microsoft.com/office/drawing/2014/main" id="{91322A1C-780F-3682-E1DC-9C1FAC4EC2A0}"/>
                </a:ext>
              </a:extLst>
            </p:cNvPr>
            <p:cNvSpPr/>
            <p:nvPr/>
          </p:nvSpPr>
          <p:spPr>
            <a:xfrm rot="-3258002">
              <a:off x="2173258" y="2760005"/>
              <a:ext cx="2145213" cy="2145213"/>
            </a:xfrm>
            <a:custGeom>
              <a:avLst/>
              <a:gdLst>
                <a:gd name="connsiteX0" fmla="*/ 2145214 w 2145213"/>
                <a:gd name="connsiteY0" fmla="*/ 1072607 h 2145213"/>
                <a:gd name="connsiteX1" fmla="*/ 1072607 w 2145213"/>
                <a:gd name="connsiteY1" fmla="*/ 2145214 h 2145213"/>
                <a:gd name="connsiteX2" fmla="*/ 0 w 2145213"/>
                <a:gd name="connsiteY2" fmla="*/ 1072607 h 2145213"/>
                <a:gd name="connsiteX3" fmla="*/ 1072607 w 2145213"/>
                <a:gd name="connsiteY3" fmla="*/ 0 h 2145213"/>
                <a:gd name="connsiteX4" fmla="*/ 2145214 w 2145213"/>
                <a:gd name="connsiteY4" fmla="*/ 1072607 h 2145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213" h="2145213">
                  <a:moveTo>
                    <a:pt x="2145214" y="1072607"/>
                  </a:moveTo>
                  <a:cubicBezTo>
                    <a:pt x="2145214" y="1664992"/>
                    <a:pt x="1664992" y="2145214"/>
                    <a:pt x="1072607" y="2145214"/>
                  </a:cubicBezTo>
                  <a:cubicBezTo>
                    <a:pt x="480223" y="2145214"/>
                    <a:pt x="0" y="1664992"/>
                    <a:pt x="0" y="1072607"/>
                  </a:cubicBezTo>
                  <a:cubicBezTo>
                    <a:pt x="0" y="480223"/>
                    <a:pt x="480223" y="0"/>
                    <a:pt x="1072607" y="0"/>
                  </a:cubicBezTo>
                  <a:cubicBezTo>
                    <a:pt x="1664992" y="0"/>
                    <a:pt x="2145214" y="480223"/>
                    <a:pt x="2145214" y="1072607"/>
                  </a:cubicBezTo>
                  <a:close/>
                </a:path>
              </a:pathLst>
            </a:custGeom>
            <a:gradFill>
              <a:gsLst>
                <a:gs pos="0">
                  <a:srgbClr val="FFFFFF"/>
                </a:gs>
                <a:gs pos="50000">
                  <a:srgbClr val="FFFFFF"/>
                </a:gs>
                <a:gs pos="100000">
                  <a:srgbClr val="FFFFFF"/>
                </a:gs>
              </a:gsLst>
              <a:lin ang="7394999" scaled="1"/>
            </a:gradFill>
            <a:ln w="9862" cap="flat">
              <a:solidFill>
                <a:srgbClr val="BDCCD4"/>
              </a:solidFill>
              <a:prstDash val="solid"/>
              <a:miter/>
            </a:ln>
          </p:spPr>
          <p:txBody>
            <a:bodyPr rtlCol="0" anchor="ctr"/>
            <a:lstStyle/>
            <a:p>
              <a:endParaRPr lang="en-US"/>
            </a:p>
          </p:txBody>
        </p:sp>
        <p:sp>
          <p:nvSpPr>
            <p:cNvPr id="1403" name="Freeform: Shape 1402">
              <a:extLst>
                <a:ext uri="{FF2B5EF4-FFF2-40B4-BE49-F238E27FC236}">
                  <a16:creationId xmlns:a16="http://schemas.microsoft.com/office/drawing/2014/main" id="{061439F7-053C-E935-C6D6-B93809B67AE1}"/>
                </a:ext>
              </a:extLst>
            </p:cNvPr>
            <p:cNvSpPr/>
            <p:nvPr/>
          </p:nvSpPr>
          <p:spPr>
            <a:xfrm>
              <a:off x="2190884" y="2777055"/>
              <a:ext cx="2110004" cy="2110004"/>
            </a:xfrm>
            <a:custGeom>
              <a:avLst/>
              <a:gdLst>
                <a:gd name="connsiteX0" fmla="*/ 626868 w 2110004"/>
                <a:gd name="connsiteY0" fmla="*/ 2019243 h 2110004"/>
                <a:gd name="connsiteX1" fmla="*/ 90762 w 2110004"/>
                <a:gd name="connsiteY1" fmla="*/ 626868 h 2110004"/>
                <a:gd name="connsiteX2" fmla="*/ 1483137 w 2110004"/>
                <a:gd name="connsiteY2" fmla="*/ 90762 h 2110004"/>
                <a:gd name="connsiteX3" fmla="*/ 2019243 w 2110004"/>
                <a:gd name="connsiteY3" fmla="*/ 1483137 h 2110004"/>
                <a:gd name="connsiteX4" fmla="*/ 626868 w 2110004"/>
                <a:gd name="connsiteY4" fmla="*/ 2019243 h 21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0004" h="2110004">
                  <a:moveTo>
                    <a:pt x="626868" y="2019243"/>
                  </a:moveTo>
                  <a:cubicBezTo>
                    <a:pt x="95104" y="1783167"/>
                    <a:pt x="-145315" y="1158631"/>
                    <a:pt x="90762" y="626868"/>
                  </a:cubicBezTo>
                  <a:cubicBezTo>
                    <a:pt x="326838" y="95104"/>
                    <a:pt x="951373" y="-145315"/>
                    <a:pt x="1483137" y="90762"/>
                  </a:cubicBezTo>
                  <a:cubicBezTo>
                    <a:pt x="2014900" y="326838"/>
                    <a:pt x="2255319" y="951374"/>
                    <a:pt x="2019243" y="1483137"/>
                  </a:cubicBezTo>
                  <a:cubicBezTo>
                    <a:pt x="1783167" y="2014900"/>
                    <a:pt x="1158631" y="2255319"/>
                    <a:pt x="626868" y="2019243"/>
                  </a:cubicBezTo>
                  <a:close/>
                </a:path>
              </a:pathLst>
            </a:custGeom>
            <a:gradFill>
              <a:gsLst>
                <a:gs pos="0">
                  <a:srgbClr val="FFFFFF"/>
                </a:gs>
                <a:gs pos="50000">
                  <a:srgbClr val="FFFFFF"/>
                </a:gs>
                <a:gs pos="100000">
                  <a:srgbClr val="FFFFFF"/>
                </a:gs>
              </a:gsLst>
              <a:lin ang="4136401" scaled="1"/>
            </a:gradFill>
            <a:ln w="9862" cap="flat">
              <a:solidFill>
                <a:srgbClr val="BDCCD4"/>
              </a:solidFill>
              <a:prstDash val="solid"/>
              <a:miter/>
            </a:ln>
          </p:spPr>
          <p:txBody>
            <a:bodyPr rtlCol="0" anchor="ctr"/>
            <a:lstStyle/>
            <a:p>
              <a:endParaRPr lang="en-US"/>
            </a:p>
          </p:txBody>
        </p:sp>
        <p:sp>
          <p:nvSpPr>
            <p:cNvPr id="1404" name="Freeform: Shape 1403">
              <a:extLst>
                <a:ext uri="{FF2B5EF4-FFF2-40B4-BE49-F238E27FC236}">
                  <a16:creationId xmlns:a16="http://schemas.microsoft.com/office/drawing/2014/main" id="{CE470809-2EAE-AF32-717C-EEBA92463477}"/>
                </a:ext>
              </a:extLst>
            </p:cNvPr>
            <p:cNvSpPr/>
            <p:nvPr/>
          </p:nvSpPr>
          <p:spPr>
            <a:xfrm>
              <a:off x="1012045" y="3142301"/>
              <a:ext cx="1269205" cy="2472368"/>
            </a:xfrm>
            <a:custGeom>
              <a:avLst/>
              <a:gdLst>
                <a:gd name="connsiteX0" fmla="*/ 976281 w 1269205"/>
                <a:gd name="connsiteY0" fmla="*/ 2351567 h 2472368"/>
                <a:gd name="connsiteX1" fmla="*/ 933646 w 1269205"/>
                <a:gd name="connsiteY1" fmla="*/ 2260373 h 2472368"/>
                <a:gd name="connsiteX2" fmla="*/ 966017 w 1269205"/>
                <a:gd name="connsiteY2" fmla="*/ 2125360 h 2472368"/>
                <a:gd name="connsiteX3" fmla="*/ 1184328 w 1269205"/>
                <a:gd name="connsiteY3" fmla="*/ 2064959 h 2472368"/>
                <a:gd name="connsiteX4" fmla="*/ 1269205 w 1269205"/>
                <a:gd name="connsiteY4" fmla="*/ 1948105 h 2472368"/>
                <a:gd name="connsiteX5" fmla="*/ 647433 w 1269205"/>
                <a:gd name="connsiteY5" fmla="*/ 689559 h 2472368"/>
                <a:gd name="connsiteX6" fmla="*/ 712966 w 1269205"/>
                <a:gd name="connsiteY6" fmla="*/ 237935 h 2472368"/>
                <a:gd name="connsiteX7" fmla="*/ 503734 w 1269205"/>
                <a:gd name="connsiteY7" fmla="*/ 170034 h 2472368"/>
                <a:gd name="connsiteX8" fmla="*/ 516367 w 1269205"/>
                <a:gd name="connsiteY8" fmla="*/ 131740 h 2472368"/>
                <a:gd name="connsiteX9" fmla="*/ 451624 w 1269205"/>
                <a:gd name="connsiteY9" fmla="*/ 5017 h 2472368"/>
                <a:gd name="connsiteX10" fmla="*/ 324901 w 1269205"/>
                <a:gd name="connsiteY10" fmla="*/ 69761 h 2472368"/>
                <a:gd name="connsiteX11" fmla="*/ 312268 w 1269205"/>
                <a:gd name="connsiteY11" fmla="*/ 108054 h 2472368"/>
                <a:gd name="connsiteX12" fmla="*/ 97115 w 1269205"/>
                <a:gd name="connsiteY12" fmla="*/ 38179 h 2472368"/>
                <a:gd name="connsiteX13" fmla="*/ 0 w 1269205"/>
                <a:gd name="connsiteY13" fmla="*/ 689954 h 2472368"/>
                <a:gd name="connsiteX14" fmla="*/ 889036 w 1269205"/>
                <a:gd name="connsiteY14" fmla="*/ 2472368 h 2472368"/>
                <a:gd name="connsiteX15" fmla="*/ 976676 w 1269205"/>
                <a:gd name="connsiteY15" fmla="*/ 2351961 h 2472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9205" h="2472368">
                  <a:moveTo>
                    <a:pt x="976281" y="2351567"/>
                  </a:moveTo>
                  <a:cubicBezTo>
                    <a:pt x="953779" y="2325906"/>
                    <a:pt x="939172" y="2294719"/>
                    <a:pt x="933646" y="2260373"/>
                  </a:cubicBezTo>
                  <a:cubicBezTo>
                    <a:pt x="926145" y="2212606"/>
                    <a:pt x="937593" y="2164443"/>
                    <a:pt x="966017" y="2125360"/>
                  </a:cubicBezTo>
                  <a:cubicBezTo>
                    <a:pt x="1016549" y="2055484"/>
                    <a:pt x="1108137" y="2032587"/>
                    <a:pt x="1184328" y="2064959"/>
                  </a:cubicBezTo>
                  <a:lnTo>
                    <a:pt x="1269205" y="1948105"/>
                  </a:lnTo>
                  <a:cubicBezTo>
                    <a:pt x="891404" y="1657945"/>
                    <a:pt x="647433" y="1201584"/>
                    <a:pt x="647433" y="689559"/>
                  </a:cubicBezTo>
                  <a:cubicBezTo>
                    <a:pt x="647433" y="532833"/>
                    <a:pt x="670330" y="381239"/>
                    <a:pt x="712966" y="237935"/>
                  </a:cubicBezTo>
                  <a:lnTo>
                    <a:pt x="503734" y="170034"/>
                  </a:lnTo>
                  <a:lnTo>
                    <a:pt x="516367" y="131740"/>
                  </a:lnTo>
                  <a:cubicBezTo>
                    <a:pt x="533343" y="78840"/>
                    <a:pt x="504524" y="21993"/>
                    <a:pt x="451624" y="5017"/>
                  </a:cubicBezTo>
                  <a:cubicBezTo>
                    <a:pt x="398724" y="-12353"/>
                    <a:pt x="341876" y="16861"/>
                    <a:pt x="324901" y="69761"/>
                  </a:cubicBezTo>
                  <a:lnTo>
                    <a:pt x="312268" y="108054"/>
                  </a:lnTo>
                  <a:lnTo>
                    <a:pt x="97115" y="38179"/>
                  </a:lnTo>
                  <a:cubicBezTo>
                    <a:pt x="33951" y="244646"/>
                    <a:pt x="0" y="463352"/>
                    <a:pt x="0" y="689954"/>
                  </a:cubicBezTo>
                  <a:cubicBezTo>
                    <a:pt x="0" y="1417132"/>
                    <a:pt x="349377" y="2064170"/>
                    <a:pt x="889036" y="2472368"/>
                  </a:cubicBezTo>
                  <a:lnTo>
                    <a:pt x="976676" y="2351961"/>
                  </a:ln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US"/>
            </a:p>
          </p:txBody>
        </p:sp>
        <p:sp>
          <p:nvSpPr>
            <p:cNvPr id="1405" name="Freeform: Shape 1404">
              <a:extLst>
                <a:ext uri="{FF2B5EF4-FFF2-40B4-BE49-F238E27FC236}">
                  <a16:creationId xmlns:a16="http://schemas.microsoft.com/office/drawing/2014/main" id="{E46AC89B-639C-F9F1-30CF-C7E30D5A7362}"/>
                </a:ext>
              </a:extLst>
            </p:cNvPr>
            <p:cNvSpPr/>
            <p:nvPr/>
          </p:nvSpPr>
          <p:spPr>
            <a:xfrm>
              <a:off x="3286351" y="1598612"/>
              <a:ext cx="2071390" cy="1744251"/>
            </a:xfrm>
            <a:custGeom>
              <a:avLst/>
              <a:gdLst>
                <a:gd name="connsiteX0" fmla="*/ 0 w 2071390"/>
                <a:gd name="connsiteY0" fmla="*/ 149620 h 1744251"/>
                <a:gd name="connsiteX1" fmla="*/ 140935 w 2071390"/>
                <a:gd name="connsiteY1" fmla="*/ 326480 h 1744251"/>
                <a:gd name="connsiteX2" fmla="*/ 0 w 2071390"/>
                <a:gd name="connsiteY2" fmla="*/ 503340 h 1744251"/>
                <a:gd name="connsiteX3" fmla="*/ 0 w 2071390"/>
                <a:gd name="connsiteY3" fmla="*/ 647038 h 1744251"/>
                <a:gd name="connsiteX4" fmla="*/ 1455145 w 2071390"/>
                <a:gd name="connsiteY4" fmla="*/ 1704248 h 1744251"/>
                <a:gd name="connsiteX5" fmla="*/ 1664771 w 2071390"/>
                <a:gd name="connsiteY5" fmla="*/ 1636347 h 1744251"/>
                <a:gd name="connsiteX6" fmla="*/ 1677404 w 2071390"/>
                <a:gd name="connsiteY6" fmla="*/ 1674640 h 1744251"/>
                <a:gd name="connsiteX7" fmla="*/ 1804127 w 2071390"/>
                <a:gd name="connsiteY7" fmla="*/ 1739384 h 1744251"/>
                <a:gd name="connsiteX8" fmla="*/ 1868870 w 2071390"/>
                <a:gd name="connsiteY8" fmla="*/ 1612660 h 1744251"/>
                <a:gd name="connsiteX9" fmla="*/ 1856237 w 2071390"/>
                <a:gd name="connsiteY9" fmla="*/ 1574367 h 1744251"/>
                <a:gd name="connsiteX10" fmla="*/ 2071390 w 2071390"/>
                <a:gd name="connsiteY10" fmla="*/ 1504492 h 1744251"/>
                <a:gd name="connsiteX11" fmla="*/ 0 w 2071390"/>
                <a:gd name="connsiteY11" fmla="*/ 0 h 1744251"/>
                <a:gd name="connsiteX12" fmla="*/ 0 w 2071390"/>
                <a:gd name="connsiteY12" fmla="*/ 149620 h 1744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1390" h="1744251">
                  <a:moveTo>
                    <a:pt x="0" y="149620"/>
                  </a:moveTo>
                  <a:cubicBezTo>
                    <a:pt x="80534" y="168175"/>
                    <a:pt x="140935" y="240419"/>
                    <a:pt x="140935" y="326480"/>
                  </a:cubicBezTo>
                  <a:cubicBezTo>
                    <a:pt x="140935" y="412541"/>
                    <a:pt x="80534" y="485180"/>
                    <a:pt x="0" y="503340"/>
                  </a:cubicBezTo>
                  <a:lnTo>
                    <a:pt x="0" y="647038"/>
                  </a:lnTo>
                  <a:cubicBezTo>
                    <a:pt x="671909" y="664013"/>
                    <a:pt x="1241176" y="1100636"/>
                    <a:pt x="1455145" y="1704248"/>
                  </a:cubicBezTo>
                  <a:lnTo>
                    <a:pt x="1664771" y="1636347"/>
                  </a:lnTo>
                  <a:lnTo>
                    <a:pt x="1677404" y="1674640"/>
                  </a:lnTo>
                  <a:cubicBezTo>
                    <a:pt x="1694379" y="1727540"/>
                    <a:pt x="1751622" y="1756359"/>
                    <a:pt x="1804127" y="1739384"/>
                  </a:cubicBezTo>
                  <a:cubicBezTo>
                    <a:pt x="1857027" y="1722408"/>
                    <a:pt x="1885845" y="1665560"/>
                    <a:pt x="1868870" y="1612660"/>
                  </a:cubicBezTo>
                  <a:lnTo>
                    <a:pt x="1856237" y="1574367"/>
                  </a:lnTo>
                  <a:lnTo>
                    <a:pt x="2071390" y="1504492"/>
                  </a:lnTo>
                  <a:cubicBezTo>
                    <a:pt x="1772545" y="641906"/>
                    <a:pt x="958911" y="16975"/>
                    <a:pt x="0" y="0"/>
                  </a:cubicBezTo>
                  <a:lnTo>
                    <a:pt x="0" y="149620"/>
                  </a:lnTo>
                  <a:close/>
                </a:path>
              </a:pathLst>
            </a:custGeom>
            <a:solidFill>
              <a:schemeClr val="accent3">
                <a:lumMod val="50000"/>
              </a:schemeClr>
            </a:solidFill>
            <a:ln w="39449" cap="flat">
              <a:noFill/>
              <a:prstDash val="solid"/>
              <a:miter/>
            </a:ln>
          </p:spPr>
          <p:txBody>
            <a:bodyPr rtlCol="0" anchor="ctr"/>
            <a:lstStyle/>
            <a:p>
              <a:endParaRPr lang="en-US"/>
            </a:p>
          </p:txBody>
        </p:sp>
        <p:sp>
          <p:nvSpPr>
            <p:cNvPr id="1406" name="Freeform: Shape 1405">
              <a:extLst>
                <a:ext uri="{FF2B5EF4-FFF2-40B4-BE49-F238E27FC236}">
                  <a16:creationId xmlns:a16="http://schemas.microsoft.com/office/drawing/2014/main" id="{47F4598A-8358-D711-07D1-1E886B2A081C}"/>
                </a:ext>
              </a:extLst>
            </p:cNvPr>
            <p:cNvSpPr/>
            <p:nvPr/>
          </p:nvSpPr>
          <p:spPr>
            <a:xfrm>
              <a:off x="1134031" y="1598612"/>
              <a:ext cx="2212325" cy="1705037"/>
            </a:xfrm>
            <a:custGeom>
              <a:avLst/>
              <a:gdLst>
                <a:gd name="connsiteX0" fmla="*/ 142514 w 2212325"/>
                <a:gd name="connsiteY0" fmla="*/ 1551075 h 1705037"/>
                <a:gd name="connsiteX1" fmla="*/ 354509 w 2212325"/>
                <a:gd name="connsiteY1" fmla="*/ 1471725 h 1705037"/>
                <a:gd name="connsiteX2" fmla="*/ 479258 w 2212325"/>
                <a:gd name="connsiteY2" fmla="*/ 1660428 h 1705037"/>
                <a:gd name="connsiteX3" fmla="*/ 616246 w 2212325"/>
                <a:gd name="connsiteY3" fmla="*/ 1705038 h 1705037"/>
                <a:gd name="connsiteX4" fmla="*/ 2071390 w 2212325"/>
                <a:gd name="connsiteY4" fmla="*/ 647828 h 1705037"/>
                <a:gd name="connsiteX5" fmla="*/ 2071390 w 2212325"/>
                <a:gd name="connsiteY5" fmla="*/ 427543 h 1705037"/>
                <a:gd name="connsiteX6" fmla="*/ 2111658 w 2212325"/>
                <a:gd name="connsiteY6" fmla="*/ 427543 h 1705037"/>
                <a:gd name="connsiteX7" fmla="*/ 2212325 w 2212325"/>
                <a:gd name="connsiteY7" fmla="*/ 326875 h 1705037"/>
                <a:gd name="connsiteX8" fmla="*/ 2111658 w 2212325"/>
                <a:gd name="connsiteY8" fmla="*/ 226207 h 1705037"/>
                <a:gd name="connsiteX9" fmla="*/ 2071390 w 2212325"/>
                <a:gd name="connsiteY9" fmla="*/ 226207 h 1705037"/>
                <a:gd name="connsiteX10" fmla="*/ 2071390 w 2212325"/>
                <a:gd name="connsiteY10" fmla="*/ 0 h 1705037"/>
                <a:gd name="connsiteX11" fmla="*/ 0 w 2212325"/>
                <a:gd name="connsiteY11" fmla="*/ 1504492 h 1705037"/>
                <a:gd name="connsiteX12" fmla="*/ 142514 w 2212325"/>
                <a:gd name="connsiteY12" fmla="*/ 1550681 h 170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2325" h="1705037">
                  <a:moveTo>
                    <a:pt x="142514" y="1551075"/>
                  </a:moveTo>
                  <a:cubicBezTo>
                    <a:pt x="185150" y="1480016"/>
                    <a:pt x="272396" y="1445275"/>
                    <a:pt x="354509" y="1471725"/>
                  </a:cubicBezTo>
                  <a:cubicBezTo>
                    <a:pt x="436622" y="1498570"/>
                    <a:pt x="486759" y="1578315"/>
                    <a:pt x="479258" y="1660428"/>
                  </a:cubicBezTo>
                  <a:lnTo>
                    <a:pt x="616246" y="1705038"/>
                  </a:lnTo>
                  <a:cubicBezTo>
                    <a:pt x="830214" y="1101425"/>
                    <a:pt x="1399481" y="664803"/>
                    <a:pt x="2071390" y="647828"/>
                  </a:cubicBezTo>
                  <a:lnTo>
                    <a:pt x="2071390" y="427543"/>
                  </a:lnTo>
                  <a:lnTo>
                    <a:pt x="2111658" y="427543"/>
                  </a:lnTo>
                  <a:cubicBezTo>
                    <a:pt x="2166926" y="427543"/>
                    <a:pt x="2212325" y="382538"/>
                    <a:pt x="2212325" y="326875"/>
                  </a:cubicBezTo>
                  <a:cubicBezTo>
                    <a:pt x="2212325" y="271211"/>
                    <a:pt x="2167321" y="226207"/>
                    <a:pt x="2111658" y="226207"/>
                  </a:cubicBezTo>
                  <a:lnTo>
                    <a:pt x="2071390" y="226207"/>
                  </a:lnTo>
                  <a:lnTo>
                    <a:pt x="2071390" y="0"/>
                  </a:lnTo>
                  <a:cubicBezTo>
                    <a:pt x="1112084" y="16975"/>
                    <a:pt x="298846" y="641906"/>
                    <a:pt x="0" y="1504492"/>
                  </a:cubicBezTo>
                  <a:lnTo>
                    <a:pt x="142514" y="1550681"/>
                  </a:lnTo>
                  <a:close/>
                </a:path>
              </a:pathLst>
            </a:custGeom>
            <a:solidFill>
              <a:srgbClr val="006772"/>
            </a:solidFill>
            <a:ln w="39449" cap="flat">
              <a:noFill/>
              <a:prstDash val="solid"/>
              <a:miter/>
            </a:ln>
          </p:spPr>
          <p:txBody>
            <a:bodyPr rtlCol="0" anchor="ctr"/>
            <a:lstStyle/>
            <a:p>
              <a:endParaRPr lang="en-US"/>
            </a:p>
          </p:txBody>
        </p:sp>
        <p:sp>
          <p:nvSpPr>
            <p:cNvPr id="1407" name="Freeform: Shape 1406">
              <a:extLst>
                <a:ext uri="{FF2B5EF4-FFF2-40B4-BE49-F238E27FC236}">
                  <a16:creationId xmlns:a16="http://schemas.microsoft.com/office/drawing/2014/main" id="{A8C6701C-E80D-22FE-7B73-CFA3B7C2A2A6}"/>
                </a:ext>
              </a:extLst>
            </p:cNvPr>
            <p:cNvSpPr/>
            <p:nvPr/>
          </p:nvSpPr>
          <p:spPr>
            <a:xfrm>
              <a:off x="1966614" y="5138174"/>
              <a:ext cx="2558938" cy="927723"/>
            </a:xfrm>
            <a:custGeom>
              <a:avLst/>
              <a:gdLst>
                <a:gd name="connsiteX0" fmla="*/ 2471298 w 2558938"/>
                <a:gd name="connsiteY0" fmla="*/ 403461 h 927723"/>
                <a:gd name="connsiteX1" fmla="*/ 2371420 w 2558938"/>
                <a:gd name="connsiteY1" fmla="*/ 415699 h 927723"/>
                <a:gd name="connsiteX2" fmla="*/ 2252987 w 2558938"/>
                <a:gd name="connsiteY2" fmla="*/ 343060 h 927723"/>
                <a:gd name="connsiteX3" fmla="*/ 2263252 w 2558938"/>
                <a:gd name="connsiteY3" fmla="*/ 116854 h 927723"/>
                <a:gd name="connsiteX4" fmla="*/ 2178375 w 2558938"/>
                <a:gd name="connsiteY4" fmla="*/ 0 h 927723"/>
                <a:gd name="connsiteX5" fmla="*/ 1279469 w 2558938"/>
                <a:gd name="connsiteY5" fmla="*/ 280291 h 927723"/>
                <a:gd name="connsiteX6" fmla="*/ 380564 w 2558938"/>
                <a:gd name="connsiteY6" fmla="*/ 0 h 927723"/>
                <a:gd name="connsiteX7" fmla="*/ 250683 w 2558938"/>
                <a:gd name="connsiteY7" fmla="*/ 178834 h 927723"/>
                <a:gd name="connsiteX8" fmla="*/ 217916 w 2558938"/>
                <a:gd name="connsiteY8" fmla="*/ 155147 h 927723"/>
                <a:gd name="connsiteX9" fmla="*/ 77376 w 2558938"/>
                <a:gd name="connsiteY9" fmla="*/ 177254 h 927723"/>
                <a:gd name="connsiteX10" fmla="*/ 99484 w 2558938"/>
                <a:gd name="connsiteY10" fmla="*/ 317795 h 927723"/>
                <a:gd name="connsiteX11" fmla="*/ 132250 w 2558938"/>
                <a:gd name="connsiteY11" fmla="*/ 341481 h 927723"/>
                <a:gd name="connsiteX12" fmla="*/ 0 w 2558938"/>
                <a:gd name="connsiteY12" fmla="*/ 523868 h 927723"/>
                <a:gd name="connsiteX13" fmla="*/ 1279469 w 2558938"/>
                <a:gd name="connsiteY13" fmla="*/ 927724 h 927723"/>
                <a:gd name="connsiteX14" fmla="*/ 2558939 w 2558938"/>
                <a:gd name="connsiteY14" fmla="*/ 523868 h 927723"/>
                <a:gd name="connsiteX15" fmla="*/ 2471298 w 2558938"/>
                <a:gd name="connsiteY15" fmla="*/ 403461 h 92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58938" h="927723">
                  <a:moveTo>
                    <a:pt x="2471298" y="403461"/>
                  </a:moveTo>
                  <a:cubicBezTo>
                    <a:pt x="2440111" y="416883"/>
                    <a:pt x="2405766" y="421226"/>
                    <a:pt x="2371420" y="415699"/>
                  </a:cubicBezTo>
                  <a:cubicBezTo>
                    <a:pt x="2323652" y="408198"/>
                    <a:pt x="2281411" y="382143"/>
                    <a:pt x="2252987" y="343060"/>
                  </a:cubicBezTo>
                  <a:cubicBezTo>
                    <a:pt x="2202456" y="273185"/>
                    <a:pt x="2208772" y="179228"/>
                    <a:pt x="2263252" y="116854"/>
                  </a:cubicBezTo>
                  <a:lnTo>
                    <a:pt x="2178375" y="0"/>
                  </a:lnTo>
                  <a:cubicBezTo>
                    <a:pt x="1922560" y="176465"/>
                    <a:pt x="1613055" y="280291"/>
                    <a:pt x="1279469" y="280291"/>
                  </a:cubicBezTo>
                  <a:cubicBezTo>
                    <a:pt x="945884" y="280291"/>
                    <a:pt x="635984" y="176860"/>
                    <a:pt x="380564" y="0"/>
                  </a:cubicBezTo>
                  <a:lnTo>
                    <a:pt x="250683" y="178834"/>
                  </a:lnTo>
                  <a:lnTo>
                    <a:pt x="217916" y="155147"/>
                  </a:lnTo>
                  <a:cubicBezTo>
                    <a:pt x="172912" y="122381"/>
                    <a:pt x="110142" y="132645"/>
                    <a:pt x="77376" y="177254"/>
                  </a:cubicBezTo>
                  <a:cubicBezTo>
                    <a:pt x="44610" y="222259"/>
                    <a:pt x="54874" y="285028"/>
                    <a:pt x="99484" y="317795"/>
                  </a:cubicBezTo>
                  <a:lnTo>
                    <a:pt x="132250" y="341481"/>
                  </a:lnTo>
                  <a:lnTo>
                    <a:pt x="0" y="523868"/>
                  </a:lnTo>
                  <a:cubicBezTo>
                    <a:pt x="362799" y="778104"/>
                    <a:pt x="803764" y="927724"/>
                    <a:pt x="1279469" y="927724"/>
                  </a:cubicBezTo>
                  <a:cubicBezTo>
                    <a:pt x="1755175" y="927724"/>
                    <a:pt x="2196139" y="778104"/>
                    <a:pt x="2558939" y="523868"/>
                  </a:cubicBezTo>
                  <a:lnTo>
                    <a:pt x="2471298" y="403461"/>
                  </a:lnTo>
                  <a:close/>
                </a:path>
              </a:pathLst>
            </a:custGeom>
            <a:solidFill>
              <a:srgbClr val="008998"/>
            </a:solidFill>
            <a:ln w="39449"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63D0FBB1-85FF-7147-8E40-BD6FA3CC6FF9}"/>
                </a:ext>
              </a:extLst>
            </p:cNvPr>
            <p:cNvSpPr/>
            <p:nvPr/>
          </p:nvSpPr>
          <p:spPr>
            <a:xfrm>
              <a:off x="4210521" y="3180085"/>
              <a:ext cx="1269600" cy="2434189"/>
            </a:xfrm>
            <a:custGeom>
              <a:avLst/>
              <a:gdLst>
                <a:gd name="connsiteX0" fmla="*/ 1029576 w 1269600"/>
                <a:gd name="connsiteY0" fmla="*/ 46584 h 2434189"/>
                <a:gd name="connsiteX1" fmla="*/ 904827 w 1269600"/>
                <a:gd name="connsiteY1" fmla="*/ 235287 h 2434189"/>
                <a:gd name="connsiteX2" fmla="*/ 766261 w 1269600"/>
                <a:gd name="connsiteY2" fmla="*/ 224233 h 2434189"/>
                <a:gd name="connsiteX3" fmla="*/ 692832 w 1269600"/>
                <a:gd name="connsiteY3" fmla="*/ 155542 h 2434189"/>
                <a:gd name="connsiteX4" fmla="*/ 556240 w 1269600"/>
                <a:gd name="connsiteY4" fmla="*/ 200151 h 2434189"/>
                <a:gd name="connsiteX5" fmla="*/ 621772 w 1269600"/>
                <a:gd name="connsiteY5" fmla="*/ 651775 h 2434189"/>
                <a:gd name="connsiteX6" fmla="*/ 0 w 1269600"/>
                <a:gd name="connsiteY6" fmla="*/ 1910321 h 2434189"/>
                <a:gd name="connsiteX7" fmla="*/ 129881 w 1269600"/>
                <a:gd name="connsiteY7" fmla="*/ 2089155 h 2434189"/>
                <a:gd name="connsiteX8" fmla="*/ 97115 w 1269600"/>
                <a:gd name="connsiteY8" fmla="*/ 2112842 h 2434189"/>
                <a:gd name="connsiteX9" fmla="*/ 75008 w 1269600"/>
                <a:gd name="connsiteY9" fmla="*/ 2253382 h 2434189"/>
                <a:gd name="connsiteX10" fmla="*/ 215548 w 1269600"/>
                <a:gd name="connsiteY10" fmla="*/ 2275489 h 2434189"/>
                <a:gd name="connsiteX11" fmla="*/ 248314 w 1269600"/>
                <a:gd name="connsiteY11" fmla="*/ 2251803 h 2434189"/>
                <a:gd name="connsiteX12" fmla="*/ 380564 w 1269600"/>
                <a:gd name="connsiteY12" fmla="*/ 2434190 h 2434189"/>
                <a:gd name="connsiteX13" fmla="*/ 1269600 w 1269600"/>
                <a:gd name="connsiteY13" fmla="*/ 651775 h 2434189"/>
                <a:gd name="connsiteX14" fmla="*/ 1172485 w 1269600"/>
                <a:gd name="connsiteY14" fmla="*/ 0 h 2434189"/>
                <a:gd name="connsiteX15" fmla="*/ 1029971 w 1269600"/>
                <a:gd name="connsiteY15" fmla="*/ 46189 h 243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9600" h="2434189">
                  <a:moveTo>
                    <a:pt x="1029576" y="46584"/>
                  </a:moveTo>
                  <a:cubicBezTo>
                    <a:pt x="1037077" y="129092"/>
                    <a:pt x="986940" y="208836"/>
                    <a:pt x="904827" y="235287"/>
                  </a:cubicBezTo>
                  <a:cubicBezTo>
                    <a:pt x="858638" y="250288"/>
                    <a:pt x="809686" y="246340"/>
                    <a:pt x="766261" y="224233"/>
                  </a:cubicBezTo>
                  <a:cubicBezTo>
                    <a:pt x="735468" y="208442"/>
                    <a:pt x="710202" y="184755"/>
                    <a:pt x="692832" y="155542"/>
                  </a:cubicBezTo>
                  <a:lnTo>
                    <a:pt x="556240" y="200151"/>
                  </a:lnTo>
                  <a:cubicBezTo>
                    <a:pt x="598876" y="343455"/>
                    <a:pt x="621772" y="495049"/>
                    <a:pt x="621772" y="651775"/>
                  </a:cubicBezTo>
                  <a:cubicBezTo>
                    <a:pt x="621772" y="1163800"/>
                    <a:pt x="377801" y="1620161"/>
                    <a:pt x="0" y="1910321"/>
                  </a:cubicBezTo>
                  <a:lnTo>
                    <a:pt x="129881" y="2089155"/>
                  </a:lnTo>
                  <a:lnTo>
                    <a:pt x="97115" y="2112842"/>
                  </a:lnTo>
                  <a:cubicBezTo>
                    <a:pt x="52110" y="2145608"/>
                    <a:pt x="42241" y="2208378"/>
                    <a:pt x="75008" y="2253382"/>
                  </a:cubicBezTo>
                  <a:cubicBezTo>
                    <a:pt x="107774" y="2298387"/>
                    <a:pt x="170543" y="2308256"/>
                    <a:pt x="215548" y="2275489"/>
                  </a:cubicBezTo>
                  <a:lnTo>
                    <a:pt x="248314" y="2251803"/>
                  </a:lnTo>
                  <a:lnTo>
                    <a:pt x="380564" y="2434190"/>
                  </a:lnTo>
                  <a:cubicBezTo>
                    <a:pt x="920223" y="2025991"/>
                    <a:pt x="1269600" y="1378953"/>
                    <a:pt x="1269600" y="651775"/>
                  </a:cubicBezTo>
                  <a:cubicBezTo>
                    <a:pt x="1269600" y="425174"/>
                    <a:pt x="1235649" y="206468"/>
                    <a:pt x="1172485" y="0"/>
                  </a:cubicBezTo>
                  <a:lnTo>
                    <a:pt x="1029971" y="46189"/>
                  </a:lnTo>
                  <a:close/>
                </a:path>
              </a:pathLst>
            </a:custGeom>
            <a:solidFill>
              <a:schemeClr val="accent5">
                <a:lumMod val="75000"/>
              </a:schemeClr>
            </a:solidFill>
            <a:ln w="39449" cap="flat">
              <a:noFill/>
              <a:prstDash val="solid"/>
              <a:miter/>
            </a:ln>
          </p:spPr>
          <p:txBody>
            <a:bodyPr rtlCol="0" anchor="ctr"/>
            <a:lstStyle/>
            <a:p>
              <a:endParaRPr lang="en-US"/>
            </a:p>
          </p:txBody>
        </p:sp>
        <p:sp>
          <p:nvSpPr>
            <p:cNvPr id="34" name="TextBox 33">
              <a:extLst>
                <a:ext uri="{FF2B5EF4-FFF2-40B4-BE49-F238E27FC236}">
                  <a16:creationId xmlns:a16="http://schemas.microsoft.com/office/drawing/2014/main" id="{8C773D15-E2E3-4BA4-7529-2EDF6044CAE3}"/>
                </a:ext>
              </a:extLst>
            </p:cNvPr>
            <p:cNvSpPr txBox="1"/>
            <p:nvPr/>
          </p:nvSpPr>
          <p:spPr>
            <a:xfrm>
              <a:off x="3012919" y="5519602"/>
              <a:ext cx="425116" cy="343492"/>
            </a:xfrm>
            <a:prstGeom prst="rect">
              <a:avLst/>
            </a:prstGeom>
            <a:noFill/>
          </p:spPr>
          <p:txBody>
            <a:bodyPr wrap="none" rtlCol="0">
              <a:spAutoFit/>
            </a:bodyPr>
            <a:lstStyle/>
            <a:p>
              <a:pPr algn="l"/>
              <a:r>
                <a:rPr lang="en-US" sz="1632" b="1" spc="0" baseline="0">
                  <a:ln/>
                  <a:solidFill>
                    <a:srgbClr val="FFFFFF"/>
                  </a:solidFill>
                  <a:latin typeface="Open Sans"/>
                  <a:ea typeface="Open Sans"/>
                  <a:cs typeface="Open Sans"/>
                  <a:sym typeface="Open Sans"/>
                  <a:rtl val="0"/>
                </a:rPr>
                <a:t>03</a:t>
              </a:r>
            </a:p>
          </p:txBody>
        </p:sp>
        <p:sp>
          <p:nvSpPr>
            <p:cNvPr id="37" name="TextBox 36">
              <a:extLst>
                <a:ext uri="{FF2B5EF4-FFF2-40B4-BE49-F238E27FC236}">
                  <a16:creationId xmlns:a16="http://schemas.microsoft.com/office/drawing/2014/main" id="{27FFBD64-FD0D-B0FA-4E62-6A23D953772A}"/>
                </a:ext>
              </a:extLst>
            </p:cNvPr>
            <p:cNvSpPr txBox="1"/>
            <p:nvPr/>
          </p:nvSpPr>
          <p:spPr>
            <a:xfrm>
              <a:off x="1176026" y="4162362"/>
              <a:ext cx="425116" cy="343492"/>
            </a:xfrm>
            <a:prstGeom prst="rect">
              <a:avLst/>
            </a:prstGeom>
            <a:noFill/>
          </p:spPr>
          <p:txBody>
            <a:bodyPr wrap="none" rtlCol="0">
              <a:spAutoFit/>
            </a:bodyPr>
            <a:lstStyle/>
            <a:p>
              <a:pPr algn="l"/>
              <a:r>
                <a:rPr lang="en-US" sz="1632" b="1" spc="0" baseline="0">
                  <a:ln/>
                  <a:solidFill>
                    <a:srgbClr val="FFFFFF"/>
                  </a:solidFill>
                  <a:latin typeface="Open Sans"/>
                  <a:ea typeface="Open Sans"/>
                  <a:cs typeface="Open Sans"/>
                  <a:sym typeface="Open Sans"/>
                  <a:rtl val="0"/>
                </a:rPr>
                <a:t>04</a:t>
              </a:r>
            </a:p>
          </p:txBody>
        </p:sp>
        <p:sp>
          <p:nvSpPr>
            <p:cNvPr id="38" name="TextBox 37">
              <a:extLst>
                <a:ext uri="{FF2B5EF4-FFF2-40B4-BE49-F238E27FC236}">
                  <a16:creationId xmlns:a16="http://schemas.microsoft.com/office/drawing/2014/main" id="{24A1A09B-620C-9A53-D8EE-237CE018F480}"/>
                </a:ext>
              </a:extLst>
            </p:cNvPr>
            <p:cNvSpPr txBox="1"/>
            <p:nvPr/>
          </p:nvSpPr>
          <p:spPr>
            <a:xfrm>
              <a:off x="1818326" y="2090577"/>
              <a:ext cx="425116" cy="343492"/>
            </a:xfrm>
            <a:prstGeom prst="rect">
              <a:avLst/>
            </a:prstGeom>
            <a:noFill/>
          </p:spPr>
          <p:txBody>
            <a:bodyPr wrap="none" rtlCol="0">
              <a:spAutoFit/>
            </a:bodyPr>
            <a:lstStyle/>
            <a:p>
              <a:pPr algn="l"/>
              <a:r>
                <a:rPr lang="en-US" sz="1632" b="1" spc="0" baseline="0">
                  <a:ln/>
                  <a:solidFill>
                    <a:srgbClr val="FFFFFF"/>
                  </a:solidFill>
                  <a:latin typeface="Open Sans"/>
                  <a:ea typeface="Open Sans"/>
                  <a:cs typeface="Open Sans"/>
                  <a:sym typeface="Open Sans"/>
                  <a:rtl val="0"/>
                </a:rPr>
                <a:t>0</a:t>
              </a:r>
              <a:r>
                <a:rPr lang="en-US" sz="1632" b="1">
                  <a:ln/>
                  <a:solidFill>
                    <a:srgbClr val="FFFFFF"/>
                  </a:solidFill>
                  <a:latin typeface="Open Sans"/>
                  <a:ea typeface="Open Sans"/>
                  <a:cs typeface="Open Sans"/>
                  <a:sym typeface="Open Sans"/>
                  <a:rtl val="0"/>
                </a:rPr>
                <a:t>5</a:t>
              </a:r>
              <a:endParaRPr lang="en-US" sz="1632" b="1" spc="0" baseline="0">
                <a:ln/>
                <a:solidFill>
                  <a:srgbClr val="FFFFFF"/>
                </a:solidFill>
                <a:latin typeface="Open Sans"/>
                <a:ea typeface="Open Sans"/>
                <a:cs typeface="Open Sans"/>
                <a:sym typeface="Open Sans"/>
                <a:rtl val="0"/>
              </a:endParaRPr>
            </a:p>
          </p:txBody>
        </p:sp>
        <p:sp>
          <p:nvSpPr>
            <p:cNvPr id="39" name="TextBox 38">
              <a:extLst>
                <a:ext uri="{FF2B5EF4-FFF2-40B4-BE49-F238E27FC236}">
                  <a16:creationId xmlns:a16="http://schemas.microsoft.com/office/drawing/2014/main" id="{C9EA8B1A-83B7-C472-C0D1-D25359EE9006}"/>
                </a:ext>
              </a:extLst>
            </p:cNvPr>
            <p:cNvSpPr txBox="1"/>
            <p:nvPr/>
          </p:nvSpPr>
          <p:spPr>
            <a:xfrm>
              <a:off x="4134083" y="2090577"/>
              <a:ext cx="425116" cy="343492"/>
            </a:xfrm>
            <a:prstGeom prst="rect">
              <a:avLst/>
            </a:prstGeom>
            <a:noFill/>
          </p:spPr>
          <p:txBody>
            <a:bodyPr wrap="none" rtlCol="0">
              <a:spAutoFit/>
            </a:bodyPr>
            <a:lstStyle/>
            <a:p>
              <a:pPr algn="l"/>
              <a:r>
                <a:rPr lang="en-US" sz="1632" b="1" spc="0" baseline="0">
                  <a:ln/>
                  <a:solidFill>
                    <a:srgbClr val="FFFFFF"/>
                  </a:solidFill>
                  <a:latin typeface="Open Sans"/>
                  <a:ea typeface="Open Sans"/>
                  <a:cs typeface="Open Sans"/>
                  <a:sym typeface="Open Sans"/>
                  <a:rtl val="0"/>
                </a:rPr>
                <a:t>01</a:t>
              </a:r>
            </a:p>
          </p:txBody>
        </p:sp>
        <p:sp>
          <p:nvSpPr>
            <p:cNvPr id="40" name="TextBox 39">
              <a:extLst>
                <a:ext uri="{FF2B5EF4-FFF2-40B4-BE49-F238E27FC236}">
                  <a16:creationId xmlns:a16="http://schemas.microsoft.com/office/drawing/2014/main" id="{50F185DF-65C0-C09E-CE4B-D0DC2D6B6BCC}"/>
                </a:ext>
              </a:extLst>
            </p:cNvPr>
            <p:cNvSpPr txBox="1"/>
            <p:nvPr/>
          </p:nvSpPr>
          <p:spPr>
            <a:xfrm>
              <a:off x="4777963" y="4162362"/>
              <a:ext cx="425116" cy="343492"/>
            </a:xfrm>
            <a:prstGeom prst="rect">
              <a:avLst/>
            </a:prstGeom>
            <a:noFill/>
          </p:spPr>
          <p:txBody>
            <a:bodyPr wrap="none" rtlCol="0">
              <a:spAutoFit/>
            </a:bodyPr>
            <a:lstStyle/>
            <a:p>
              <a:pPr algn="l"/>
              <a:r>
                <a:rPr lang="en-US" sz="1632" b="1" spc="0" baseline="0">
                  <a:ln/>
                  <a:solidFill>
                    <a:srgbClr val="FFFFFF"/>
                  </a:solidFill>
                  <a:latin typeface="Open Sans"/>
                  <a:ea typeface="Open Sans"/>
                  <a:cs typeface="Open Sans"/>
                  <a:sym typeface="Open Sans"/>
                  <a:rtl val="0"/>
                </a:rPr>
                <a:t>02</a:t>
              </a:r>
            </a:p>
          </p:txBody>
        </p:sp>
      </p:grpSp>
      <p:sp>
        <p:nvSpPr>
          <p:cNvPr id="35" name="TextBox 34">
            <a:extLst>
              <a:ext uri="{FF2B5EF4-FFF2-40B4-BE49-F238E27FC236}">
                <a16:creationId xmlns:a16="http://schemas.microsoft.com/office/drawing/2014/main" id="{4605BB8E-798F-14E6-5ECD-79E81AA336DC}"/>
              </a:ext>
            </a:extLst>
          </p:cNvPr>
          <p:cNvSpPr txBox="1"/>
          <p:nvPr/>
        </p:nvSpPr>
        <p:spPr>
          <a:xfrm>
            <a:off x="1785966" y="2369013"/>
            <a:ext cx="2926080" cy="2926080"/>
          </a:xfrm>
          <a:prstGeom prst="ellipse">
            <a:avLst/>
          </a:prstGeom>
          <a:gradFill flip="none" rotWithShape="1">
            <a:gsLst>
              <a:gs pos="28000">
                <a:srgbClr val="006772"/>
              </a:gs>
              <a:gs pos="100000">
                <a:srgbClr val="66B8C1"/>
              </a:gs>
            </a:gsLst>
            <a:path path="circle">
              <a:fillToRect l="50000" t="50000" r="50000" b="50000"/>
            </a:path>
            <a:tileRect/>
          </a:gradFill>
        </p:spPr>
        <p:txBody>
          <a:bodyPr wrap="square" anchor="ctr" anchorCtr="0">
            <a:noAutofit/>
          </a:bodyPr>
          <a:lstStyle/>
          <a:p>
            <a:pPr algn="ctr"/>
            <a:r>
              <a:rPr lang="en-IN" sz="3200" b="1" dirty="0">
                <a:solidFill>
                  <a:schemeClr val="bg1"/>
                </a:solidFill>
                <a:ea typeface="Open Sans" panose="020B0606030504020204" pitchFamily="34" charset="0"/>
                <a:cs typeface="Open Sans" panose="020B0606030504020204" pitchFamily="34" charset="0"/>
              </a:rPr>
              <a:t>Solve Problems</a:t>
            </a:r>
          </a:p>
        </p:txBody>
      </p:sp>
      <p:sp>
        <p:nvSpPr>
          <p:cNvPr id="33" name="Rectangle 32">
            <a:extLst>
              <a:ext uri="{FF2B5EF4-FFF2-40B4-BE49-F238E27FC236}">
                <a16:creationId xmlns:a16="http://schemas.microsoft.com/office/drawing/2014/main" id="{8AE8F078-5399-493B-B056-14C2EAFBF8F1}"/>
              </a:ext>
            </a:extLst>
          </p:cNvPr>
          <p:cNvSpPr/>
          <p:nvPr/>
        </p:nvSpPr>
        <p:spPr>
          <a:xfrm>
            <a:off x="7265098" y="4629237"/>
            <a:ext cx="4287507" cy="215444"/>
          </a:xfrm>
          <a:prstGeom prst="rect">
            <a:avLst/>
          </a:prstGeom>
        </p:spPr>
        <p:txBody>
          <a:bodyPr wrap="square" lIns="0" tIns="0" rIns="0" bIns="0" anchor="t">
            <a:spAutoFit/>
          </a:bodyPr>
          <a:lstStyle/>
          <a:p>
            <a:r>
              <a:rPr lang="en-IN" sz="1400" dirty="0">
                <a:solidFill>
                  <a:schemeClr val="tx1">
                    <a:lumMod val="85000"/>
                    <a:lumOff val="15000"/>
                  </a:schemeClr>
                </a:solidFill>
                <a:ea typeface="Open Sans" panose="020B0606030504020204" pitchFamily="34" charset="0"/>
                <a:cs typeface="Open Sans" panose="020B0606030504020204" pitchFamily="34" charset="0"/>
              </a:rPr>
              <a:t>Empower team design</a:t>
            </a:r>
          </a:p>
        </p:txBody>
      </p:sp>
    </p:spTree>
    <p:custDataLst>
      <p:tags r:id="rId1"/>
    </p:custDataLst>
    <p:extLst>
      <p:ext uri="{BB962C8B-B14F-4D97-AF65-F5344CB8AC3E}">
        <p14:creationId xmlns:p14="http://schemas.microsoft.com/office/powerpoint/2010/main" val="122471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F2DC7-533B-B562-921C-AC61ED60C85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9FD0D9A-588D-5E03-5237-16155A12A36C}"/>
              </a:ext>
            </a:extLst>
          </p:cNvPr>
          <p:cNvSpPr>
            <a:spLocks noGrp="1"/>
          </p:cNvSpPr>
          <p:nvPr>
            <p:ph type="title"/>
          </p:nvPr>
        </p:nvSpPr>
        <p:spPr>
          <a:xfrm>
            <a:off x="609441" y="548640"/>
            <a:ext cx="6087921" cy="664144"/>
          </a:xfrm>
        </p:spPr>
        <p:txBody>
          <a:bodyPr/>
          <a:lstStyle/>
          <a:p>
            <a:r>
              <a:rPr lang="fr-FR" sz="3200" dirty="0" err="1"/>
              <a:t>Reflection</a:t>
            </a:r>
            <a:endParaRPr lang="en-US" sz="3200" dirty="0"/>
          </a:p>
        </p:txBody>
      </p:sp>
      <p:sp>
        <p:nvSpPr>
          <p:cNvPr id="7" name="Footer Placeholder 6">
            <a:extLst>
              <a:ext uri="{FF2B5EF4-FFF2-40B4-BE49-F238E27FC236}">
                <a16:creationId xmlns:a16="http://schemas.microsoft.com/office/drawing/2014/main" id="{DB05D131-293F-FCB2-5DF6-FCB64C2F81B7}"/>
              </a:ext>
            </a:extLst>
          </p:cNvPr>
          <p:cNvSpPr>
            <a:spLocks noGrp="1"/>
          </p:cNvSpPr>
          <p:nvPr>
            <p:ph type="ftr" sz="quarter" idx="10"/>
          </p:nvPr>
        </p:nvSpPr>
        <p:spPr>
          <a:xfrm>
            <a:off x="9319372" y="6421903"/>
            <a:ext cx="2450461" cy="246221"/>
          </a:xfrm>
        </p:spPr>
        <p:txBody>
          <a:bodyPr/>
          <a:lstStyle/>
          <a:p>
            <a:r>
              <a:rPr lang="en-US"/>
              <a:t>© 2024  |  SEE  |  </a:t>
            </a:r>
            <a:fld id="{3A58E257-EB6E-4C2D-B1F3-E1DA43064D96}" type="slidenum">
              <a:rPr lang="en-US" altLang="en-US" smtClean="0"/>
              <a:pPr/>
              <a:t>14</a:t>
            </a:fld>
            <a:endParaRPr lang="en-US" altLang="en-US"/>
          </a:p>
        </p:txBody>
      </p:sp>
      <p:sp>
        <p:nvSpPr>
          <p:cNvPr id="2" name="TextBox 1">
            <a:extLst>
              <a:ext uri="{FF2B5EF4-FFF2-40B4-BE49-F238E27FC236}">
                <a16:creationId xmlns:a16="http://schemas.microsoft.com/office/drawing/2014/main" id="{EB038F44-4DDA-982F-8A96-A89EB63767DE}"/>
              </a:ext>
            </a:extLst>
          </p:cNvPr>
          <p:cNvSpPr txBox="1"/>
          <p:nvPr/>
        </p:nvSpPr>
        <p:spPr>
          <a:xfrm>
            <a:off x="6375253" y="2543798"/>
            <a:ext cx="4971028" cy="3170099"/>
          </a:xfrm>
          <a:prstGeom prst="rect">
            <a:avLst/>
          </a:prstGeom>
          <a:noFill/>
        </p:spPr>
        <p:txBody>
          <a:bodyPr wrap="square" rtlCol="0">
            <a:spAutoFit/>
          </a:bodyPr>
          <a:lstStyle/>
          <a:p>
            <a:pPr rtl="0" fontAlgn="base"/>
            <a:r>
              <a:rPr lang="en-US" sz="2000" b="0" dirty="0">
                <a:solidFill>
                  <a:srgbClr val="000000"/>
                </a:solidFill>
                <a:effectLst/>
                <a:latin typeface="Arial" panose="020B0604020202020204" pitchFamily="34" charset="0"/>
              </a:rPr>
              <a:t>Is your team following the trends towards </a:t>
            </a:r>
            <a:r>
              <a:rPr lang="en-US" sz="2000" dirty="0">
                <a:solidFill>
                  <a:srgbClr val="000000"/>
                </a:solidFill>
                <a:latin typeface="Arial" panose="020B0604020202020204" pitchFamily="34" charset="0"/>
              </a:rPr>
              <a:t>the unbundling of work, flexible contracts, and new approaches to team management for more efficiency?</a:t>
            </a:r>
            <a:endParaRPr lang="en-US" sz="2000" b="0" dirty="0">
              <a:solidFill>
                <a:srgbClr val="000000"/>
              </a:solidFill>
              <a:effectLst/>
              <a:latin typeface="Arial" panose="020B0604020202020204" pitchFamily="34" charset="0"/>
            </a:endParaRPr>
          </a:p>
          <a:p>
            <a:pPr rtl="0" fontAlgn="base"/>
            <a:r>
              <a:rPr lang="en-US" sz="2000" dirty="0">
                <a:solidFill>
                  <a:srgbClr val="000000"/>
                </a:solidFill>
                <a:highlight>
                  <a:srgbClr val="FFFFFF"/>
                </a:highlight>
                <a:latin typeface="Arial" panose="020B0604020202020204" pitchFamily="34" charset="0"/>
              </a:rPr>
              <a:t>	</a:t>
            </a:r>
            <a:endParaRPr lang="en-US" sz="2000" b="0" dirty="0">
              <a:solidFill>
                <a:srgbClr val="000000"/>
              </a:solidFill>
              <a:effectLst/>
              <a:highlight>
                <a:srgbClr val="FFFFFF"/>
              </a:highlight>
              <a:latin typeface="Arial" panose="020B0604020202020204" pitchFamily="34" charset="0"/>
            </a:endParaRPr>
          </a:p>
          <a:p>
            <a:pPr rtl="0" fontAlgn="base"/>
            <a:r>
              <a:rPr lang="en-US" sz="2000" b="0" dirty="0">
                <a:solidFill>
                  <a:srgbClr val="000000"/>
                </a:solidFill>
                <a:effectLst/>
                <a:highlight>
                  <a:srgbClr val="FFFFFF"/>
                </a:highlight>
                <a:latin typeface="Arial" panose="020B0604020202020204" pitchFamily="34" charset="0"/>
              </a:rPr>
              <a:t>In what ways could we incorporate a focus on transferable skills into our development strategies to better align with the shifting nature of work?</a:t>
            </a:r>
          </a:p>
          <a:p>
            <a:pPr lvl="1" fontAlgn="base"/>
            <a:endParaRPr lang="en-US" sz="2000" b="0" i="0" dirty="0">
              <a:solidFill>
                <a:srgbClr val="000000"/>
              </a:solidFill>
              <a:effectLst/>
              <a:highlight>
                <a:srgbClr val="FFFFFF"/>
              </a:highlight>
              <a:latin typeface="Arial" panose="020B0604020202020204" pitchFamily="34" charset="0"/>
            </a:endParaRPr>
          </a:p>
        </p:txBody>
      </p:sp>
      <p:pic>
        <p:nvPicPr>
          <p:cNvPr id="10" name="Graphic 9">
            <a:extLst>
              <a:ext uri="{FF2B5EF4-FFF2-40B4-BE49-F238E27FC236}">
                <a16:creationId xmlns:a16="http://schemas.microsoft.com/office/drawing/2014/main" id="{EAA8AF59-C39B-63DD-D00B-688597F527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504" y="1948375"/>
            <a:ext cx="4562249" cy="3538024"/>
          </a:xfrm>
          <a:prstGeom prst="rect">
            <a:avLst/>
          </a:prstGeom>
        </p:spPr>
      </p:pic>
      <p:sp>
        <p:nvSpPr>
          <p:cNvPr id="3" name="Parallelogram 2">
            <a:extLst>
              <a:ext uri="{FF2B5EF4-FFF2-40B4-BE49-F238E27FC236}">
                <a16:creationId xmlns:a16="http://schemas.microsoft.com/office/drawing/2014/main" id="{FA8ED440-DAA0-27E9-2EC7-54C2DF086B75}"/>
              </a:ext>
            </a:extLst>
          </p:cNvPr>
          <p:cNvSpPr/>
          <p:nvPr/>
        </p:nvSpPr>
        <p:spPr>
          <a:xfrm>
            <a:off x="7176933" y="2092582"/>
            <a:ext cx="3367669" cy="356839"/>
          </a:xfrm>
          <a:prstGeom prst="parallelogram">
            <a:avLst/>
          </a:prstGeom>
          <a:solidFill>
            <a:srgbClr val="961E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Write your answers:</a:t>
            </a:r>
          </a:p>
        </p:txBody>
      </p:sp>
    </p:spTree>
    <p:custDataLst>
      <p:tags r:id="rId1"/>
    </p:custDataLst>
    <p:extLst>
      <p:ext uri="{BB962C8B-B14F-4D97-AF65-F5344CB8AC3E}">
        <p14:creationId xmlns:p14="http://schemas.microsoft.com/office/powerpoint/2010/main" val="4212268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E3C415-9D7A-F300-DEE5-4424709A1AA6}"/>
              </a:ext>
            </a:extLst>
          </p:cNvPr>
          <p:cNvSpPr>
            <a:spLocks noGrp="1"/>
          </p:cNvSpPr>
          <p:nvPr>
            <p:ph type="body" sz="quarter" idx="10"/>
          </p:nvPr>
        </p:nvSpPr>
        <p:spPr>
          <a:xfrm>
            <a:off x="384074" y="3165573"/>
            <a:ext cx="11420675" cy="739528"/>
          </a:xfrm>
        </p:spPr>
        <p:txBody>
          <a:bodyPr/>
          <a:lstStyle/>
          <a:p>
            <a:pPr algn="ctr"/>
            <a:r>
              <a:rPr lang="en-US"/>
              <a:t>Data Judgement</a:t>
            </a:r>
          </a:p>
        </p:txBody>
      </p:sp>
    </p:spTree>
    <p:custDataLst>
      <p:tags r:id="rId1"/>
    </p:custDataLst>
    <p:extLst>
      <p:ext uri="{BB962C8B-B14F-4D97-AF65-F5344CB8AC3E}">
        <p14:creationId xmlns:p14="http://schemas.microsoft.com/office/powerpoint/2010/main" val="19825806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8885C39-08FB-D571-6605-518F1CAB9FAB}"/>
              </a:ext>
            </a:extLst>
          </p:cNvPr>
          <p:cNvSpPr>
            <a:spLocks noGrp="1"/>
          </p:cNvSpPr>
          <p:nvPr>
            <p:ph type="title"/>
          </p:nvPr>
        </p:nvSpPr>
        <p:spPr>
          <a:xfrm>
            <a:off x="609442" y="548640"/>
            <a:ext cx="6075564" cy="664144"/>
          </a:xfrm>
        </p:spPr>
        <p:txBody>
          <a:bodyPr>
            <a:normAutofit/>
          </a:bodyPr>
          <a:lstStyle/>
          <a:p>
            <a:r>
              <a:rPr lang="en-US" sz="2800" dirty="0"/>
              <a:t>Data Judgement Critical Thinking</a:t>
            </a:r>
          </a:p>
        </p:txBody>
      </p:sp>
      <p:sp>
        <p:nvSpPr>
          <p:cNvPr id="5" name="Footer Placeholder 4">
            <a:extLst>
              <a:ext uri="{FF2B5EF4-FFF2-40B4-BE49-F238E27FC236}">
                <a16:creationId xmlns:a16="http://schemas.microsoft.com/office/drawing/2014/main" id="{806FB339-9684-BDC1-0C5B-059E4F7725B2}"/>
              </a:ext>
            </a:extLst>
          </p:cNvPr>
          <p:cNvSpPr>
            <a:spLocks noGrp="1"/>
          </p:cNvSpPr>
          <p:nvPr>
            <p:ph type="ftr" sz="quarter" idx="10"/>
          </p:nvPr>
        </p:nvSpPr>
        <p:spPr>
          <a:xfrm>
            <a:off x="9169060" y="6421903"/>
            <a:ext cx="2450461" cy="246221"/>
          </a:xfrm>
        </p:spPr>
        <p:txBody>
          <a:bodyPr/>
          <a:lstStyle/>
          <a:p>
            <a:r>
              <a:rPr lang="en-US"/>
              <a:t>© 2024  |  SEE  |  </a:t>
            </a:r>
            <a:fld id="{3A58E257-EB6E-4C2D-B1F3-E1DA43064D96}" type="slidenum">
              <a:rPr altLang="en-US" smtClean="0"/>
              <a:pPr/>
              <a:t>16</a:t>
            </a:fld>
            <a:endParaRPr altLang="en-US"/>
          </a:p>
        </p:txBody>
      </p:sp>
      <p:sp>
        <p:nvSpPr>
          <p:cNvPr id="14" name="TextBox 13">
            <a:extLst>
              <a:ext uri="{FF2B5EF4-FFF2-40B4-BE49-F238E27FC236}">
                <a16:creationId xmlns:a16="http://schemas.microsoft.com/office/drawing/2014/main" id="{569A54E9-64F5-41F4-6150-439D140801CA}"/>
              </a:ext>
            </a:extLst>
          </p:cNvPr>
          <p:cNvSpPr txBox="1"/>
          <p:nvPr/>
        </p:nvSpPr>
        <p:spPr>
          <a:xfrm>
            <a:off x="8926789" y="433906"/>
            <a:ext cx="3199924" cy="830997"/>
          </a:xfrm>
          <a:prstGeom prst="rect">
            <a:avLst/>
          </a:prstGeom>
          <a:noFill/>
        </p:spPr>
        <p:txBody>
          <a:bodyPr wrap="square">
            <a:spAutoFit/>
          </a:bodyPr>
          <a:lstStyle/>
          <a:p>
            <a:r>
              <a:rPr lang="en-US" sz="1600"/>
              <a:t>Critical Thinking for Better Judgment and Decision-Making</a:t>
            </a:r>
            <a:br>
              <a:rPr lang="en-US" sz="1600"/>
            </a:br>
            <a:r>
              <a:rPr lang="en-US" sz="1600" i="1"/>
              <a:t>- Becki Saltzman</a:t>
            </a:r>
          </a:p>
        </p:txBody>
      </p:sp>
      <p:pic>
        <p:nvPicPr>
          <p:cNvPr id="18" name="Graphic 17" descr="Classroom with solid fill">
            <a:extLst>
              <a:ext uri="{FF2B5EF4-FFF2-40B4-BE49-F238E27FC236}">
                <a16:creationId xmlns:a16="http://schemas.microsoft.com/office/drawing/2014/main" id="{960CEFCE-DE0C-DEF1-85B4-90C806834D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12389" y="417638"/>
            <a:ext cx="914400" cy="914400"/>
          </a:xfrm>
          <a:prstGeom prst="rect">
            <a:avLst/>
          </a:prstGeom>
        </p:spPr>
      </p:pic>
      <p:sp>
        <p:nvSpPr>
          <p:cNvPr id="27" name="Rectangle 26">
            <a:extLst>
              <a:ext uri="{FF2B5EF4-FFF2-40B4-BE49-F238E27FC236}">
                <a16:creationId xmlns:a16="http://schemas.microsoft.com/office/drawing/2014/main" id="{8B6756CE-74AA-CC1D-F3F7-26FAEE7D04CA}"/>
              </a:ext>
            </a:extLst>
          </p:cNvPr>
          <p:cNvSpPr/>
          <p:nvPr/>
        </p:nvSpPr>
        <p:spPr>
          <a:xfrm>
            <a:off x="5724015" y="2497893"/>
            <a:ext cx="5618752" cy="1065883"/>
          </a:xfrm>
          <a:prstGeom prst="rect">
            <a:avLst/>
          </a:prstGeom>
          <a:solidFill>
            <a:srgbClr val="0089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lnSpc>
                <a:spcPct val="115000"/>
              </a:lnSpc>
              <a:spcBef>
                <a:spcPts val="0"/>
              </a:spcBef>
              <a:spcAft>
                <a:spcPts val="800"/>
              </a:spcAft>
            </a:pPr>
            <a:endParaRPr lang="en-US" sz="1800" kern="100">
              <a:effectLst/>
              <a:latin typeface="+mj-lt"/>
              <a:ea typeface="Aptos" panose="020B0004020202020204" pitchFamily="34" charset="0"/>
              <a:cs typeface="Times New Roman" panose="02020603050405020304" pitchFamily="18" charset="0"/>
            </a:endParaRPr>
          </a:p>
          <a:p>
            <a:pPr algn="ctr"/>
            <a:endParaRPr lang="en-US">
              <a:latin typeface="+mj-lt"/>
            </a:endParaRPr>
          </a:p>
        </p:txBody>
      </p:sp>
      <p:sp>
        <p:nvSpPr>
          <p:cNvPr id="44" name="Rectangle 43">
            <a:extLst>
              <a:ext uri="{FF2B5EF4-FFF2-40B4-BE49-F238E27FC236}">
                <a16:creationId xmlns:a16="http://schemas.microsoft.com/office/drawing/2014/main" id="{76D4DD1D-14AF-D6EC-12CA-BEC4D101FD53}"/>
              </a:ext>
            </a:extLst>
          </p:cNvPr>
          <p:cNvSpPr/>
          <p:nvPr/>
        </p:nvSpPr>
        <p:spPr>
          <a:xfrm>
            <a:off x="5724014" y="1949254"/>
            <a:ext cx="5618751" cy="548640"/>
          </a:xfrm>
          <a:prstGeom prst="rect">
            <a:avLst/>
          </a:prstGeom>
          <a:solidFill>
            <a:srgbClr val="313E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lnSpc>
                <a:spcPct val="115000"/>
              </a:lnSpc>
              <a:spcBef>
                <a:spcPts val="0"/>
              </a:spcBef>
              <a:spcAft>
                <a:spcPts val="800"/>
              </a:spcAft>
            </a:pPr>
            <a:endParaRPr lang="en-US" sz="1800" kern="100">
              <a:effectLst/>
              <a:latin typeface="+mj-lt"/>
              <a:ea typeface="Aptos" panose="020B0004020202020204" pitchFamily="34" charset="0"/>
              <a:cs typeface="Times New Roman" panose="02020603050405020304" pitchFamily="18" charset="0"/>
            </a:endParaRPr>
          </a:p>
          <a:p>
            <a:pPr algn="ctr"/>
            <a:endParaRPr lang="en-US">
              <a:latin typeface="+mj-lt"/>
            </a:endParaRPr>
          </a:p>
        </p:txBody>
      </p:sp>
      <p:sp>
        <p:nvSpPr>
          <p:cNvPr id="23" name="Rectangle 22">
            <a:extLst>
              <a:ext uri="{FF2B5EF4-FFF2-40B4-BE49-F238E27FC236}">
                <a16:creationId xmlns:a16="http://schemas.microsoft.com/office/drawing/2014/main" id="{C9E8B20F-74E8-68C5-EDB2-9080A9646A81}"/>
              </a:ext>
            </a:extLst>
          </p:cNvPr>
          <p:cNvSpPr/>
          <p:nvPr/>
        </p:nvSpPr>
        <p:spPr>
          <a:xfrm>
            <a:off x="846057" y="4864949"/>
            <a:ext cx="3703616" cy="1188720"/>
          </a:xfrm>
          <a:prstGeom prst="rect">
            <a:avLst/>
          </a:prstGeom>
          <a:solidFill>
            <a:srgbClr val="D353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lnSpc>
                <a:spcPct val="115000"/>
              </a:lnSpc>
              <a:spcBef>
                <a:spcPts val="0"/>
              </a:spcBef>
              <a:spcAft>
                <a:spcPts val="800"/>
              </a:spcAft>
            </a:pPr>
            <a:endParaRPr lang="en-US" sz="1800" kern="100">
              <a:effectLst/>
              <a:latin typeface="+mj-lt"/>
              <a:ea typeface="Aptos" panose="020B0004020202020204" pitchFamily="34" charset="0"/>
              <a:cs typeface="Times New Roman" panose="02020603050405020304" pitchFamily="18" charset="0"/>
            </a:endParaRPr>
          </a:p>
          <a:p>
            <a:pPr algn="ctr"/>
            <a:endParaRPr lang="en-US">
              <a:latin typeface="+mj-lt"/>
            </a:endParaRPr>
          </a:p>
        </p:txBody>
      </p:sp>
      <p:sp>
        <p:nvSpPr>
          <p:cNvPr id="22" name="Rectangle 21">
            <a:extLst>
              <a:ext uri="{FF2B5EF4-FFF2-40B4-BE49-F238E27FC236}">
                <a16:creationId xmlns:a16="http://schemas.microsoft.com/office/drawing/2014/main" id="{7CC69300-FBDD-8EC5-E87F-BDC93B6DCF48}"/>
              </a:ext>
            </a:extLst>
          </p:cNvPr>
          <p:cNvSpPr/>
          <p:nvPr/>
        </p:nvSpPr>
        <p:spPr>
          <a:xfrm>
            <a:off x="846057" y="3676007"/>
            <a:ext cx="3703616" cy="1188720"/>
          </a:xfrm>
          <a:prstGeom prst="rect">
            <a:avLst/>
          </a:prstGeom>
          <a:solidFill>
            <a:srgbClr val="0089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lnSpc>
                <a:spcPct val="115000"/>
              </a:lnSpc>
              <a:spcBef>
                <a:spcPts val="0"/>
              </a:spcBef>
              <a:spcAft>
                <a:spcPts val="800"/>
              </a:spcAft>
            </a:pPr>
            <a:endParaRPr lang="en-US" sz="1800" kern="100">
              <a:effectLst/>
              <a:latin typeface="+mj-lt"/>
              <a:ea typeface="Aptos" panose="020B0004020202020204" pitchFamily="34" charset="0"/>
              <a:cs typeface="Times New Roman" panose="02020603050405020304" pitchFamily="18" charset="0"/>
            </a:endParaRPr>
          </a:p>
          <a:p>
            <a:pPr algn="ctr"/>
            <a:endParaRPr lang="en-US">
              <a:latin typeface="+mj-lt"/>
            </a:endParaRPr>
          </a:p>
        </p:txBody>
      </p:sp>
      <p:sp>
        <p:nvSpPr>
          <p:cNvPr id="20" name="Rectangle 19">
            <a:extLst>
              <a:ext uri="{FF2B5EF4-FFF2-40B4-BE49-F238E27FC236}">
                <a16:creationId xmlns:a16="http://schemas.microsoft.com/office/drawing/2014/main" id="{CD4B1461-CF68-7599-1EFA-EBE7AB619DC6}"/>
              </a:ext>
            </a:extLst>
          </p:cNvPr>
          <p:cNvSpPr/>
          <p:nvPr/>
        </p:nvSpPr>
        <p:spPr>
          <a:xfrm>
            <a:off x="846057" y="2494496"/>
            <a:ext cx="3703615" cy="1188720"/>
          </a:xfrm>
          <a:prstGeom prst="rect">
            <a:avLst/>
          </a:prstGeom>
          <a:solidFill>
            <a:srgbClr val="CF33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lnSpc>
                <a:spcPct val="115000"/>
              </a:lnSpc>
              <a:spcBef>
                <a:spcPts val="0"/>
              </a:spcBef>
              <a:spcAft>
                <a:spcPts val="800"/>
              </a:spcAft>
            </a:pPr>
            <a:endParaRPr lang="en-US" sz="1800" kern="100">
              <a:effectLst/>
              <a:latin typeface="+mj-lt"/>
              <a:ea typeface="Aptos" panose="020B0004020202020204" pitchFamily="34" charset="0"/>
              <a:cs typeface="Times New Roman" panose="02020603050405020304" pitchFamily="18" charset="0"/>
            </a:endParaRPr>
          </a:p>
          <a:p>
            <a:pPr algn="ctr"/>
            <a:endParaRPr lang="en-US">
              <a:latin typeface="+mj-lt"/>
            </a:endParaRPr>
          </a:p>
        </p:txBody>
      </p:sp>
      <p:sp>
        <p:nvSpPr>
          <p:cNvPr id="7" name="Rectangle 6">
            <a:extLst>
              <a:ext uri="{FF2B5EF4-FFF2-40B4-BE49-F238E27FC236}">
                <a16:creationId xmlns:a16="http://schemas.microsoft.com/office/drawing/2014/main" id="{D43E0B95-AED1-E53E-6666-C85E3D7CF90B}"/>
              </a:ext>
            </a:extLst>
          </p:cNvPr>
          <p:cNvSpPr/>
          <p:nvPr/>
        </p:nvSpPr>
        <p:spPr>
          <a:xfrm>
            <a:off x="846057" y="1949377"/>
            <a:ext cx="3703616" cy="548640"/>
          </a:xfrm>
          <a:prstGeom prst="rect">
            <a:avLst/>
          </a:prstGeom>
          <a:solidFill>
            <a:srgbClr val="313E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lnSpc>
                <a:spcPct val="115000"/>
              </a:lnSpc>
              <a:spcBef>
                <a:spcPts val="0"/>
              </a:spcBef>
              <a:spcAft>
                <a:spcPts val="800"/>
              </a:spcAft>
            </a:pPr>
            <a:endParaRPr lang="en-US" sz="1800" kern="100">
              <a:effectLst/>
              <a:latin typeface="+mj-lt"/>
              <a:ea typeface="Aptos" panose="020B0004020202020204" pitchFamily="34" charset="0"/>
              <a:cs typeface="Times New Roman" panose="02020603050405020304" pitchFamily="18" charset="0"/>
            </a:endParaRPr>
          </a:p>
          <a:p>
            <a:pPr algn="ctr"/>
            <a:endParaRPr lang="en-US">
              <a:latin typeface="+mj-lt"/>
            </a:endParaRPr>
          </a:p>
        </p:txBody>
      </p:sp>
      <p:pic>
        <p:nvPicPr>
          <p:cNvPr id="15" name="Graphic 14">
            <a:extLst>
              <a:ext uri="{FF2B5EF4-FFF2-40B4-BE49-F238E27FC236}">
                <a16:creationId xmlns:a16="http://schemas.microsoft.com/office/drawing/2014/main" id="{5197266C-64E7-1865-38D5-FE698FE82D0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flipH="1">
            <a:off x="1111395" y="2640507"/>
            <a:ext cx="528169" cy="882599"/>
          </a:xfrm>
          <a:prstGeom prst="rect">
            <a:avLst/>
          </a:prstGeom>
        </p:spPr>
      </p:pic>
      <p:pic>
        <p:nvPicPr>
          <p:cNvPr id="19" name="Graphic 18">
            <a:extLst>
              <a:ext uri="{FF2B5EF4-FFF2-40B4-BE49-F238E27FC236}">
                <a16:creationId xmlns:a16="http://schemas.microsoft.com/office/drawing/2014/main" id="{115353EA-C101-57EF-6AA3-C393503F2F82}"/>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893327" y="3765116"/>
            <a:ext cx="1003204" cy="1003204"/>
          </a:xfrm>
          <a:prstGeom prst="rect">
            <a:avLst/>
          </a:prstGeom>
        </p:spPr>
      </p:pic>
      <p:pic>
        <p:nvPicPr>
          <p:cNvPr id="21" name="Graphic 20">
            <a:extLst>
              <a:ext uri="{FF2B5EF4-FFF2-40B4-BE49-F238E27FC236}">
                <a16:creationId xmlns:a16="http://schemas.microsoft.com/office/drawing/2014/main" id="{4BF44459-8B01-EF0F-E4EF-F8E5ACCCCDBF}"/>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028898" y="4975133"/>
            <a:ext cx="677608" cy="882599"/>
          </a:xfrm>
          <a:prstGeom prst="rect">
            <a:avLst/>
          </a:prstGeom>
        </p:spPr>
      </p:pic>
      <p:sp>
        <p:nvSpPr>
          <p:cNvPr id="37" name="TextBox 36">
            <a:extLst>
              <a:ext uri="{FF2B5EF4-FFF2-40B4-BE49-F238E27FC236}">
                <a16:creationId xmlns:a16="http://schemas.microsoft.com/office/drawing/2014/main" id="{A41AAB2C-C789-D296-3573-2A051A0156FC}"/>
              </a:ext>
            </a:extLst>
          </p:cNvPr>
          <p:cNvSpPr txBox="1"/>
          <p:nvPr/>
        </p:nvSpPr>
        <p:spPr>
          <a:xfrm>
            <a:off x="862350" y="2063876"/>
            <a:ext cx="3687322" cy="338554"/>
          </a:xfrm>
          <a:prstGeom prst="rect">
            <a:avLst/>
          </a:prstGeom>
          <a:noFill/>
        </p:spPr>
        <p:txBody>
          <a:bodyPr wrap="square" rtlCol="0">
            <a:spAutoFit/>
          </a:bodyPr>
          <a:lstStyle/>
          <a:p>
            <a:pPr algn="ctr"/>
            <a:r>
              <a:rPr lang="en-US" sz="1600" b="1">
                <a:solidFill>
                  <a:schemeClr val="bg1"/>
                </a:solidFill>
              </a:rPr>
              <a:t>Types of Thinking</a:t>
            </a:r>
          </a:p>
        </p:txBody>
      </p:sp>
      <p:sp>
        <p:nvSpPr>
          <p:cNvPr id="38" name="TextBox 37">
            <a:extLst>
              <a:ext uri="{FF2B5EF4-FFF2-40B4-BE49-F238E27FC236}">
                <a16:creationId xmlns:a16="http://schemas.microsoft.com/office/drawing/2014/main" id="{38A75CFE-85A3-D62E-CBA4-4979EE396CCF}"/>
              </a:ext>
            </a:extLst>
          </p:cNvPr>
          <p:cNvSpPr txBox="1"/>
          <p:nvPr/>
        </p:nvSpPr>
        <p:spPr>
          <a:xfrm>
            <a:off x="5724016" y="2039629"/>
            <a:ext cx="5618751" cy="338554"/>
          </a:xfrm>
          <a:prstGeom prst="rect">
            <a:avLst/>
          </a:prstGeom>
          <a:noFill/>
        </p:spPr>
        <p:txBody>
          <a:bodyPr wrap="square" rtlCol="0">
            <a:spAutoFit/>
          </a:bodyPr>
          <a:lstStyle/>
          <a:p>
            <a:pPr algn="ctr"/>
            <a:r>
              <a:rPr lang="en-US" sz="1600" b="1">
                <a:solidFill>
                  <a:schemeClr val="bg1"/>
                </a:solidFill>
              </a:rPr>
              <a:t>Elements of Critical Thinking</a:t>
            </a:r>
          </a:p>
        </p:txBody>
      </p:sp>
      <p:sp>
        <p:nvSpPr>
          <p:cNvPr id="24" name="TextBox 23">
            <a:extLst>
              <a:ext uri="{FF2B5EF4-FFF2-40B4-BE49-F238E27FC236}">
                <a16:creationId xmlns:a16="http://schemas.microsoft.com/office/drawing/2014/main" id="{B8DA375E-7B53-5CD2-784F-6977B85A105B}"/>
              </a:ext>
            </a:extLst>
          </p:cNvPr>
          <p:cNvSpPr txBox="1"/>
          <p:nvPr/>
        </p:nvSpPr>
        <p:spPr>
          <a:xfrm>
            <a:off x="1820089" y="5009174"/>
            <a:ext cx="2609747" cy="814518"/>
          </a:xfrm>
          <a:prstGeom prst="rect">
            <a:avLst/>
          </a:prstGeom>
          <a:noFill/>
        </p:spPr>
        <p:txBody>
          <a:bodyPr wrap="square" rtlCol="0">
            <a:spAutoFit/>
          </a:bodyPr>
          <a:lstStyle/>
          <a:p>
            <a:pPr marR="0" lvl="0">
              <a:lnSpc>
                <a:spcPct val="115000"/>
              </a:lnSpc>
              <a:spcBef>
                <a:spcPts val="0"/>
              </a:spcBef>
              <a:spcAft>
                <a:spcPts val="800"/>
              </a:spcAft>
              <a:buSzPts val="1000"/>
              <a:tabLst>
                <a:tab pos="457200" algn="l"/>
              </a:tabLst>
            </a:pPr>
            <a:r>
              <a:rPr lang="en-US" sz="1400" b="1" kern="0">
                <a:solidFill>
                  <a:schemeClr val="bg1"/>
                </a:solidFill>
                <a:effectLst/>
                <a:latin typeface="+mj-lt"/>
                <a:ea typeface="Times New Roman" panose="02020603050405020304" pitchFamily="18" charset="0"/>
                <a:cs typeface="Times New Roman" panose="02020603050405020304" pitchFamily="18" charset="0"/>
              </a:rPr>
              <a:t>Strategic Thinking:</a:t>
            </a:r>
            <a:r>
              <a:rPr lang="en-US" sz="1400" kern="0">
                <a:solidFill>
                  <a:schemeClr val="bg1"/>
                </a:solidFill>
                <a:effectLst/>
                <a:latin typeface="+mj-lt"/>
                <a:ea typeface="Times New Roman" panose="02020603050405020304" pitchFamily="18" charset="0"/>
                <a:cs typeface="Times New Roman" panose="02020603050405020304" pitchFamily="18" charset="0"/>
              </a:rPr>
              <a:t> Analyzes trends, develops actionable strategies.</a:t>
            </a:r>
            <a:endParaRPr lang="en-US" sz="1400">
              <a:solidFill>
                <a:schemeClr val="bg1"/>
              </a:solidFill>
              <a:latin typeface="+mj-lt"/>
            </a:endParaRPr>
          </a:p>
        </p:txBody>
      </p:sp>
      <p:sp>
        <p:nvSpPr>
          <p:cNvPr id="25" name="TextBox 24">
            <a:extLst>
              <a:ext uri="{FF2B5EF4-FFF2-40B4-BE49-F238E27FC236}">
                <a16:creationId xmlns:a16="http://schemas.microsoft.com/office/drawing/2014/main" id="{2E5D8B37-7583-B3FC-811E-5EC19D2C14C5}"/>
              </a:ext>
            </a:extLst>
          </p:cNvPr>
          <p:cNvSpPr txBox="1"/>
          <p:nvPr/>
        </p:nvSpPr>
        <p:spPr>
          <a:xfrm>
            <a:off x="1810832" y="2666816"/>
            <a:ext cx="2609747" cy="814518"/>
          </a:xfrm>
          <a:prstGeom prst="rect">
            <a:avLst/>
          </a:prstGeom>
          <a:noFill/>
        </p:spPr>
        <p:txBody>
          <a:bodyPr wrap="square" rtlCol="0">
            <a:spAutoFit/>
          </a:bodyPr>
          <a:lstStyle/>
          <a:p>
            <a:pPr marR="0" lvl="0">
              <a:lnSpc>
                <a:spcPct val="115000"/>
              </a:lnSpc>
              <a:spcBef>
                <a:spcPts val="0"/>
              </a:spcBef>
              <a:spcAft>
                <a:spcPts val="800"/>
              </a:spcAft>
              <a:buSzPts val="1000"/>
              <a:tabLst>
                <a:tab pos="457200" algn="l"/>
              </a:tabLst>
            </a:pPr>
            <a:r>
              <a:rPr lang="en-US" sz="1400" b="1" kern="0">
                <a:solidFill>
                  <a:schemeClr val="bg1"/>
                </a:solidFill>
                <a:effectLst/>
                <a:latin typeface="+mj-lt"/>
                <a:ea typeface="Times New Roman" panose="02020603050405020304" pitchFamily="18" charset="0"/>
                <a:cs typeface="Times New Roman" panose="02020603050405020304" pitchFamily="18" charset="0"/>
              </a:rPr>
              <a:t>Creative Thinking:</a:t>
            </a:r>
            <a:r>
              <a:rPr lang="en-US" sz="1400" kern="0">
                <a:solidFill>
                  <a:schemeClr val="bg1"/>
                </a:solidFill>
                <a:effectLst/>
                <a:latin typeface="+mj-lt"/>
                <a:ea typeface="Times New Roman" panose="02020603050405020304" pitchFamily="18" charset="0"/>
                <a:cs typeface="Times New Roman" panose="02020603050405020304" pitchFamily="18" charset="0"/>
              </a:rPr>
              <a:t> Generates innovative solutions, explores new perspectives.</a:t>
            </a:r>
          </a:p>
        </p:txBody>
      </p:sp>
      <p:sp>
        <p:nvSpPr>
          <p:cNvPr id="26" name="TextBox 25">
            <a:extLst>
              <a:ext uri="{FF2B5EF4-FFF2-40B4-BE49-F238E27FC236}">
                <a16:creationId xmlns:a16="http://schemas.microsoft.com/office/drawing/2014/main" id="{4B5E3D52-F96B-2824-3EC1-A3A7889DD088}"/>
              </a:ext>
            </a:extLst>
          </p:cNvPr>
          <p:cNvSpPr txBox="1"/>
          <p:nvPr/>
        </p:nvSpPr>
        <p:spPr>
          <a:xfrm>
            <a:off x="1810832" y="3815443"/>
            <a:ext cx="2609747" cy="814518"/>
          </a:xfrm>
          <a:prstGeom prst="rect">
            <a:avLst/>
          </a:prstGeom>
          <a:noFill/>
        </p:spPr>
        <p:txBody>
          <a:bodyPr wrap="square" rtlCol="0">
            <a:spAutoFit/>
          </a:bodyPr>
          <a:lstStyle/>
          <a:p>
            <a:pPr>
              <a:lnSpc>
                <a:spcPct val="115000"/>
              </a:lnSpc>
              <a:spcAft>
                <a:spcPts val="800"/>
              </a:spcAft>
              <a:buSzPts val="1000"/>
              <a:tabLst>
                <a:tab pos="457200" algn="l"/>
              </a:tabLst>
            </a:pPr>
            <a:r>
              <a:rPr lang="en-US" sz="1400" b="1" kern="0">
                <a:solidFill>
                  <a:schemeClr val="bg1"/>
                </a:solidFill>
                <a:effectLst/>
                <a:latin typeface="+mj-lt"/>
                <a:ea typeface="Times New Roman" panose="02020603050405020304" pitchFamily="18" charset="0"/>
                <a:cs typeface="Times New Roman" panose="02020603050405020304" pitchFamily="18" charset="0"/>
              </a:rPr>
              <a:t>Critical Thinking:</a:t>
            </a:r>
            <a:r>
              <a:rPr lang="en-US" sz="1400" kern="0">
                <a:solidFill>
                  <a:schemeClr val="bg1"/>
                </a:solidFill>
                <a:effectLst/>
                <a:latin typeface="+mj-lt"/>
                <a:ea typeface="Times New Roman" panose="02020603050405020304" pitchFamily="18" charset="0"/>
                <a:cs typeface="Times New Roman" panose="02020603050405020304" pitchFamily="18" charset="0"/>
              </a:rPr>
              <a:t> Evaluates information quality, identifies biases, validates evidence.</a:t>
            </a:r>
            <a:endParaRPr lang="en-US" sz="1400">
              <a:solidFill>
                <a:schemeClr val="bg1"/>
              </a:solidFill>
              <a:latin typeface="+mj-lt"/>
            </a:endParaRPr>
          </a:p>
        </p:txBody>
      </p:sp>
      <p:sp>
        <p:nvSpPr>
          <p:cNvPr id="39" name="TextBox 38">
            <a:extLst>
              <a:ext uri="{FF2B5EF4-FFF2-40B4-BE49-F238E27FC236}">
                <a16:creationId xmlns:a16="http://schemas.microsoft.com/office/drawing/2014/main" id="{2F26CC15-A016-CAC8-DB28-9458CA5A2B01}"/>
              </a:ext>
            </a:extLst>
          </p:cNvPr>
          <p:cNvSpPr txBox="1"/>
          <p:nvPr/>
        </p:nvSpPr>
        <p:spPr>
          <a:xfrm>
            <a:off x="5834953" y="2580661"/>
            <a:ext cx="1821869" cy="892552"/>
          </a:xfrm>
          <a:prstGeom prst="rect">
            <a:avLst/>
          </a:prstGeom>
          <a:noFill/>
        </p:spPr>
        <p:txBody>
          <a:bodyPr wrap="square" rtlCol="0">
            <a:spAutoFit/>
          </a:bodyPr>
          <a:lstStyle/>
          <a:p>
            <a:pPr marL="91440" marR="0" lvl="0" indent="-182880">
              <a:spcBef>
                <a:spcPts val="0"/>
              </a:spcBef>
              <a:spcAft>
                <a:spcPts val="600"/>
              </a:spcAft>
              <a:buSzPts val="1000"/>
              <a:buFont typeface="Arial" panose="020B0604020202020204" pitchFamily="34" charset="0"/>
              <a:buChar char="•"/>
              <a:tabLst>
                <a:tab pos="457200" algn="l"/>
              </a:tabLst>
            </a:pPr>
            <a:r>
              <a:rPr lang="en-US" sz="1400" kern="0">
                <a:solidFill>
                  <a:schemeClr val="bg1"/>
                </a:solidFill>
                <a:effectLst/>
                <a:latin typeface="+mj-lt"/>
                <a:ea typeface="Times New Roman" panose="02020603050405020304" pitchFamily="18" charset="0"/>
                <a:cs typeface="Times New Roman" panose="02020603050405020304" pitchFamily="18" charset="0"/>
              </a:rPr>
              <a:t>Purpose</a:t>
            </a:r>
          </a:p>
          <a:p>
            <a:pPr marL="91440" marR="0" lvl="0" indent="-182880">
              <a:spcBef>
                <a:spcPts val="0"/>
              </a:spcBef>
              <a:spcAft>
                <a:spcPts val="600"/>
              </a:spcAft>
              <a:buSzPts val="1000"/>
              <a:buFont typeface="Arial" panose="020B0604020202020204" pitchFamily="34" charset="0"/>
              <a:buChar char="•"/>
              <a:tabLst>
                <a:tab pos="457200" algn="l"/>
              </a:tabLst>
            </a:pPr>
            <a:r>
              <a:rPr lang="en-US" sz="1400" kern="0">
                <a:solidFill>
                  <a:schemeClr val="bg1"/>
                </a:solidFill>
                <a:effectLst/>
                <a:latin typeface="+mj-lt"/>
                <a:ea typeface="Times New Roman" panose="02020603050405020304" pitchFamily="18" charset="0"/>
                <a:cs typeface="Times New Roman" panose="02020603050405020304" pitchFamily="18" charset="0"/>
              </a:rPr>
              <a:t>Questions</a:t>
            </a:r>
          </a:p>
          <a:p>
            <a:pPr marL="91440" marR="0" lvl="0" indent="-182880">
              <a:spcBef>
                <a:spcPts val="0"/>
              </a:spcBef>
              <a:spcAft>
                <a:spcPts val="600"/>
              </a:spcAft>
              <a:buSzPts val="1000"/>
              <a:buFont typeface="Arial" panose="020B0604020202020204" pitchFamily="34" charset="0"/>
              <a:buChar char="•"/>
              <a:tabLst>
                <a:tab pos="457200" algn="l"/>
              </a:tabLst>
            </a:pPr>
            <a:r>
              <a:rPr lang="en-US" sz="1400" kern="0">
                <a:solidFill>
                  <a:schemeClr val="bg1"/>
                </a:solidFill>
                <a:effectLst/>
                <a:latin typeface="+mj-lt"/>
                <a:ea typeface="Times New Roman" panose="02020603050405020304" pitchFamily="18" charset="0"/>
                <a:cs typeface="Times New Roman" panose="02020603050405020304" pitchFamily="18" charset="0"/>
              </a:rPr>
              <a:t>Assumptions</a:t>
            </a:r>
          </a:p>
        </p:txBody>
      </p:sp>
      <p:sp>
        <p:nvSpPr>
          <p:cNvPr id="43" name="TextBox 42">
            <a:extLst>
              <a:ext uri="{FF2B5EF4-FFF2-40B4-BE49-F238E27FC236}">
                <a16:creationId xmlns:a16="http://schemas.microsoft.com/office/drawing/2014/main" id="{F29D75E0-C570-A6E2-EB89-AD6CC98761DC}"/>
              </a:ext>
            </a:extLst>
          </p:cNvPr>
          <p:cNvSpPr txBox="1"/>
          <p:nvPr/>
        </p:nvSpPr>
        <p:spPr>
          <a:xfrm>
            <a:off x="7830285" y="2580661"/>
            <a:ext cx="1406211" cy="600164"/>
          </a:xfrm>
          <a:prstGeom prst="rect">
            <a:avLst/>
          </a:prstGeom>
          <a:noFill/>
        </p:spPr>
        <p:txBody>
          <a:bodyPr wrap="square" rtlCol="0">
            <a:spAutoFit/>
          </a:bodyPr>
          <a:lstStyle/>
          <a:p>
            <a:pPr marL="182880" indent="-182880">
              <a:spcAft>
                <a:spcPts val="600"/>
              </a:spcAft>
              <a:buSzPts val="1000"/>
              <a:buFont typeface="Arial" panose="020B0604020202020204" pitchFamily="34" charset="0"/>
              <a:buChar char="•"/>
              <a:tabLst>
                <a:tab pos="457200" algn="l"/>
              </a:tabLst>
            </a:pPr>
            <a:r>
              <a:rPr lang="en-US" sz="1400" kern="0">
                <a:solidFill>
                  <a:schemeClr val="bg1"/>
                </a:solidFill>
                <a:effectLst/>
                <a:latin typeface="+mj-lt"/>
                <a:ea typeface="Times New Roman" panose="02020603050405020304" pitchFamily="18" charset="0"/>
                <a:cs typeface="Times New Roman" panose="02020603050405020304" pitchFamily="18" charset="0"/>
              </a:rPr>
              <a:t>Perspective</a:t>
            </a:r>
          </a:p>
          <a:p>
            <a:pPr marL="182880" marR="0" lvl="0" indent="-182880">
              <a:spcBef>
                <a:spcPts val="0"/>
              </a:spcBef>
              <a:spcAft>
                <a:spcPts val="600"/>
              </a:spcAft>
              <a:buSzPts val="1000"/>
              <a:buFont typeface="Arial" panose="020B0604020202020204" pitchFamily="34" charset="0"/>
              <a:buChar char="•"/>
              <a:tabLst>
                <a:tab pos="457200" algn="l"/>
              </a:tabLst>
            </a:pPr>
            <a:r>
              <a:rPr lang="en-US" sz="1400" kern="0">
                <a:solidFill>
                  <a:schemeClr val="bg1"/>
                </a:solidFill>
                <a:effectLst/>
                <a:latin typeface="+mj-lt"/>
                <a:ea typeface="Times New Roman" panose="02020603050405020304" pitchFamily="18" charset="0"/>
                <a:cs typeface="Times New Roman" panose="02020603050405020304" pitchFamily="18" charset="0"/>
              </a:rPr>
              <a:t>Information</a:t>
            </a:r>
          </a:p>
        </p:txBody>
      </p:sp>
      <p:sp>
        <p:nvSpPr>
          <p:cNvPr id="46" name="TextBox 45">
            <a:extLst>
              <a:ext uri="{FF2B5EF4-FFF2-40B4-BE49-F238E27FC236}">
                <a16:creationId xmlns:a16="http://schemas.microsoft.com/office/drawing/2014/main" id="{95A7C14E-96D8-C309-277C-8279D3A6F7E7}"/>
              </a:ext>
            </a:extLst>
          </p:cNvPr>
          <p:cNvSpPr txBox="1"/>
          <p:nvPr/>
        </p:nvSpPr>
        <p:spPr>
          <a:xfrm>
            <a:off x="9691184" y="2580661"/>
            <a:ext cx="1406211" cy="600164"/>
          </a:xfrm>
          <a:prstGeom prst="rect">
            <a:avLst/>
          </a:prstGeom>
          <a:noFill/>
        </p:spPr>
        <p:txBody>
          <a:bodyPr wrap="square" rtlCol="0">
            <a:spAutoFit/>
          </a:bodyPr>
          <a:lstStyle/>
          <a:p>
            <a:pPr marL="182880" marR="0" lvl="0" indent="-182880">
              <a:spcBef>
                <a:spcPts val="0"/>
              </a:spcBef>
              <a:spcAft>
                <a:spcPts val="600"/>
              </a:spcAft>
              <a:buSzPts val="1000"/>
              <a:buFont typeface="Arial" panose="020B0604020202020204" pitchFamily="34" charset="0"/>
              <a:buChar char="•"/>
              <a:tabLst>
                <a:tab pos="457200" algn="l"/>
              </a:tabLst>
            </a:pPr>
            <a:r>
              <a:rPr lang="en-US" sz="1400" kern="0">
                <a:solidFill>
                  <a:schemeClr val="bg1"/>
                </a:solidFill>
                <a:effectLst/>
                <a:latin typeface="+mj-lt"/>
                <a:ea typeface="Times New Roman" panose="02020603050405020304" pitchFamily="18" charset="0"/>
                <a:cs typeface="Times New Roman" panose="02020603050405020304" pitchFamily="18" charset="0"/>
              </a:rPr>
              <a:t>Concepts</a:t>
            </a:r>
          </a:p>
          <a:p>
            <a:pPr marL="182880" marR="0" lvl="0" indent="-182880">
              <a:spcBef>
                <a:spcPts val="0"/>
              </a:spcBef>
              <a:spcAft>
                <a:spcPts val="600"/>
              </a:spcAft>
              <a:buSzPts val="1000"/>
              <a:buFont typeface="Arial" panose="020B0604020202020204" pitchFamily="34" charset="0"/>
              <a:buChar char="•"/>
              <a:tabLst>
                <a:tab pos="457200" algn="l"/>
              </a:tabLst>
            </a:pPr>
            <a:r>
              <a:rPr lang="en-US" sz="1400" kern="0">
                <a:solidFill>
                  <a:schemeClr val="bg1"/>
                </a:solidFill>
                <a:effectLst/>
                <a:latin typeface="+mj-lt"/>
                <a:ea typeface="Times New Roman" panose="02020603050405020304" pitchFamily="18" charset="0"/>
                <a:cs typeface="Times New Roman" panose="02020603050405020304" pitchFamily="18" charset="0"/>
              </a:rPr>
              <a:t>Conclusions </a:t>
            </a:r>
          </a:p>
        </p:txBody>
      </p:sp>
      <p:sp>
        <p:nvSpPr>
          <p:cNvPr id="48" name="Rectangle 47">
            <a:extLst>
              <a:ext uri="{FF2B5EF4-FFF2-40B4-BE49-F238E27FC236}">
                <a16:creationId xmlns:a16="http://schemas.microsoft.com/office/drawing/2014/main" id="{F8956C09-CE88-B592-D054-6611F30A85E2}"/>
              </a:ext>
            </a:extLst>
          </p:cNvPr>
          <p:cNvSpPr/>
          <p:nvPr/>
        </p:nvSpPr>
        <p:spPr>
          <a:xfrm>
            <a:off x="5724012" y="4247738"/>
            <a:ext cx="5618753" cy="1805931"/>
          </a:xfrm>
          <a:prstGeom prst="rect">
            <a:avLst/>
          </a:prstGeom>
          <a:solidFill>
            <a:srgbClr val="0089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lnSpc>
                <a:spcPct val="115000"/>
              </a:lnSpc>
              <a:spcBef>
                <a:spcPts val="0"/>
              </a:spcBef>
              <a:spcAft>
                <a:spcPts val="800"/>
              </a:spcAft>
            </a:pPr>
            <a:endParaRPr lang="en-US" sz="1800" kern="100">
              <a:effectLst/>
              <a:latin typeface="+mj-lt"/>
              <a:ea typeface="Aptos" panose="020B0004020202020204" pitchFamily="34" charset="0"/>
              <a:cs typeface="Times New Roman" panose="02020603050405020304" pitchFamily="18" charset="0"/>
            </a:endParaRPr>
          </a:p>
          <a:p>
            <a:pPr algn="ctr"/>
            <a:endParaRPr lang="en-US">
              <a:latin typeface="+mj-lt"/>
            </a:endParaRPr>
          </a:p>
        </p:txBody>
      </p:sp>
      <p:sp>
        <p:nvSpPr>
          <p:cNvPr id="49" name="Rectangle 48">
            <a:extLst>
              <a:ext uri="{FF2B5EF4-FFF2-40B4-BE49-F238E27FC236}">
                <a16:creationId xmlns:a16="http://schemas.microsoft.com/office/drawing/2014/main" id="{490C680A-18D0-E214-1461-CF460E5C41A1}"/>
              </a:ext>
            </a:extLst>
          </p:cNvPr>
          <p:cNvSpPr/>
          <p:nvPr/>
        </p:nvSpPr>
        <p:spPr>
          <a:xfrm>
            <a:off x="5724014" y="3714796"/>
            <a:ext cx="5618753" cy="548640"/>
          </a:xfrm>
          <a:prstGeom prst="rect">
            <a:avLst/>
          </a:prstGeom>
          <a:solidFill>
            <a:srgbClr val="313E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lnSpc>
                <a:spcPct val="115000"/>
              </a:lnSpc>
              <a:spcBef>
                <a:spcPts val="0"/>
              </a:spcBef>
              <a:spcAft>
                <a:spcPts val="800"/>
              </a:spcAft>
            </a:pPr>
            <a:endParaRPr lang="en-US" sz="1800" kern="100">
              <a:effectLst/>
              <a:latin typeface="+mj-lt"/>
              <a:ea typeface="Aptos" panose="020B0004020202020204" pitchFamily="34" charset="0"/>
              <a:cs typeface="Times New Roman" panose="02020603050405020304" pitchFamily="18" charset="0"/>
            </a:endParaRPr>
          </a:p>
          <a:p>
            <a:pPr algn="ctr"/>
            <a:endParaRPr lang="en-US">
              <a:latin typeface="+mj-lt"/>
            </a:endParaRPr>
          </a:p>
        </p:txBody>
      </p:sp>
      <p:sp>
        <p:nvSpPr>
          <p:cNvPr id="50" name="TextBox 49">
            <a:extLst>
              <a:ext uri="{FF2B5EF4-FFF2-40B4-BE49-F238E27FC236}">
                <a16:creationId xmlns:a16="http://schemas.microsoft.com/office/drawing/2014/main" id="{F0D5F92A-A6D0-F5DF-E0D3-2DF814BA02A6}"/>
              </a:ext>
            </a:extLst>
          </p:cNvPr>
          <p:cNvSpPr txBox="1"/>
          <p:nvPr/>
        </p:nvSpPr>
        <p:spPr>
          <a:xfrm>
            <a:off x="5724016" y="3819839"/>
            <a:ext cx="5618751" cy="338554"/>
          </a:xfrm>
          <a:prstGeom prst="rect">
            <a:avLst/>
          </a:prstGeom>
          <a:noFill/>
        </p:spPr>
        <p:txBody>
          <a:bodyPr wrap="square" rtlCol="0">
            <a:spAutoFit/>
          </a:bodyPr>
          <a:lstStyle/>
          <a:p>
            <a:pPr algn="ctr"/>
            <a:r>
              <a:rPr lang="en-US" sz="1600" b="1">
                <a:solidFill>
                  <a:schemeClr val="bg1"/>
                </a:solidFill>
              </a:rPr>
              <a:t>Conditions For Effective Critical Thinking</a:t>
            </a:r>
          </a:p>
        </p:txBody>
      </p:sp>
      <p:sp>
        <p:nvSpPr>
          <p:cNvPr id="34" name="TextBox 33">
            <a:extLst>
              <a:ext uri="{FF2B5EF4-FFF2-40B4-BE49-F238E27FC236}">
                <a16:creationId xmlns:a16="http://schemas.microsoft.com/office/drawing/2014/main" id="{C354D83B-E390-7500-FAB0-235602EAE99B}"/>
              </a:ext>
            </a:extLst>
          </p:cNvPr>
          <p:cNvSpPr txBox="1"/>
          <p:nvPr/>
        </p:nvSpPr>
        <p:spPr>
          <a:xfrm>
            <a:off x="5815917" y="4369526"/>
            <a:ext cx="4529691" cy="1515223"/>
          </a:xfrm>
          <a:prstGeom prst="rect">
            <a:avLst/>
          </a:prstGeom>
          <a:noFill/>
        </p:spPr>
        <p:txBody>
          <a:bodyPr wrap="square" rtlCol="0">
            <a:spAutoFit/>
          </a:bodyPr>
          <a:lstStyle/>
          <a:p>
            <a:pPr marR="0" lvl="0">
              <a:lnSpc>
                <a:spcPct val="115000"/>
              </a:lnSpc>
              <a:spcBef>
                <a:spcPts val="0"/>
              </a:spcBef>
              <a:spcAft>
                <a:spcPts val="800"/>
              </a:spcAft>
              <a:buSzPts val="1000"/>
              <a:tabLst>
                <a:tab pos="457200" algn="l"/>
              </a:tabLst>
            </a:pPr>
            <a:r>
              <a:rPr lang="en-US" sz="1400" b="1" kern="0">
                <a:solidFill>
                  <a:schemeClr val="bg1"/>
                </a:solidFill>
                <a:effectLst/>
                <a:latin typeface="+mj-lt"/>
                <a:ea typeface="Times New Roman" panose="02020603050405020304" pitchFamily="18" charset="0"/>
                <a:cs typeface="Times New Roman" panose="02020603050405020304" pitchFamily="18" charset="0"/>
              </a:rPr>
              <a:t>Adaptability:  </a:t>
            </a:r>
            <a:r>
              <a:rPr lang="en-US" sz="1400" kern="0">
                <a:solidFill>
                  <a:schemeClr val="bg1"/>
                </a:solidFill>
                <a:effectLst/>
                <a:latin typeface="+mj-lt"/>
                <a:ea typeface="Times New Roman" panose="02020603050405020304" pitchFamily="18" charset="0"/>
                <a:cs typeface="Times New Roman" panose="02020603050405020304" pitchFamily="18" charset="0"/>
              </a:rPr>
              <a:t>being open to changing your views based on new evidence.</a:t>
            </a:r>
          </a:p>
          <a:p>
            <a:pPr marR="0" lvl="0">
              <a:lnSpc>
                <a:spcPct val="115000"/>
              </a:lnSpc>
              <a:spcBef>
                <a:spcPts val="0"/>
              </a:spcBef>
              <a:spcAft>
                <a:spcPts val="800"/>
              </a:spcAft>
              <a:buSzPts val="1000"/>
              <a:tabLst>
                <a:tab pos="457200" algn="l"/>
              </a:tabLst>
            </a:pPr>
            <a:endParaRPr lang="en-US" sz="1400" b="1" kern="0">
              <a:solidFill>
                <a:schemeClr val="bg1"/>
              </a:solidFill>
              <a:latin typeface="+mj-lt"/>
              <a:cs typeface="Times New Roman" panose="02020603050405020304" pitchFamily="18" charset="0"/>
            </a:endParaRPr>
          </a:p>
          <a:p>
            <a:pPr marR="0" lvl="0">
              <a:lnSpc>
                <a:spcPct val="115000"/>
              </a:lnSpc>
              <a:spcBef>
                <a:spcPts val="0"/>
              </a:spcBef>
              <a:spcAft>
                <a:spcPts val="800"/>
              </a:spcAft>
              <a:buSzPts val="1000"/>
              <a:tabLst>
                <a:tab pos="457200" algn="l"/>
              </a:tabLst>
            </a:pPr>
            <a:r>
              <a:rPr lang="en-US" sz="1400" b="1" kern="0">
                <a:solidFill>
                  <a:schemeClr val="bg1"/>
                </a:solidFill>
                <a:latin typeface="+mj-lt"/>
                <a:cs typeface="Times New Roman" panose="02020603050405020304" pitchFamily="18" charset="0"/>
              </a:rPr>
              <a:t>Reflective Skepticism: </a:t>
            </a:r>
            <a:r>
              <a:rPr lang="en-US" sz="1400">
                <a:solidFill>
                  <a:schemeClr val="bg1"/>
                </a:solidFill>
              </a:rPr>
              <a:t>constantly questioning the facts, relevance, accuracy, and any biases </a:t>
            </a:r>
            <a:endParaRPr lang="en-US" sz="1400">
              <a:solidFill>
                <a:schemeClr val="bg1"/>
              </a:solidFill>
              <a:latin typeface="+mj-lt"/>
            </a:endParaRPr>
          </a:p>
        </p:txBody>
      </p:sp>
      <p:cxnSp>
        <p:nvCxnSpPr>
          <p:cNvPr id="55" name="Connector: Elbow 54">
            <a:extLst>
              <a:ext uri="{FF2B5EF4-FFF2-40B4-BE49-F238E27FC236}">
                <a16:creationId xmlns:a16="http://schemas.microsoft.com/office/drawing/2014/main" id="{4665797D-D08E-BF1E-1AD3-054E7285DB92}"/>
              </a:ext>
            </a:extLst>
          </p:cNvPr>
          <p:cNvCxnSpPr>
            <a:cxnSpLocks/>
            <a:stCxn id="22" idx="3"/>
            <a:endCxn id="27" idx="1"/>
          </p:cNvCxnSpPr>
          <p:nvPr/>
        </p:nvCxnSpPr>
        <p:spPr>
          <a:xfrm flipV="1">
            <a:off x="4549673" y="3030835"/>
            <a:ext cx="1174342" cy="1239532"/>
          </a:xfrm>
          <a:prstGeom prst="bentConnector3">
            <a:avLst/>
          </a:prstGeom>
          <a:ln w="101600" cap="sq">
            <a:solidFill>
              <a:srgbClr val="008998"/>
            </a:solidFill>
            <a:miter lim="800000"/>
            <a:tailEnd type="triangle"/>
          </a:ln>
          <a:effectLst/>
        </p:spPr>
        <p:style>
          <a:lnRef idx="2">
            <a:schemeClr val="accent1"/>
          </a:lnRef>
          <a:fillRef idx="0">
            <a:schemeClr val="accent1"/>
          </a:fillRef>
          <a:effectRef idx="1">
            <a:schemeClr val="accent1"/>
          </a:effectRef>
          <a:fontRef idx="minor">
            <a:schemeClr val="tx1"/>
          </a:fontRef>
        </p:style>
      </p:cxnSp>
      <p:cxnSp>
        <p:nvCxnSpPr>
          <p:cNvPr id="57" name="Connector: Elbow 56">
            <a:extLst>
              <a:ext uri="{FF2B5EF4-FFF2-40B4-BE49-F238E27FC236}">
                <a16:creationId xmlns:a16="http://schemas.microsoft.com/office/drawing/2014/main" id="{90610280-328B-098F-AC92-35343ADE3034}"/>
              </a:ext>
            </a:extLst>
          </p:cNvPr>
          <p:cNvCxnSpPr>
            <a:cxnSpLocks/>
            <a:stCxn id="22" idx="3"/>
            <a:endCxn id="48" idx="1"/>
          </p:cNvCxnSpPr>
          <p:nvPr/>
        </p:nvCxnSpPr>
        <p:spPr>
          <a:xfrm>
            <a:off x="4549673" y="4270367"/>
            <a:ext cx="1174339" cy="880337"/>
          </a:xfrm>
          <a:prstGeom prst="bentConnector3">
            <a:avLst/>
          </a:prstGeom>
          <a:ln w="101600" cap="sq">
            <a:solidFill>
              <a:srgbClr val="008998"/>
            </a:solidFill>
            <a:miter lim="800000"/>
            <a:tailEnd type="triangle"/>
          </a:ln>
          <a:effectLst/>
        </p:spPr>
        <p:style>
          <a:lnRef idx="2">
            <a:schemeClr val="accent1"/>
          </a:lnRef>
          <a:fillRef idx="0">
            <a:schemeClr val="accent1"/>
          </a:fillRef>
          <a:effectRef idx="1">
            <a:schemeClr val="accent1"/>
          </a:effectRef>
          <a:fontRef idx="minor">
            <a:schemeClr val="tx1"/>
          </a:fontRef>
        </p:style>
      </p:cxnSp>
      <p:pic>
        <p:nvPicPr>
          <p:cNvPr id="68" name="Graphic 67">
            <a:extLst>
              <a:ext uri="{FF2B5EF4-FFF2-40B4-BE49-F238E27FC236}">
                <a16:creationId xmlns:a16="http://schemas.microsoft.com/office/drawing/2014/main" id="{0CC25303-AEA7-B70E-5361-9D2F6761F1C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0187885" y="5243245"/>
            <a:ext cx="677732" cy="640080"/>
          </a:xfrm>
          <a:prstGeom prst="rect">
            <a:avLst/>
          </a:prstGeom>
        </p:spPr>
      </p:pic>
      <p:pic>
        <p:nvPicPr>
          <p:cNvPr id="70" name="Graphic 69">
            <a:extLst>
              <a:ext uri="{FF2B5EF4-FFF2-40B4-BE49-F238E27FC236}">
                <a16:creationId xmlns:a16="http://schemas.microsoft.com/office/drawing/2014/main" id="{038A89D8-9473-1D31-A721-34D935382A64}"/>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0206711" y="4417983"/>
            <a:ext cx="640080" cy="640080"/>
          </a:xfrm>
          <a:prstGeom prst="rect">
            <a:avLst/>
          </a:prstGeom>
        </p:spPr>
      </p:pic>
    </p:spTree>
    <p:custDataLst>
      <p:tags r:id="rId1"/>
    </p:custDataLst>
    <p:extLst>
      <p:ext uri="{BB962C8B-B14F-4D97-AF65-F5344CB8AC3E}">
        <p14:creationId xmlns:p14="http://schemas.microsoft.com/office/powerpoint/2010/main" val="1969091314"/>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41979602-4820-4A09-8E9A-761821CD4FFF}"/>
              </a:ext>
            </a:extLst>
          </p:cNvPr>
          <p:cNvSpPr/>
          <p:nvPr/>
        </p:nvSpPr>
        <p:spPr>
          <a:xfrm>
            <a:off x="9753345" y="1979965"/>
            <a:ext cx="2433003" cy="4017487"/>
          </a:xfrm>
          <a:custGeom>
            <a:avLst/>
            <a:gdLst>
              <a:gd name="connsiteX0" fmla="*/ 0 w 2433003"/>
              <a:gd name="connsiteY0" fmla="*/ 0 h 4017487"/>
              <a:gd name="connsiteX1" fmla="*/ 2433004 w 2433003"/>
              <a:gd name="connsiteY1" fmla="*/ 0 h 4017487"/>
              <a:gd name="connsiteX2" fmla="*/ 2433004 w 2433003"/>
              <a:gd name="connsiteY2" fmla="*/ 4017488 h 4017487"/>
              <a:gd name="connsiteX3" fmla="*/ 0 w 2433003"/>
              <a:gd name="connsiteY3" fmla="*/ 4017488 h 4017487"/>
            </a:gdLst>
            <a:ahLst/>
            <a:cxnLst>
              <a:cxn ang="0">
                <a:pos x="connsiteX0" y="connsiteY0"/>
              </a:cxn>
              <a:cxn ang="0">
                <a:pos x="connsiteX1" y="connsiteY1"/>
              </a:cxn>
              <a:cxn ang="0">
                <a:pos x="connsiteX2" y="connsiteY2"/>
              </a:cxn>
              <a:cxn ang="0">
                <a:pos x="connsiteX3" y="connsiteY3"/>
              </a:cxn>
            </a:cxnLst>
            <a:rect l="l" t="t" r="r" b="b"/>
            <a:pathLst>
              <a:path w="2433003" h="4017487">
                <a:moveTo>
                  <a:pt x="0" y="0"/>
                </a:moveTo>
                <a:lnTo>
                  <a:pt x="2433004" y="0"/>
                </a:lnTo>
                <a:lnTo>
                  <a:pt x="2433004" y="4017488"/>
                </a:lnTo>
                <a:lnTo>
                  <a:pt x="0" y="4017488"/>
                </a:lnTo>
                <a:close/>
              </a:path>
            </a:pathLst>
          </a:custGeom>
          <a:gradFill>
            <a:gsLst>
              <a:gs pos="0">
                <a:srgbClr val="F2F2F2"/>
              </a:gs>
              <a:gs pos="50000">
                <a:srgbClr val="E2E2E3"/>
              </a:gs>
              <a:gs pos="100000">
                <a:srgbClr val="D2D3D4"/>
              </a:gs>
            </a:gsLst>
            <a:lin ang="0" scaled="1"/>
          </a:gradFill>
          <a:ln w="6345" cap="flat">
            <a:noFill/>
            <a:prstDash val="solid"/>
            <a:miter/>
          </a:ln>
        </p:spPr>
        <p:txBody>
          <a:bodyPr rtlCol="0" anchor="ctr"/>
          <a:lstStyle/>
          <a:p>
            <a:endParaRPr lang="en-US"/>
          </a:p>
        </p:txBody>
      </p:sp>
      <p:sp>
        <p:nvSpPr>
          <p:cNvPr id="533" name="Rectangle 532">
            <a:extLst>
              <a:ext uri="{FF2B5EF4-FFF2-40B4-BE49-F238E27FC236}">
                <a16:creationId xmlns:a16="http://schemas.microsoft.com/office/drawing/2014/main" id="{ABA2E448-C5DB-E767-FB6A-46C4E3CB1D74}"/>
              </a:ext>
            </a:extLst>
          </p:cNvPr>
          <p:cNvSpPr/>
          <p:nvPr/>
        </p:nvSpPr>
        <p:spPr>
          <a:xfrm>
            <a:off x="-8038" y="1542665"/>
            <a:ext cx="12196863" cy="448056"/>
          </a:xfrm>
          <a:prstGeom prst="rect">
            <a:avLst/>
          </a:prstGeom>
          <a:gradFill flip="none" rotWithShape="1">
            <a:gsLst>
              <a:gs pos="23000">
                <a:srgbClr val="313E49"/>
              </a:gs>
              <a:gs pos="66000">
                <a:srgbClr val="5A656D"/>
              </a:gs>
              <a:gs pos="100000">
                <a:srgbClr val="838B92"/>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kern="0">
                <a:solidFill>
                  <a:schemeClr val="bg1"/>
                </a:solidFill>
                <a:effectLst/>
                <a:ea typeface="Times New Roman" panose="02020603050405020304" pitchFamily="18" charset="0"/>
              </a:rPr>
              <a:t>Understanding and Improving Decision-Making</a:t>
            </a:r>
            <a:endParaRPr lang="en-US" sz="1400" b="1">
              <a:solidFill>
                <a:schemeClr val="bg1"/>
              </a:solidFill>
            </a:endParaRPr>
          </a:p>
        </p:txBody>
      </p:sp>
      <p:sp>
        <p:nvSpPr>
          <p:cNvPr id="3" name="Freeform: Shape 2">
            <a:extLst>
              <a:ext uri="{FF2B5EF4-FFF2-40B4-BE49-F238E27FC236}">
                <a16:creationId xmlns:a16="http://schemas.microsoft.com/office/drawing/2014/main" id="{5C102501-4196-69C4-33B9-D5C9BC1ADE16}"/>
              </a:ext>
            </a:extLst>
          </p:cNvPr>
          <p:cNvSpPr/>
          <p:nvPr/>
        </p:nvSpPr>
        <p:spPr>
          <a:xfrm>
            <a:off x="4915016" y="1986123"/>
            <a:ext cx="2433067" cy="4017487"/>
          </a:xfrm>
          <a:custGeom>
            <a:avLst/>
            <a:gdLst>
              <a:gd name="connsiteX0" fmla="*/ 0 w 2433067"/>
              <a:gd name="connsiteY0" fmla="*/ 0 h 4017487"/>
              <a:gd name="connsiteX1" fmla="*/ 2433067 w 2433067"/>
              <a:gd name="connsiteY1" fmla="*/ 0 h 4017487"/>
              <a:gd name="connsiteX2" fmla="*/ 2433067 w 2433067"/>
              <a:gd name="connsiteY2" fmla="*/ 4017488 h 4017487"/>
              <a:gd name="connsiteX3" fmla="*/ 0 w 2433067"/>
              <a:gd name="connsiteY3" fmla="*/ 4017488 h 4017487"/>
            </a:gdLst>
            <a:ahLst/>
            <a:cxnLst>
              <a:cxn ang="0">
                <a:pos x="connsiteX0" y="connsiteY0"/>
              </a:cxn>
              <a:cxn ang="0">
                <a:pos x="connsiteX1" y="connsiteY1"/>
              </a:cxn>
              <a:cxn ang="0">
                <a:pos x="connsiteX2" y="connsiteY2"/>
              </a:cxn>
              <a:cxn ang="0">
                <a:pos x="connsiteX3" y="connsiteY3"/>
              </a:cxn>
            </a:cxnLst>
            <a:rect l="l" t="t" r="r" b="b"/>
            <a:pathLst>
              <a:path w="2433067" h="4017487">
                <a:moveTo>
                  <a:pt x="0" y="0"/>
                </a:moveTo>
                <a:lnTo>
                  <a:pt x="2433067" y="0"/>
                </a:lnTo>
                <a:lnTo>
                  <a:pt x="2433067" y="4017488"/>
                </a:lnTo>
                <a:lnTo>
                  <a:pt x="0" y="4017488"/>
                </a:lnTo>
                <a:close/>
              </a:path>
            </a:pathLst>
          </a:custGeom>
          <a:gradFill>
            <a:gsLst>
              <a:gs pos="0">
                <a:srgbClr val="F2F2F2"/>
              </a:gs>
              <a:gs pos="50000">
                <a:srgbClr val="E2E2E3"/>
              </a:gs>
              <a:gs pos="100000">
                <a:srgbClr val="D2D3D4"/>
              </a:gs>
            </a:gsLst>
            <a:lin ang="0" scaled="1"/>
          </a:gradFill>
          <a:ln w="6345" cap="flat">
            <a:noFill/>
            <a:prstDash val="solid"/>
            <a:miter/>
          </a:ln>
        </p:spPr>
        <p:txBody>
          <a:bodyPr rtlCol="0" anchor="ctr"/>
          <a:lstStyle/>
          <a:p>
            <a:endParaRPr lang="en-US"/>
          </a:p>
        </p:txBody>
      </p:sp>
      <p:sp>
        <p:nvSpPr>
          <p:cNvPr id="505" name="Freeform: Shape 504">
            <a:extLst>
              <a:ext uri="{FF2B5EF4-FFF2-40B4-BE49-F238E27FC236}">
                <a16:creationId xmlns:a16="http://schemas.microsoft.com/office/drawing/2014/main" id="{5F66B57B-995E-BAB1-6D1E-F2CBE6B8C432}"/>
              </a:ext>
            </a:extLst>
          </p:cNvPr>
          <p:cNvSpPr/>
          <p:nvPr/>
        </p:nvSpPr>
        <p:spPr>
          <a:xfrm>
            <a:off x="4915016" y="2075506"/>
            <a:ext cx="2433131" cy="1414620"/>
          </a:xfrm>
          <a:custGeom>
            <a:avLst/>
            <a:gdLst>
              <a:gd name="connsiteX0" fmla="*/ 0 w 2433131"/>
              <a:gd name="connsiteY0" fmla="*/ 0 h 1414620"/>
              <a:gd name="connsiteX1" fmla="*/ 2433131 w 2433131"/>
              <a:gd name="connsiteY1" fmla="*/ 0 h 1414620"/>
              <a:gd name="connsiteX2" fmla="*/ 2433131 w 2433131"/>
              <a:gd name="connsiteY2" fmla="*/ 1414620 h 1414620"/>
              <a:gd name="connsiteX3" fmla="*/ 0 w 2433131"/>
              <a:gd name="connsiteY3" fmla="*/ 809178 h 1414620"/>
            </a:gdLst>
            <a:ahLst/>
            <a:cxnLst>
              <a:cxn ang="0">
                <a:pos x="connsiteX0" y="connsiteY0"/>
              </a:cxn>
              <a:cxn ang="0">
                <a:pos x="connsiteX1" y="connsiteY1"/>
              </a:cxn>
              <a:cxn ang="0">
                <a:pos x="connsiteX2" y="connsiteY2"/>
              </a:cxn>
              <a:cxn ang="0">
                <a:pos x="connsiteX3" y="connsiteY3"/>
              </a:cxn>
            </a:cxnLst>
            <a:rect l="l" t="t" r="r" b="b"/>
            <a:pathLst>
              <a:path w="2433131" h="1414620">
                <a:moveTo>
                  <a:pt x="0" y="0"/>
                </a:moveTo>
                <a:lnTo>
                  <a:pt x="2433131" y="0"/>
                </a:lnTo>
                <a:lnTo>
                  <a:pt x="2433131" y="1414620"/>
                </a:lnTo>
                <a:lnTo>
                  <a:pt x="0" y="809178"/>
                </a:lnTo>
                <a:close/>
              </a:path>
            </a:pathLst>
          </a:custGeom>
          <a:solidFill>
            <a:srgbClr val="008998"/>
          </a:solidFill>
          <a:ln w="634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57074AB5-898B-976D-A48A-A77DA7AC8F13}"/>
              </a:ext>
            </a:extLst>
          </p:cNvPr>
          <p:cNvSpPr/>
          <p:nvPr/>
        </p:nvSpPr>
        <p:spPr>
          <a:xfrm>
            <a:off x="4915016" y="1986123"/>
            <a:ext cx="2433067" cy="106207"/>
          </a:xfrm>
          <a:custGeom>
            <a:avLst/>
            <a:gdLst>
              <a:gd name="connsiteX0" fmla="*/ 0 w 2433067"/>
              <a:gd name="connsiteY0" fmla="*/ 0 h 106207"/>
              <a:gd name="connsiteX1" fmla="*/ 2433067 w 2433067"/>
              <a:gd name="connsiteY1" fmla="*/ 0 h 106207"/>
              <a:gd name="connsiteX2" fmla="*/ 2433067 w 2433067"/>
              <a:gd name="connsiteY2" fmla="*/ 106208 h 106207"/>
              <a:gd name="connsiteX3" fmla="*/ 0 w 2433067"/>
              <a:gd name="connsiteY3" fmla="*/ 106208 h 106207"/>
            </a:gdLst>
            <a:ahLst/>
            <a:cxnLst>
              <a:cxn ang="0">
                <a:pos x="connsiteX0" y="connsiteY0"/>
              </a:cxn>
              <a:cxn ang="0">
                <a:pos x="connsiteX1" y="connsiteY1"/>
              </a:cxn>
              <a:cxn ang="0">
                <a:pos x="connsiteX2" y="connsiteY2"/>
              </a:cxn>
              <a:cxn ang="0">
                <a:pos x="connsiteX3" y="connsiteY3"/>
              </a:cxn>
            </a:cxnLst>
            <a:rect l="l" t="t" r="r" b="b"/>
            <a:pathLst>
              <a:path w="2433067" h="106207">
                <a:moveTo>
                  <a:pt x="0" y="0"/>
                </a:moveTo>
                <a:lnTo>
                  <a:pt x="2433067" y="0"/>
                </a:lnTo>
                <a:lnTo>
                  <a:pt x="2433067" y="106208"/>
                </a:lnTo>
                <a:lnTo>
                  <a:pt x="0" y="106208"/>
                </a:lnTo>
                <a:close/>
              </a:path>
            </a:pathLst>
          </a:custGeom>
          <a:solidFill>
            <a:srgbClr val="006772"/>
          </a:solidFill>
          <a:ln w="634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1FBBC302-1939-1162-BC1E-5BCD5039B543}"/>
              </a:ext>
            </a:extLst>
          </p:cNvPr>
          <p:cNvSpPr/>
          <p:nvPr/>
        </p:nvSpPr>
        <p:spPr>
          <a:xfrm>
            <a:off x="5007418" y="3607699"/>
            <a:ext cx="207781" cy="208098"/>
          </a:xfrm>
          <a:custGeom>
            <a:avLst/>
            <a:gdLst>
              <a:gd name="connsiteX0" fmla="*/ 103859 w 207781"/>
              <a:gd name="connsiteY0" fmla="*/ 0 h 208098"/>
              <a:gd name="connsiteX1" fmla="*/ 0 w 207781"/>
              <a:gd name="connsiteY1" fmla="*/ 104049 h 208098"/>
              <a:gd name="connsiteX2" fmla="*/ 103859 w 207781"/>
              <a:gd name="connsiteY2" fmla="*/ 208099 h 208098"/>
              <a:gd name="connsiteX3" fmla="*/ 207781 w 207781"/>
              <a:gd name="connsiteY3" fmla="*/ 104049 h 208098"/>
              <a:gd name="connsiteX4" fmla="*/ 103859 w 207781"/>
              <a:gd name="connsiteY4" fmla="*/ 0 h 208098"/>
              <a:gd name="connsiteX5" fmla="*/ 105065 w 207781"/>
              <a:gd name="connsiteY5" fmla="*/ 127665 h 208098"/>
              <a:gd name="connsiteX6" fmla="*/ 93130 w 207781"/>
              <a:gd name="connsiteY6" fmla="*/ 139664 h 208098"/>
              <a:gd name="connsiteX7" fmla="*/ 81195 w 207781"/>
              <a:gd name="connsiteY7" fmla="*/ 127665 h 208098"/>
              <a:gd name="connsiteX8" fmla="*/ 55612 w 207781"/>
              <a:gd name="connsiteY8" fmla="*/ 102082 h 208098"/>
              <a:gd name="connsiteX9" fmla="*/ 67547 w 207781"/>
              <a:gd name="connsiteY9" fmla="*/ 90083 h 208098"/>
              <a:gd name="connsiteX10" fmla="*/ 93130 w 207781"/>
              <a:gd name="connsiteY10" fmla="*/ 115730 h 208098"/>
              <a:gd name="connsiteX11" fmla="*/ 140172 w 207781"/>
              <a:gd name="connsiteY11" fmla="*/ 68626 h 208098"/>
              <a:gd name="connsiteX12" fmla="*/ 152107 w 207781"/>
              <a:gd name="connsiteY12" fmla="*/ 80561 h 208098"/>
              <a:gd name="connsiteX13" fmla="*/ 105065 w 207781"/>
              <a:gd name="connsiteY13" fmla="*/ 127729 h 20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781" h="208098">
                <a:moveTo>
                  <a:pt x="103859" y="0"/>
                </a:moveTo>
                <a:cubicBezTo>
                  <a:pt x="46470" y="0"/>
                  <a:pt x="0" y="46597"/>
                  <a:pt x="0" y="104049"/>
                </a:cubicBezTo>
                <a:cubicBezTo>
                  <a:pt x="0" y="161502"/>
                  <a:pt x="46533" y="208099"/>
                  <a:pt x="103859" y="208099"/>
                </a:cubicBezTo>
                <a:cubicBezTo>
                  <a:pt x="161185" y="208099"/>
                  <a:pt x="207781" y="161502"/>
                  <a:pt x="207781" y="104049"/>
                </a:cubicBezTo>
                <a:cubicBezTo>
                  <a:pt x="207781" y="46597"/>
                  <a:pt x="161248" y="0"/>
                  <a:pt x="103859" y="0"/>
                </a:cubicBezTo>
                <a:moveTo>
                  <a:pt x="105065" y="127665"/>
                </a:moveTo>
                <a:lnTo>
                  <a:pt x="93130" y="139664"/>
                </a:lnTo>
                <a:lnTo>
                  <a:pt x="81195" y="127665"/>
                </a:lnTo>
                <a:lnTo>
                  <a:pt x="55612" y="102082"/>
                </a:lnTo>
                <a:lnTo>
                  <a:pt x="67547" y="90083"/>
                </a:lnTo>
                <a:lnTo>
                  <a:pt x="93130" y="115730"/>
                </a:lnTo>
                <a:lnTo>
                  <a:pt x="140172" y="68626"/>
                </a:lnTo>
                <a:lnTo>
                  <a:pt x="152107" y="80561"/>
                </a:lnTo>
                <a:lnTo>
                  <a:pt x="105065" y="127729"/>
                </a:lnTo>
                <a:close/>
              </a:path>
            </a:pathLst>
          </a:custGeom>
          <a:solidFill>
            <a:srgbClr val="008998"/>
          </a:solidFill>
          <a:ln w="6345" cap="flat">
            <a:noFill/>
            <a:prstDash val="solid"/>
            <a:miter/>
          </a:ln>
        </p:spPr>
        <p:txBody>
          <a:bodyPr rtlCol="0" anchor="ctr"/>
          <a:lstStyle/>
          <a:p>
            <a:endParaRPr lang="en-US"/>
          </a:p>
        </p:txBody>
      </p:sp>
      <p:sp>
        <p:nvSpPr>
          <p:cNvPr id="509" name="Freeform: Shape 508">
            <a:extLst>
              <a:ext uri="{FF2B5EF4-FFF2-40B4-BE49-F238E27FC236}">
                <a16:creationId xmlns:a16="http://schemas.microsoft.com/office/drawing/2014/main" id="{9026500A-EC06-1393-5E32-0DD2ED3754C6}"/>
              </a:ext>
            </a:extLst>
          </p:cNvPr>
          <p:cNvSpPr/>
          <p:nvPr/>
        </p:nvSpPr>
        <p:spPr>
          <a:xfrm>
            <a:off x="9753344" y="2075506"/>
            <a:ext cx="2433004" cy="1408462"/>
          </a:xfrm>
          <a:custGeom>
            <a:avLst/>
            <a:gdLst>
              <a:gd name="connsiteX0" fmla="*/ 0 w 2433004"/>
              <a:gd name="connsiteY0" fmla="*/ 0 h 1408462"/>
              <a:gd name="connsiteX1" fmla="*/ 2433004 w 2433004"/>
              <a:gd name="connsiteY1" fmla="*/ 0 h 1408462"/>
              <a:gd name="connsiteX2" fmla="*/ 2433004 w 2433004"/>
              <a:gd name="connsiteY2" fmla="*/ 1408462 h 1408462"/>
              <a:gd name="connsiteX3" fmla="*/ 0 w 2433004"/>
              <a:gd name="connsiteY3" fmla="*/ 802956 h 1408462"/>
            </a:gdLst>
            <a:ahLst/>
            <a:cxnLst>
              <a:cxn ang="0">
                <a:pos x="connsiteX0" y="connsiteY0"/>
              </a:cxn>
              <a:cxn ang="0">
                <a:pos x="connsiteX1" y="connsiteY1"/>
              </a:cxn>
              <a:cxn ang="0">
                <a:pos x="connsiteX2" y="connsiteY2"/>
              </a:cxn>
              <a:cxn ang="0">
                <a:pos x="connsiteX3" y="connsiteY3"/>
              </a:cxn>
            </a:cxnLst>
            <a:rect l="l" t="t" r="r" b="b"/>
            <a:pathLst>
              <a:path w="2433004" h="1408462">
                <a:moveTo>
                  <a:pt x="0" y="0"/>
                </a:moveTo>
                <a:lnTo>
                  <a:pt x="2433004" y="0"/>
                </a:lnTo>
                <a:lnTo>
                  <a:pt x="2433004" y="1408462"/>
                </a:lnTo>
                <a:lnTo>
                  <a:pt x="0" y="802956"/>
                </a:lnTo>
                <a:close/>
              </a:path>
            </a:pathLst>
          </a:custGeom>
          <a:solidFill>
            <a:srgbClr val="313E49"/>
          </a:solidFill>
          <a:ln w="634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17ED7C3-F4BF-F185-4BBD-4E086F700139}"/>
              </a:ext>
            </a:extLst>
          </p:cNvPr>
          <p:cNvSpPr/>
          <p:nvPr/>
        </p:nvSpPr>
        <p:spPr>
          <a:xfrm>
            <a:off x="9753345" y="1986123"/>
            <a:ext cx="2433003" cy="106207"/>
          </a:xfrm>
          <a:custGeom>
            <a:avLst/>
            <a:gdLst>
              <a:gd name="connsiteX0" fmla="*/ 0 w 2433003"/>
              <a:gd name="connsiteY0" fmla="*/ 0 h 106207"/>
              <a:gd name="connsiteX1" fmla="*/ 2433004 w 2433003"/>
              <a:gd name="connsiteY1" fmla="*/ 0 h 106207"/>
              <a:gd name="connsiteX2" fmla="*/ 2433004 w 2433003"/>
              <a:gd name="connsiteY2" fmla="*/ 106208 h 106207"/>
              <a:gd name="connsiteX3" fmla="*/ 0 w 2433003"/>
              <a:gd name="connsiteY3" fmla="*/ 106208 h 106207"/>
            </a:gdLst>
            <a:ahLst/>
            <a:cxnLst>
              <a:cxn ang="0">
                <a:pos x="connsiteX0" y="connsiteY0"/>
              </a:cxn>
              <a:cxn ang="0">
                <a:pos x="connsiteX1" y="connsiteY1"/>
              </a:cxn>
              <a:cxn ang="0">
                <a:pos x="connsiteX2" y="connsiteY2"/>
              </a:cxn>
              <a:cxn ang="0">
                <a:pos x="connsiteX3" y="connsiteY3"/>
              </a:cxn>
            </a:cxnLst>
            <a:rect l="l" t="t" r="r" b="b"/>
            <a:pathLst>
              <a:path w="2433003" h="106207">
                <a:moveTo>
                  <a:pt x="0" y="0"/>
                </a:moveTo>
                <a:lnTo>
                  <a:pt x="2433004" y="0"/>
                </a:lnTo>
                <a:lnTo>
                  <a:pt x="2433004" y="106208"/>
                </a:lnTo>
                <a:lnTo>
                  <a:pt x="0" y="106208"/>
                </a:lnTo>
                <a:close/>
              </a:path>
            </a:pathLst>
          </a:custGeom>
          <a:solidFill>
            <a:schemeClr val="tx1"/>
          </a:solidFill>
          <a:ln w="6345" cap="flat">
            <a:noFill/>
            <a:prstDash val="solid"/>
            <a:miter/>
          </a:ln>
        </p:spPr>
        <p:txBody>
          <a:bodyPr rtlCol="0" anchor="ctr"/>
          <a:lstStyle/>
          <a:p>
            <a:endParaRPr lang="en-US"/>
          </a:p>
        </p:txBody>
      </p:sp>
      <p:sp>
        <p:nvSpPr>
          <p:cNvPr id="451" name="Freeform: Shape 450">
            <a:extLst>
              <a:ext uri="{FF2B5EF4-FFF2-40B4-BE49-F238E27FC236}">
                <a16:creationId xmlns:a16="http://schemas.microsoft.com/office/drawing/2014/main" id="{213A7CF0-D2DC-409D-EA2B-89EF70245501}"/>
              </a:ext>
            </a:extLst>
          </p:cNvPr>
          <p:cNvSpPr/>
          <p:nvPr/>
        </p:nvSpPr>
        <p:spPr>
          <a:xfrm>
            <a:off x="7334181" y="1986123"/>
            <a:ext cx="2433067" cy="4017487"/>
          </a:xfrm>
          <a:custGeom>
            <a:avLst/>
            <a:gdLst>
              <a:gd name="connsiteX0" fmla="*/ 0 w 2433067"/>
              <a:gd name="connsiteY0" fmla="*/ 0 h 4017487"/>
              <a:gd name="connsiteX1" fmla="*/ 2433068 w 2433067"/>
              <a:gd name="connsiteY1" fmla="*/ 0 h 4017487"/>
              <a:gd name="connsiteX2" fmla="*/ 2433068 w 2433067"/>
              <a:gd name="connsiteY2" fmla="*/ 4017488 h 4017487"/>
              <a:gd name="connsiteX3" fmla="*/ 0 w 2433067"/>
              <a:gd name="connsiteY3" fmla="*/ 4017488 h 4017487"/>
            </a:gdLst>
            <a:ahLst/>
            <a:cxnLst>
              <a:cxn ang="0">
                <a:pos x="connsiteX0" y="connsiteY0"/>
              </a:cxn>
              <a:cxn ang="0">
                <a:pos x="connsiteX1" y="connsiteY1"/>
              </a:cxn>
              <a:cxn ang="0">
                <a:pos x="connsiteX2" y="connsiteY2"/>
              </a:cxn>
              <a:cxn ang="0">
                <a:pos x="connsiteX3" y="connsiteY3"/>
              </a:cxn>
            </a:cxnLst>
            <a:rect l="l" t="t" r="r" b="b"/>
            <a:pathLst>
              <a:path w="2433067" h="4017487">
                <a:moveTo>
                  <a:pt x="0" y="0"/>
                </a:moveTo>
                <a:lnTo>
                  <a:pt x="2433068" y="0"/>
                </a:lnTo>
                <a:lnTo>
                  <a:pt x="2433068" y="4017488"/>
                </a:lnTo>
                <a:lnTo>
                  <a:pt x="0" y="4017488"/>
                </a:lnTo>
                <a:close/>
              </a:path>
            </a:pathLst>
          </a:custGeom>
          <a:gradFill>
            <a:gsLst>
              <a:gs pos="0">
                <a:srgbClr val="F2F2F2"/>
              </a:gs>
              <a:gs pos="50000">
                <a:srgbClr val="E2E2E3"/>
              </a:gs>
              <a:gs pos="100000">
                <a:srgbClr val="D2D3D4"/>
              </a:gs>
            </a:gsLst>
            <a:lin ang="0" scaled="1"/>
          </a:gradFill>
          <a:ln w="6345" cap="flat">
            <a:noFill/>
            <a:prstDash val="solid"/>
            <a:miter/>
          </a:ln>
        </p:spPr>
        <p:txBody>
          <a:bodyPr rtlCol="0" anchor="ctr"/>
          <a:lstStyle/>
          <a:p>
            <a:endParaRPr lang="en-US"/>
          </a:p>
        </p:txBody>
      </p:sp>
      <p:sp>
        <p:nvSpPr>
          <p:cNvPr id="507" name="Freeform: Shape 506">
            <a:extLst>
              <a:ext uri="{FF2B5EF4-FFF2-40B4-BE49-F238E27FC236}">
                <a16:creationId xmlns:a16="http://schemas.microsoft.com/office/drawing/2014/main" id="{0EB2D36A-15A2-332C-4944-BAD4C60D38D5}"/>
              </a:ext>
            </a:extLst>
          </p:cNvPr>
          <p:cNvSpPr/>
          <p:nvPr/>
        </p:nvSpPr>
        <p:spPr>
          <a:xfrm>
            <a:off x="7334181" y="2075506"/>
            <a:ext cx="2433067" cy="1414620"/>
          </a:xfrm>
          <a:custGeom>
            <a:avLst/>
            <a:gdLst>
              <a:gd name="connsiteX0" fmla="*/ 0 w 2433067"/>
              <a:gd name="connsiteY0" fmla="*/ 0 h 1414620"/>
              <a:gd name="connsiteX1" fmla="*/ 2433067 w 2433067"/>
              <a:gd name="connsiteY1" fmla="*/ 0 h 1414620"/>
              <a:gd name="connsiteX2" fmla="*/ 2433067 w 2433067"/>
              <a:gd name="connsiteY2" fmla="*/ 1414620 h 1414620"/>
              <a:gd name="connsiteX3" fmla="*/ 0 w 2433067"/>
              <a:gd name="connsiteY3" fmla="*/ 809178 h 1414620"/>
            </a:gdLst>
            <a:ahLst/>
            <a:cxnLst>
              <a:cxn ang="0">
                <a:pos x="connsiteX0" y="connsiteY0"/>
              </a:cxn>
              <a:cxn ang="0">
                <a:pos x="connsiteX1" y="connsiteY1"/>
              </a:cxn>
              <a:cxn ang="0">
                <a:pos x="connsiteX2" y="connsiteY2"/>
              </a:cxn>
              <a:cxn ang="0">
                <a:pos x="connsiteX3" y="connsiteY3"/>
              </a:cxn>
            </a:cxnLst>
            <a:rect l="l" t="t" r="r" b="b"/>
            <a:pathLst>
              <a:path w="2433067" h="1414620">
                <a:moveTo>
                  <a:pt x="0" y="0"/>
                </a:moveTo>
                <a:lnTo>
                  <a:pt x="2433067" y="0"/>
                </a:lnTo>
                <a:lnTo>
                  <a:pt x="2433067" y="1414620"/>
                </a:lnTo>
                <a:lnTo>
                  <a:pt x="0" y="809178"/>
                </a:lnTo>
                <a:close/>
              </a:path>
            </a:pathLst>
          </a:custGeom>
          <a:solidFill>
            <a:srgbClr val="CF3339"/>
          </a:solidFill>
          <a:ln w="6345" cap="flat">
            <a:noFill/>
            <a:prstDash val="solid"/>
            <a:miter/>
          </a:ln>
        </p:spPr>
        <p:txBody>
          <a:bodyPr rtlCol="0" anchor="ctr"/>
          <a:lstStyle/>
          <a:p>
            <a:endParaRPr lang="en-US"/>
          </a:p>
        </p:txBody>
      </p:sp>
      <p:sp>
        <p:nvSpPr>
          <p:cNvPr id="453" name="Freeform: Shape 452">
            <a:extLst>
              <a:ext uri="{FF2B5EF4-FFF2-40B4-BE49-F238E27FC236}">
                <a16:creationId xmlns:a16="http://schemas.microsoft.com/office/drawing/2014/main" id="{12C07BEC-11A0-7099-1F47-A60FEFCE52A3}"/>
              </a:ext>
            </a:extLst>
          </p:cNvPr>
          <p:cNvSpPr/>
          <p:nvPr/>
        </p:nvSpPr>
        <p:spPr>
          <a:xfrm>
            <a:off x="7334181" y="1986123"/>
            <a:ext cx="2433067" cy="106207"/>
          </a:xfrm>
          <a:custGeom>
            <a:avLst/>
            <a:gdLst>
              <a:gd name="connsiteX0" fmla="*/ 0 w 2433067"/>
              <a:gd name="connsiteY0" fmla="*/ 0 h 106207"/>
              <a:gd name="connsiteX1" fmla="*/ 2433068 w 2433067"/>
              <a:gd name="connsiteY1" fmla="*/ 0 h 106207"/>
              <a:gd name="connsiteX2" fmla="*/ 2433068 w 2433067"/>
              <a:gd name="connsiteY2" fmla="*/ 106208 h 106207"/>
              <a:gd name="connsiteX3" fmla="*/ 0 w 2433067"/>
              <a:gd name="connsiteY3" fmla="*/ 106208 h 106207"/>
            </a:gdLst>
            <a:ahLst/>
            <a:cxnLst>
              <a:cxn ang="0">
                <a:pos x="connsiteX0" y="connsiteY0"/>
              </a:cxn>
              <a:cxn ang="0">
                <a:pos x="connsiteX1" y="connsiteY1"/>
              </a:cxn>
              <a:cxn ang="0">
                <a:pos x="connsiteX2" y="connsiteY2"/>
              </a:cxn>
              <a:cxn ang="0">
                <a:pos x="connsiteX3" y="connsiteY3"/>
              </a:cxn>
            </a:cxnLst>
            <a:rect l="l" t="t" r="r" b="b"/>
            <a:pathLst>
              <a:path w="2433067" h="106207">
                <a:moveTo>
                  <a:pt x="0" y="0"/>
                </a:moveTo>
                <a:lnTo>
                  <a:pt x="2433068" y="0"/>
                </a:lnTo>
                <a:lnTo>
                  <a:pt x="2433068" y="106208"/>
                </a:lnTo>
                <a:lnTo>
                  <a:pt x="0" y="106208"/>
                </a:lnTo>
                <a:close/>
              </a:path>
            </a:pathLst>
          </a:custGeom>
          <a:solidFill>
            <a:srgbClr val="961E22"/>
          </a:solidFill>
          <a:ln w="6345" cap="flat">
            <a:noFill/>
            <a:prstDash val="solid"/>
            <a:miter/>
          </a:ln>
        </p:spPr>
        <p:txBody>
          <a:bodyPr rtlCol="0" anchor="ctr"/>
          <a:lstStyle/>
          <a:p>
            <a:endParaRPr lang="en-US"/>
          </a:p>
        </p:txBody>
      </p:sp>
      <p:sp>
        <p:nvSpPr>
          <p:cNvPr id="455" name="Freeform: Shape 454">
            <a:extLst>
              <a:ext uri="{FF2B5EF4-FFF2-40B4-BE49-F238E27FC236}">
                <a16:creationId xmlns:a16="http://schemas.microsoft.com/office/drawing/2014/main" id="{C0C04409-2410-8B35-185C-8D5754CEF74E}"/>
              </a:ext>
            </a:extLst>
          </p:cNvPr>
          <p:cNvSpPr/>
          <p:nvPr/>
        </p:nvSpPr>
        <p:spPr>
          <a:xfrm>
            <a:off x="7431712" y="4351841"/>
            <a:ext cx="207844" cy="208098"/>
          </a:xfrm>
          <a:custGeom>
            <a:avLst/>
            <a:gdLst>
              <a:gd name="connsiteX0" fmla="*/ 103922 w 207844"/>
              <a:gd name="connsiteY0" fmla="*/ 0 h 208098"/>
              <a:gd name="connsiteX1" fmla="*/ 0 w 207844"/>
              <a:gd name="connsiteY1" fmla="*/ 104049 h 208098"/>
              <a:gd name="connsiteX2" fmla="*/ 103922 w 207844"/>
              <a:gd name="connsiteY2" fmla="*/ 208099 h 208098"/>
              <a:gd name="connsiteX3" fmla="*/ 207845 w 207844"/>
              <a:gd name="connsiteY3" fmla="*/ 104049 h 208098"/>
              <a:gd name="connsiteX4" fmla="*/ 103922 w 207844"/>
              <a:gd name="connsiteY4" fmla="*/ 0 h 208098"/>
              <a:gd name="connsiteX5" fmla="*/ 105192 w 207844"/>
              <a:gd name="connsiteY5" fmla="*/ 127602 h 208098"/>
              <a:gd name="connsiteX6" fmla="*/ 93257 w 207844"/>
              <a:gd name="connsiteY6" fmla="*/ 139600 h 208098"/>
              <a:gd name="connsiteX7" fmla="*/ 81322 w 207844"/>
              <a:gd name="connsiteY7" fmla="*/ 127602 h 208098"/>
              <a:gd name="connsiteX8" fmla="*/ 55738 w 207844"/>
              <a:gd name="connsiteY8" fmla="*/ 101954 h 208098"/>
              <a:gd name="connsiteX9" fmla="*/ 67673 w 207844"/>
              <a:gd name="connsiteY9" fmla="*/ 90020 h 208098"/>
              <a:gd name="connsiteX10" fmla="*/ 93257 w 207844"/>
              <a:gd name="connsiteY10" fmla="*/ 115667 h 208098"/>
              <a:gd name="connsiteX11" fmla="*/ 140298 w 207844"/>
              <a:gd name="connsiteY11" fmla="*/ 68562 h 208098"/>
              <a:gd name="connsiteX12" fmla="*/ 152233 w 207844"/>
              <a:gd name="connsiteY12" fmla="*/ 80497 h 208098"/>
              <a:gd name="connsiteX13" fmla="*/ 105192 w 207844"/>
              <a:gd name="connsiteY13" fmla="*/ 127602 h 20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844" h="208098">
                <a:moveTo>
                  <a:pt x="103922" y="0"/>
                </a:moveTo>
                <a:cubicBezTo>
                  <a:pt x="46533" y="0"/>
                  <a:pt x="0" y="46597"/>
                  <a:pt x="0" y="104049"/>
                </a:cubicBezTo>
                <a:cubicBezTo>
                  <a:pt x="0" y="161502"/>
                  <a:pt x="46533" y="208099"/>
                  <a:pt x="103922" y="208099"/>
                </a:cubicBezTo>
                <a:cubicBezTo>
                  <a:pt x="161311" y="208099"/>
                  <a:pt x="207845" y="161502"/>
                  <a:pt x="207845" y="104049"/>
                </a:cubicBezTo>
                <a:cubicBezTo>
                  <a:pt x="207845" y="46597"/>
                  <a:pt x="161311" y="0"/>
                  <a:pt x="103922" y="0"/>
                </a:cubicBezTo>
                <a:moveTo>
                  <a:pt x="105192" y="127602"/>
                </a:moveTo>
                <a:lnTo>
                  <a:pt x="93257" y="139600"/>
                </a:lnTo>
                <a:lnTo>
                  <a:pt x="81322" y="127602"/>
                </a:lnTo>
                <a:lnTo>
                  <a:pt x="55738" y="101954"/>
                </a:lnTo>
                <a:lnTo>
                  <a:pt x="67673" y="90020"/>
                </a:lnTo>
                <a:lnTo>
                  <a:pt x="93257" y="115667"/>
                </a:lnTo>
                <a:lnTo>
                  <a:pt x="140298" y="68562"/>
                </a:lnTo>
                <a:lnTo>
                  <a:pt x="152233" y="80497"/>
                </a:lnTo>
                <a:lnTo>
                  <a:pt x="105192" y="127602"/>
                </a:lnTo>
                <a:close/>
              </a:path>
            </a:pathLst>
          </a:custGeom>
          <a:solidFill>
            <a:srgbClr val="CF3339"/>
          </a:solidFill>
          <a:ln w="6345" cap="flat">
            <a:noFill/>
            <a:prstDash val="solid"/>
            <a:miter/>
          </a:ln>
        </p:spPr>
        <p:txBody>
          <a:bodyPr rtlCol="0" anchor="ctr"/>
          <a:lstStyle/>
          <a:p>
            <a:endParaRPr lang="en-US"/>
          </a:p>
        </p:txBody>
      </p:sp>
      <p:sp>
        <p:nvSpPr>
          <p:cNvPr id="456" name="Freeform: Shape 455">
            <a:extLst>
              <a:ext uri="{FF2B5EF4-FFF2-40B4-BE49-F238E27FC236}">
                <a16:creationId xmlns:a16="http://schemas.microsoft.com/office/drawing/2014/main" id="{2C378B39-8992-FF1B-E30D-4F5C311E9398}"/>
              </a:ext>
            </a:extLst>
          </p:cNvPr>
          <p:cNvSpPr/>
          <p:nvPr/>
        </p:nvSpPr>
        <p:spPr>
          <a:xfrm>
            <a:off x="7431712" y="4738646"/>
            <a:ext cx="207844" cy="208098"/>
          </a:xfrm>
          <a:custGeom>
            <a:avLst/>
            <a:gdLst>
              <a:gd name="connsiteX0" fmla="*/ 103922 w 207844"/>
              <a:gd name="connsiteY0" fmla="*/ 0 h 208098"/>
              <a:gd name="connsiteX1" fmla="*/ 0 w 207844"/>
              <a:gd name="connsiteY1" fmla="*/ 104049 h 208098"/>
              <a:gd name="connsiteX2" fmla="*/ 103922 w 207844"/>
              <a:gd name="connsiteY2" fmla="*/ 208099 h 208098"/>
              <a:gd name="connsiteX3" fmla="*/ 207845 w 207844"/>
              <a:gd name="connsiteY3" fmla="*/ 104049 h 208098"/>
              <a:gd name="connsiteX4" fmla="*/ 103922 w 207844"/>
              <a:gd name="connsiteY4" fmla="*/ 0 h 208098"/>
              <a:gd name="connsiteX5" fmla="*/ 105192 w 207844"/>
              <a:gd name="connsiteY5" fmla="*/ 127602 h 208098"/>
              <a:gd name="connsiteX6" fmla="*/ 93257 w 207844"/>
              <a:gd name="connsiteY6" fmla="*/ 139600 h 208098"/>
              <a:gd name="connsiteX7" fmla="*/ 81322 w 207844"/>
              <a:gd name="connsiteY7" fmla="*/ 127602 h 208098"/>
              <a:gd name="connsiteX8" fmla="*/ 55738 w 207844"/>
              <a:gd name="connsiteY8" fmla="*/ 101954 h 208098"/>
              <a:gd name="connsiteX9" fmla="*/ 67673 w 207844"/>
              <a:gd name="connsiteY9" fmla="*/ 90020 h 208098"/>
              <a:gd name="connsiteX10" fmla="*/ 93257 w 207844"/>
              <a:gd name="connsiteY10" fmla="*/ 115667 h 208098"/>
              <a:gd name="connsiteX11" fmla="*/ 140298 w 207844"/>
              <a:gd name="connsiteY11" fmla="*/ 68562 h 208098"/>
              <a:gd name="connsiteX12" fmla="*/ 152233 w 207844"/>
              <a:gd name="connsiteY12" fmla="*/ 80497 h 208098"/>
              <a:gd name="connsiteX13" fmla="*/ 105192 w 207844"/>
              <a:gd name="connsiteY13" fmla="*/ 127602 h 20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844" h="208098">
                <a:moveTo>
                  <a:pt x="103922" y="0"/>
                </a:moveTo>
                <a:cubicBezTo>
                  <a:pt x="46533" y="0"/>
                  <a:pt x="0" y="46597"/>
                  <a:pt x="0" y="104049"/>
                </a:cubicBezTo>
                <a:cubicBezTo>
                  <a:pt x="0" y="161502"/>
                  <a:pt x="46533" y="208099"/>
                  <a:pt x="103922" y="208099"/>
                </a:cubicBezTo>
                <a:cubicBezTo>
                  <a:pt x="161311" y="208099"/>
                  <a:pt x="207845" y="161502"/>
                  <a:pt x="207845" y="104049"/>
                </a:cubicBezTo>
                <a:cubicBezTo>
                  <a:pt x="207845" y="46597"/>
                  <a:pt x="161311" y="0"/>
                  <a:pt x="103922" y="0"/>
                </a:cubicBezTo>
                <a:moveTo>
                  <a:pt x="105192" y="127602"/>
                </a:moveTo>
                <a:lnTo>
                  <a:pt x="93257" y="139600"/>
                </a:lnTo>
                <a:lnTo>
                  <a:pt x="81322" y="127602"/>
                </a:lnTo>
                <a:lnTo>
                  <a:pt x="55738" y="101954"/>
                </a:lnTo>
                <a:lnTo>
                  <a:pt x="67673" y="90020"/>
                </a:lnTo>
                <a:lnTo>
                  <a:pt x="93257" y="115667"/>
                </a:lnTo>
                <a:lnTo>
                  <a:pt x="140298" y="68562"/>
                </a:lnTo>
                <a:lnTo>
                  <a:pt x="152233" y="80497"/>
                </a:lnTo>
                <a:lnTo>
                  <a:pt x="105192" y="127602"/>
                </a:lnTo>
                <a:close/>
              </a:path>
            </a:pathLst>
          </a:custGeom>
          <a:solidFill>
            <a:srgbClr val="CF3339"/>
          </a:solidFill>
          <a:ln w="6345" cap="flat">
            <a:noFill/>
            <a:prstDash val="solid"/>
            <a:miter/>
          </a:ln>
        </p:spPr>
        <p:txBody>
          <a:bodyPr rtlCol="0" anchor="ctr"/>
          <a:lstStyle/>
          <a:p>
            <a:endParaRPr lang="en-US"/>
          </a:p>
        </p:txBody>
      </p:sp>
      <p:sp>
        <p:nvSpPr>
          <p:cNvPr id="457" name="Freeform: Shape 456">
            <a:extLst>
              <a:ext uri="{FF2B5EF4-FFF2-40B4-BE49-F238E27FC236}">
                <a16:creationId xmlns:a16="http://schemas.microsoft.com/office/drawing/2014/main" id="{42C77D31-B98F-78F0-A960-CA8050092138}"/>
              </a:ext>
            </a:extLst>
          </p:cNvPr>
          <p:cNvSpPr/>
          <p:nvPr/>
        </p:nvSpPr>
        <p:spPr>
          <a:xfrm>
            <a:off x="7431712" y="3578803"/>
            <a:ext cx="207844" cy="208098"/>
          </a:xfrm>
          <a:custGeom>
            <a:avLst/>
            <a:gdLst>
              <a:gd name="connsiteX0" fmla="*/ 103922 w 207844"/>
              <a:gd name="connsiteY0" fmla="*/ 0 h 208098"/>
              <a:gd name="connsiteX1" fmla="*/ 0 w 207844"/>
              <a:gd name="connsiteY1" fmla="*/ 104049 h 208098"/>
              <a:gd name="connsiteX2" fmla="*/ 103922 w 207844"/>
              <a:gd name="connsiteY2" fmla="*/ 208099 h 208098"/>
              <a:gd name="connsiteX3" fmla="*/ 207845 w 207844"/>
              <a:gd name="connsiteY3" fmla="*/ 104049 h 208098"/>
              <a:gd name="connsiteX4" fmla="*/ 103922 w 207844"/>
              <a:gd name="connsiteY4" fmla="*/ 0 h 208098"/>
              <a:gd name="connsiteX5" fmla="*/ 105192 w 207844"/>
              <a:gd name="connsiteY5" fmla="*/ 127665 h 208098"/>
              <a:gd name="connsiteX6" fmla="*/ 93257 w 207844"/>
              <a:gd name="connsiteY6" fmla="*/ 139664 h 208098"/>
              <a:gd name="connsiteX7" fmla="*/ 81322 w 207844"/>
              <a:gd name="connsiteY7" fmla="*/ 127665 h 208098"/>
              <a:gd name="connsiteX8" fmla="*/ 55738 w 207844"/>
              <a:gd name="connsiteY8" fmla="*/ 102082 h 208098"/>
              <a:gd name="connsiteX9" fmla="*/ 67673 w 207844"/>
              <a:gd name="connsiteY9" fmla="*/ 90083 h 208098"/>
              <a:gd name="connsiteX10" fmla="*/ 93257 w 207844"/>
              <a:gd name="connsiteY10" fmla="*/ 115730 h 208098"/>
              <a:gd name="connsiteX11" fmla="*/ 140298 w 207844"/>
              <a:gd name="connsiteY11" fmla="*/ 68626 h 208098"/>
              <a:gd name="connsiteX12" fmla="*/ 152233 w 207844"/>
              <a:gd name="connsiteY12" fmla="*/ 80561 h 208098"/>
              <a:gd name="connsiteX13" fmla="*/ 105192 w 207844"/>
              <a:gd name="connsiteY13" fmla="*/ 127729 h 20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844" h="208098">
                <a:moveTo>
                  <a:pt x="103922" y="0"/>
                </a:moveTo>
                <a:cubicBezTo>
                  <a:pt x="46533" y="0"/>
                  <a:pt x="0" y="46597"/>
                  <a:pt x="0" y="104049"/>
                </a:cubicBezTo>
                <a:cubicBezTo>
                  <a:pt x="0" y="161502"/>
                  <a:pt x="46533" y="208099"/>
                  <a:pt x="103922" y="208099"/>
                </a:cubicBezTo>
                <a:cubicBezTo>
                  <a:pt x="161311" y="208099"/>
                  <a:pt x="207845" y="161502"/>
                  <a:pt x="207845" y="104049"/>
                </a:cubicBezTo>
                <a:cubicBezTo>
                  <a:pt x="207845" y="46597"/>
                  <a:pt x="161311" y="0"/>
                  <a:pt x="103922" y="0"/>
                </a:cubicBezTo>
                <a:moveTo>
                  <a:pt x="105192" y="127665"/>
                </a:moveTo>
                <a:lnTo>
                  <a:pt x="93257" y="139664"/>
                </a:lnTo>
                <a:lnTo>
                  <a:pt x="81322" y="127665"/>
                </a:lnTo>
                <a:lnTo>
                  <a:pt x="55738" y="102082"/>
                </a:lnTo>
                <a:lnTo>
                  <a:pt x="67673" y="90083"/>
                </a:lnTo>
                <a:lnTo>
                  <a:pt x="93257" y="115730"/>
                </a:lnTo>
                <a:lnTo>
                  <a:pt x="140298" y="68626"/>
                </a:lnTo>
                <a:lnTo>
                  <a:pt x="152233" y="80561"/>
                </a:lnTo>
                <a:lnTo>
                  <a:pt x="105192" y="127729"/>
                </a:lnTo>
                <a:close/>
              </a:path>
            </a:pathLst>
          </a:custGeom>
          <a:solidFill>
            <a:srgbClr val="CF3339"/>
          </a:solidFill>
          <a:ln w="6345" cap="flat">
            <a:noFill/>
            <a:prstDash val="solid"/>
            <a:miter/>
          </a:ln>
        </p:spPr>
        <p:txBody>
          <a:bodyPr rtlCol="0" anchor="ctr"/>
          <a:lstStyle/>
          <a:p>
            <a:endParaRPr lang="en-US"/>
          </a:p>
        </p:txBody>
      </p:sp>
      <p:sp>
        <p:nvSpPr>
          <p:cNvPr id="458" name="Freeform: Shape 457">
            <a:extLst>
              <a:ext uri="{FF2B5EF4-FFF2-40B4-BE49-F238E27FC236}">
                <a16:creationId xmlns:a16="http://schemas.microsoft.com/office/drawing/2014/main" id="{3D8EE687-893B-A381-A1AD-74CAF9EF8B0F}"/>
              </a:ext>
            </a:extLst>
          </p:cNvPr>
          <p:cNvSpPr/>
          <p:nvPr/>
        </p:nvSpPr>
        <p:spPr>
          <a:xfrm>
            <a:off x="7431712" y="3965671"/>
            <a:ext cx="207844" cy="208098"/>
          </a:xfrm>
          <a:custGeom>
            <a:avLst/>
            <a:gdLst>
              <a:gd name="connsiteX0" fmla="*/ 103922 w 207844"/>
              <a:gd name="connsiteY0" fmla="*/ 0 h 208098"/>
              <a:gd name="connsiteX1" fmla="*/ 0 w 207844"/>
              <a:gd name="connsiteY1" fmla="*/ 104049 h 208098"/>
              <a:gd name="connsiteX2" fmla="*/ 103922 w 207844"/>
              <a:gd name="connsiteY2" fmla="*/ 208099 h 208098"/>
              <a:gd name="connsiteX3" fmla="*/ 207845 w 207844"/>
              <a:gd name="connsiteY3" fmla="*/ 104049 h 208098"/>
              <a:gd name="connsiteX4" fmla="*/ 103922 w 207844"/>
              <a:gd name="connsiteY4" fmla="*/ 0 h 208098"/>
              <a:gd name="connsiteX5" fmla="*/ 105192 w 207844"/>
              <a:gd name="connsiteY5" fmla="*/ 127602 h 208098"/>
              <a:gd name="connsiteX6" fmla="*/ 93257 w 207844"/>
              <a:gd name="connsiteY6" fmla="*/ 139600 h 208098"/>
              <a:gd name="connsiteX7" fmla="*/ 81322 w 207844"/>
              <a:gd name="connsiteY7" fmla="*/ 127602 h 208098"/>
              <a:gd name="connsiteX8" fmla="*/ 55738 w 207844"/>
              <a:gd name="connsiteY8" fmla="*/ 101954 h 208098"/>
              <a:gd name="connsiteX9" fmla="*/ 67673 w 207844"/>
              <a:gd name="connsiteY9" fmla="*/ 89956 h 208098"/>
              <a:gd name="connsiteX10" fmla="*/ 93257 w 207844"/>
              <a:gd name="connsiteY10" fmla="*/ 115604 h 208098"/>
              <a:gd name="connsiteX11" fmla="*/ 140298 w 207844"/>
              <a:gd name="connsiteY11" fmla="*/ 68499 h 208098"/>
              <a:gd name="connsiteX12" fmla="*/ 152233 w 207844"/>
              <a:gd name="connsiteY12" fmla="*/ 80433 h 208098"/>
              <a:gd name="connsiteX13" fmla="*/ 105192 w 207844"/>
              <a:gd name="connsiteY13" fmla="*/ 127538 h 20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844" h="208098">
                <a:moveTo>
                  <a:pt x="103922" y="0"/>
                </a:moveTo>
                <a:cubicBezTo>
                  <a:pt x="46533" y="0"/>
                  <a:pt x="0" y="46597"/>
                  <a:pt x="0" y="104049"/>
                </a:cubicBezTo>
                <a:cubicBezTo>
                  <a:pt x="0" y="161502"/>
                  <a:pt x="46533" y="208099"/>
                  <a:pt x="103922" y="208099"/>
                </a:cubicBezTo>
                <a:cubicBezTo>
                  <a:pt x="161311" y="208099"/>
                  <a:pt x="207845" y="161502"/>
                  <a:pt x="207845" y="104049"/>
                </a:cubicBezTo>
                <a:cubicBezTo>
                  <a:pt x="207845" y="46597"/>
                  <a:pt x="161311" y="0"/>
                  <a:pt x="103922" y="0"/>
                </a:cubicBezTo>
                <a:moveTo>
                  <a:pt x="105192" y="127602"/>
                </a:moveTo>
                <a:lnTo>
                  <a:pt x="93257" y="139600"/>
                </a:lnTo>
                <a:lnTo>
                  <a:pt x="81322" y="127602"/>
                </a:lnTo>
                <a:lnTo>
                  <a:pt x="55738" y="101954"/>
                </a:lnTo>
                <a:lnTo>
                  <a:pt x="67673" y="89956"/>
                </a:lnTo>
                <a:lnTo>
                  <a:pt x="93257" y="115604"/>
                </a:lnTo>
                <a:lnTo>
                  <a:pt x="140298" y="68499"/>
                </a:lnTo>
                <a:lnTo>
                  <a:pt x="152233" y="80433"/>
                </a:lnTo>
                <a:lnTo>
                  <a:pt x="105192" y="127538"/>
                </a:lnTo>
                <a:close/>
              </a:path>
            </a:pathLst>
          </a:custGeom>
          <a:solidFill>
            <a:srgbClr val="CF3339"/>
          </a:solidFill>
          <a:ln w="6345" cap="flat">
            <a:noFill/>
            <a:prstDash val="solid"/>
            <a:miter/>
          </a:ln>
        </p:spPr>
        <p:txBody>
          <a:bodyPr rtlCol="0" anchor="ctr"/>
          <a:lstStyle/>
          <a:p>
            <a:endParaRPr lang="en-US"/>
          </a:p>
        </p:txBody>
      </p:sp>
      <p:sp>
        <p:nvSpPr>
          <p:cNvPr id="464" name="TextBox 463">
            <a:extLst>
              <a:ext uri="{FF2B5EF4-FFF2-40B4-BE49-F238E27FC236}">
                <a16:creationId xmlns:a16="http://schemas.microsoft.com/office/drawing/2014/main" id="{3A38E83B-F246-9031-B0F2-2DCDE70D2842}"/>
              </a:ext>
            </a:extLst>
          </p:cNvPr>
          <p:cNvSpPr txBox="1"/>
          <p:nvPr/>
        </p:nvSpPr>
        <p:spPr>
          <a:xfrm>
            <a:off x="5215423" y="3552342"/>
            <a:ext cx="2103805" cy="1092607"/>
          </a:xfrm>
          <a:prstGeom prst="rect">
            <a:avLst/>
          </a:prstGeom>
          <a:noFill/>
        </p:spPr>
        <p:txBody>
          <a:bodyPr wrap="square" rtlCol="0">
            <a:spAutoFit/>
          </a:bodyPr>
          <a:lstStyle/>
          <a:p>
            <a:pPr>
              <a:spcAft>
                <a:spcPts val="600"/>
              </a:spcAft>
            </a:pPr>
            <a:r>
              <a:rPr lang="en-US" sz="1200" b="1"/>
              <a:t>System 1</a:t>
            </a:r>
          </a:p>
          <a:p>
            <a:r>
              <a:rPr lang="en-US" sz="1200"/>
              <a:t>Fast, Automatic, Intuitive </a:t>
            </a:r>
          </a:p>
          <a:p>
            <a:endParaRPr lang="en-US" sz="1200"/>
          </a:p>
          <a:p>
            <a:r>
              <a:rPr lang="en-US" sz="1200"/>
              <a:t>Example: Recognizing a familiar face</a:t>
            </a:r>
          </a:p>
        </p:txBody>
      </p:sp>
      <p:sp>
        <p:nvSpPr>
          <p:cNvPr id="469" name="TextBox 468">
            <a:extLst>
              <a:ext uri="{FF2B5EF4-FFF2-40B4-BE49-F238E27FC236}">
                <a16:creationId xmlns:a16="http://schemas.microsoft.com/office/drawing/2014/main" id="{D572D92C-397E-A990-0628-56C077AD6E2A}"/>
              </a:ext>
            </a:extLst>
          </p:cNvPr>
          <p:cNvSpPr txBox="1"/>
          <p:nvPr/>
        </p:nvSpPr>
        <p:spPr>
          <a:xfrm>
            <a:off x="7634363" y="3537253"/>
            <a:ext cx="1624698" cy="276999"/>
          </a:xfrm>
          <a:prstGeom prst="rect">
            <a:avLst/>
          </a:prstGeom>
          <a:noFill/>
        </p:spPr>
        <p:txBody>
          <a:bodyPr wrap="square" rtlCol="0">
            <a:spAutoFit/>
          </a:bodyPr>
          <a:lstStyle/>
          <a:p>
            <a:r>
              <a:rPr lang="en-US" sz="1200"/>
              <a:t>Blind Spot Bias</a:t>
            </a:r>
          </a:p>
        </p:txBody>
      </p:sp>
      <p:sp>
        <p:nvSpPr>
          <p:cNvPr id="470" name="TextBox 469">
            <a:extLst>
              <a:ext uri="{FF2B5EF4-FFF2-40B4-BE49-F238E27FC236}">
                <a16:creationId xmlns:a16="http://schemas.microsoft.com/office/drawing/2014/main" id="{90FB26F1-1BF5-636F-8286-188BFE08DA46}"/>
              </a:ext>
            </a:extLst>
          </p:cNvPr>
          <p:cNvSpPr txBox="1"/>
          <p:nvPr/>
        </p:nvSpPr>
        <p:spPr>
          <a:xfrm>
            <a:off x="7634363" y="3958419"/>
            <a:ext cx="1624698" cy="276999"/>
          </a:xfrm>
          <a:prstGeom prst="rect">
            <a:avLst/>
          </a:prstGeom>
          <a:noFill/>
        </p:spPr>
        <p:txBody>
          <a:bodyPr wrap="square" rtlCol="0">
            <a:spAutoFit/>
          </a:bodyPr>
          <a:lstStyle/>
          <a:p>
            <a:r>
              <a:rPr lang="en-US" sz="1200"/>
              <a:t>Confirmation Bias</a:t>
            </a:r>
          </a:p>
        </p:txBody>
      </p:sp>
      <p:sp>
        <p:nvSpPr>
          <p:cNvPr id="471" name="TextBox 470">
            <a:extLst>
              <a:ext uri="{FF2B5EF4-FFF2-40B4-BE49-F238E27FC236}">
                <a16:creationId xmlns:a16="http://schemas.microsoft.com/office/drawing/2014/main" id="{303216A0-934C-CC5A-5092-744A171ECF0D}"/>
              </a:ext>
            </a:extLst>
          </p:cNvPr>
          <p:cNvSpPr txBox="1"/>
          <p:nvPr/>
        </p:nvSpPr>
        <p:spPr>
          <a:xfrm>
            <a:off x="7634363" y="4322028"/>
            <a:ext cx="1624698" cy="276999"/>
          </a:xfrm>
          <a:prstGeom prst="rect">
            <a:avLst/>
          </a:prstGeom>
          <a:noFill/>
        </p:spPr>
        <p:txBody>
          <a:bodyPr wrap="square" rtlCol="0">
            <a:spAutoFit/>
          </a:bodyPr>
          <a:lstStyle/>
          <a:p>
            <a:r>
              <a:rPr lang="en-US" sz="1200"/>
              <a:t>Affect Heuristic</a:t>
            </a:r>
          </a:p>
        </p:txBody>
      </p:sp>
      <p:sp>
        <p:nvSpPr>
          <p:cNvPr id="472" name="TextBox 471">
            <a:extLst>
              <a:ext uri="{FF2B5EF4-FFF2-40B4-BE49-F238E27FC236}">
                <a16:creationId xmlns:a16="http://schemas.microsoft.com/office/drawing/2014/main" id="{100CE35E-CC9D-631D-9644-D85A537D6DAF}"/>
              </a:ext>
            </a:extLst>
          </p:cNvPr>
          <p:cNvSpPr txBox="1"/>
          <p:nvPr/>
        </p:nvSpPr>
        <p:spPr>
          <a:xfrm>
            <a:off x="7634362" y="4697374"/>
            <a:ext cx="1910493" cy="276999"/>
          </a:xfrm>
          <a:prstGeom prst="rect">
            <a:avLst/>
          </a:prstGeom>
          <a:noFill/>
        </p:spPr>
        <p:txBody>
          <a:bodyPr wrap="square" rtlCol="0">
            <a:spAutoFit/>
          </a:bodyPr>
          <a:lstStyle/>
          <a:p>
            <a:r>
              <a:rPr lang="en-US" sz="1200"/>
              <a:t>False Consensus Bias</a:t>
            </a:r>
          </a:p>
        </p:txBody>
      </p:sp>
      <p:sp>
        <p:nvSpPr>
          <p:cNvPr id="473" name="TextBox 472">
            <a:extLst>
              <a:ext uri="{FF2B5EF4-FFF2-40B4-BE49-F238E27FC236}">
                <a16:creationId xmlns:a16="http://schemas.microsoft.com/office/drawing/2014/main" id="{3F240FCC-E6DC-4324-FA22-514D86F929BB}"/>
              </a:ext>
            </a:extLst>
          </p:cNvPr>
          <p:cNvSpPr txBox="1"/>
          <p:nvPr/>
        </p:nvSpPr>
        <p:spPr>
          <a:xfrm>
            <a:off x="7634363" y="5081783"/>
            <a:ext cx="1624698" cy="276999"/>
          </a:xfrm>
          <a:prstGeom prst="rect">
            <a:avLst/>
          </a:prstGeom>
          <a:noFill/>
        </p:spPr>
        <p:txBody>
          <a:bodyPr wrap="square" rtlCol="0">
            <a:spAutoFit/>
          </a:bodyPr>
          <a:lstStyle/>
          <a:p>
            <a:r>
              <a:rPr lang="en-US" sz="1200"/>
              <a:t>Clustering Illusion</a:t>
            </a:r>
          </a:p>
        </p:txBody>
      </p:sp>
      <p:sp>
        <p:nvSpPr>
          <p:cNvPr id="479" name="TextBox 478">
            <a:extLst>
              <a:ext uri="{FF2B5EF4-FFF2-40B4-BE49-F238E27FC236}">
                <a16:creationId xmlns:a16="http://schemas.microsoft.com/office/drawing/2014/main" id="{8921FBA2-3C8E-50F1-BCE6-939AD904B80B}"/>
              </a:ext>
            </a:extLst>
          </p:cNvPr>
          <p:cNvSpPr txBox="1"/>
          <p:nvPr/>
        </p:nvSpPr>
        <p:spPr>
          <a:xfrm>
            <a:off x="4928919" y="2300101"/>
            <a:ext cx="2404274" cy="338554"/>
          </a:xfrm>
          <a:prstGeom prst="rect">
            <a:avLst/>
          </a:prstGeom>
          <a:noFill/>
        </p:spPr>
        <p:txBody>
          <a:bodyPr wrap="square" rtlCol="0">
            <a:spAutoFit/>
          </a:bodyPr>
          <a:lstStyle/>
          <a:p>
            <a:pPr algn="ctr"/>
            <a:r>
              <a:rPr lang="en-US" sz="1600" b="1">
                <a:solidFill>
                  <a:schemeClr val="bg1"/>
                </a:solidFill>
              </a:rPr>
              <a:t>2 Systems of Thinking</a:t>
            </a:r>
          </a:p>
        </p:txBody>
      </p:sp>
      <p:sp>
        <p:nvSpPr>
          <p:cNvPr id="481" name="TextBox 480">
            <a:extLst>
              <a:ext uri="{FF2B5EF4-FFF2-40B4-BE49-F238E27FC236}">
                <a16:creationId xmlns:a16="http://schemas.microsoft.com/office/drawing/2014/main" id="{9F226603-C1D9-2D84-1A3B-DCF8247CBE9A}"/>
              </a:ext>
            </a:extLst>
          </p:cNvPr>
          <p:cNvSpPr txBox="1"/>
          <p:nvPr/>
        </p:nvSpPr>
        <p:spPr>
          <a:xfrm>
            <a:off x="7358663" y="2300101"/>
            <a:ext cx="2404274" cy="584775"/>
          </a:xfrm>
          <a:prstGeom prst="rect">
            <a:avLst/>
          </a:prstGeom>
          <a:noFill/>
        </p:spPr>
        <p:txBody>
          <a:bodyPr wrap="square" rtlCol="0">
            <a:spAutoFit/>
          </a:bodyPr>
          <a:lstStyle/>
          <a:p>
            <a:pPr algn="ctr"/>
            <a:r>
              <a:rPr lang="en-US" sz="1600" b="1">
                <a:solidFill>
                  <a:schemeClr val="bg1"/>
                </a:solidFill>
              </a:rPr>
              <a:t>Common Cognitive Biases</a:t>
            </a:r>
          </a:p>
        </p:txBody>
      </p:sp>
      <p:sp>
        <p:nvSpPr>
          <p:cNvPr id="483" name="TextBox 482">
            <a:extLst>
              <a:ext uri="{FF2B5EF4-FFF2-40B4-BE49-F238E27FC236}">
                <a16:creationId xmlns:a16="http://schemas.microsoft.com/office/drawing/2014/main" id="{5E6215DF-7724-BCD0-3E73-550FB0471B15}"/>
              </a:ext>
            </a:extLst>
          </p:cNvPr>
          <p:cNvSpPr txBox="1"/>
          <p:nvPr/>
        </p:nvSpPr>
        <p:spPr>
          <a:xfrm>
            <a:off x="9769827" y="2300101"/>
            <a:ext cx="2404274" cy="338554"/>
          </a:xfrm>
          <a:prstGeom prst="rect">
            <a:avLst/>
          </a:prstGeom>
          <a:noFill/>
        </p:spPr>
        <p:txBody>
          <a:bodyPr wrap="square" rtlCol="0">
            <a:spAutoFit/>
          </a:bodyPr>
          <a:lstStyle/>
          <a:p>
            <a:pPr algn="ctr"/>
            <a:r>
              <a:rPr lang="en-US" sz="1600" b="1">
                <a:solidFill>
                  <a:schemeClr val="bg1"/>
                </a:solidFill>
              </a:rPr>
              <a:t>Best Practices</a:t>
            </a:r>
          </a:p>
        </p:txBody>
      </p:sp>
      <p:pic>
        <p:nvPicPr>
          <p:cNvPr id="485" name="Picture 484" descr="A group of people in a meeting&#10;&#10;Description automatically generated">
            <a:extLst>
              <a:ext uri="{FF2B5EF4-FFF2-40B4-BE49-F238E27FC236}">
                <a16:creationId xmlns:a16="http://schemas.microsoft.com/office/drawing/2014/main" id="{748F9778-4A14-5C1A-E9B0-CC9636E7A8CF}"/>
              </a:ext>
            </a:extLst>
          </p:cNvPr>
          <p:cNvPicPr>
            <a:picLocks noChangeAspect="1"/>
          </p:cNvPicPr>
          <p:nvPr/>
        </p:nvPicPr>
        <p:blipFill>
          <a:blip r:embed="rId4" cstate="print">
            <a:extLst>
              <a:ext uri="{28A0092B-C50C-407E-A947-70E740481C1C}">
                <a14:useLocalDpi xmlns:a14="http://schemas.microsoft.com/office/drawing/2010/main" val="0"/>
              </a:ext>
            </a:extLst>
          </a:blip>
          <a:srcRect l="16443" t="855" r="2753" b="781"/>
          <a:stretch/>
        </p:blipFill>
        <p:spPr>
          <a:xfrm>
            <a:off x="0" y="1987898"/>
            <a:ext cx="4938742" cy="4011147"/>
          </a:xfrm>
          <a:prstGeom prst="rect">
            <a:avLst/>
          </a:prstGeom>
          <a:ln w="6350">
            <a:noFill/>
          </a:ln>
        </p:spPr>
      </p:pic>
      <p:sp>
        <p:nvSpPr>
          <p:cNvPr id="487" name="Freeform: Shape 486">
            <a:extLst>
              <a:ext uri="{FF2B5EF4-FFF2-40B4-BE49-F238E27FC236}">
                <a16:creationId xmlns:a16="http://schemas.microsoft.com/office/drawing/2014/main" id="{09F53DCB-706F-B78D-04F0-9BD3BE1EF240}"/>
              </a:ext>
            </a:extLst>
          </p:cNvPr>
          <p:cNvSpPr/>
          <p:nvPr/>
        </p:nvSpPr>
        <p:spPr>
          <a:xfrm>
            <a:off x="5000299" y="4783624"/>
            <a:ext cx="207781" cy="208098"/>
          </a:xfrm>
          <a:custGeom>
            <a:avLst/>
            <a:gdLst>
              <a:gd name="connsiteX0" fmla="*/ 103859 w 207781"/>
              <a:gd name="connsiteY0" fmla="*/ 0 h 208098"/>
              <a:gd name="connsiteX1" fmla="*/ 0 w 207781"/>
              <a:gd name="connsiteY1" fmla="*/ 104049 h 208098"/>
              <a:gd name="connsiteX2" fmla="*/ 103859 w 207781"/>
              <a:gd name="connsiteY2" fmla="*/ 208099 h 208098"/>
              <a:gd name="connsiteX3" fmla="*/ 207781 w 207781"/>
              <a:gd name="connsiteY3" fmla="*/ 104049 h 208098"/>
              <a:gd name="connsiteX4" fmla="*/ 103859 w 207781"/>
              <a:gd name="connsiteY4" fmla="*/ 0 h 208098"/>
              <a:gd name="connsiteX5" fmla="*/ 105065 w 207781"/>
              <a:gd name="connsiteY5" fmla="*/ 127665 h 208098"/>
              <a:gd name="connsiteX6" fmla="*/ 93130 w 207781"/>
              <a:gd name="connsiteY6" fmla="*/ 139664 h 208098"/>
              <a:gd name="connsiteX7" fmla="*/ 81195 w 207781"/>
              <a:gd name="connsiteY7" fmla="*/ 127665 h 208098"/>
              <a:gd name="connsiteX8" fmla="*/ 55612 w 207781"/>
              <a:gd name="connsiteY8" fmla="*/ 102082 h 208098"/>
              <a:gd name="connsiteX9" fmla="*/ 67547 w 207781"/>
              <a:gd name="connsiteY9" fmla="*/ 90083 h 208098"/>
              <a:gd name="connsiteX10" fmla="*/ 93130 w 207781"/>
              <a:gd name="connsiteY10" fmla="*/ 115730 h 208098"/>
              <a:gd name="connsiteX11" fmla="*/ 140172 w 207781"/>
              <a:gd name="connsiteY11" fmla="*/ 68626 h 208098"/>
              <a:gd name="connsiteX12" fmla="*/ 152107 w 207781"/>
              <a:gd name="connsiteY12" fmla="*/ 80561 h 208098"/>
              <a:gd name="connsiteX13" fmla="*/ 105065 w 207781"/>
              <a:gd name="connsiteY13" fmla="*/ 127729 h 20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781" h="208098">
                <a:moveTo>
                  <a:pt x="103859" y="0"/>
                </a:moveTo>
                <a:cubicBezTo>
                  <a:pt x="46470" y="0"/>
                  <a:pt x="0" y="46597"/>
                  <a:pt x="0" y="104049"/>
                </a:cubicBezTo>
                <a:cubicBezTo>
                  <a:pt x="0" y="161502"/>
                  <a:pt x="46533" y="208099"/>
                  <a:pt x="103859" y="208099"/>
                </a:cubicBezTo>
                <a:cubicBezTo>
                  <a:pt x="161185" y="208099"/>
                  <a:pt x="207781" y="161502"/>
                  <a:pt x="207781" y="104049"/>
                </a:cubicBezTo>
                <a:cubicBezTo>
                  <a:pt x="207781" y="46597"/>
                  <a:pt x="161248" y="0"/>
                  <a:pt x="103859" y="0"/>
                </a:cubicBezTo>
                <a:moveTo>
                  <a:pt x="105065" y="127665"/>
                </a:moveTo>
                <a:lnTo>
                  <a:pt x="93130" y="139664"/>
                </a:lnTo>
                <a:lnTo>
                  <a:pt x="81195" y="127665"/>
                </a:lnTo>
                <a:lnTo>
                  <a:pt x="55612" y="102082"/>
                </a:lnTo>
                <a:lnTo>
                  <a:pt x="67547" y="90083"/>
                </a:lnTo>
                <a:lnTo>
                  <a:pt x="93130" y="115730"/>
                </a:lnTo>
                <a:lnTo>
                  <a:pt x="140172" y="68626"/>
                </a:lnTo>
                <a:lnTo>
                  <a:pt x="152107" y="80561"/>
                </a:lnTo>
                <a:lnTo>
                  <a:pt x="105065" y="127729"/>
                </a:lnTo>
                <a:close/>
              </a:path>
            </a:pathLst>
          </a:custGeom>
          <a:solidFill>
            <a:srgbClr val="008998"/>
          </a:solidFill>
          <a:ln w="6345" cap="flat">
            <a:noFill/>
            <a:prstDash val="solid"/>
            <a:miter/>
          </a:ln>
        </p:spPr>
        <p:txBody>
          <a:bodyPr rtlCol="0" anchor="ctr"/>
          <a:lstStyle/>
          <a:p>
            <a:endParaRPr lang="en-US"/>
          </a:p>
        </p:txBody>
      </p:sp>
      <p:sp>
        <p:nvSpPr>
          <p:cNvPr id="488" name="TextBox 487">
            <a:extLst>
              <a:ext uri="{FF2B5EF4-FFF2-40B4-BE49-F238E27FC236}">
                <a16:creationId xmlns:a16="http://schemas.microsoft.com/office/drawing/2014/main" id="{670CB59C-3F6B-BE9D-2D75-C08A5D96E5BB}"/>
              </a:ext>
            </a:extLst>
          </p:cNvPr>
          <p:cNvSpPr txBox="1"/>
          <p:nvPr/>
        </p:nvSpPr>
        <p:spPr>
          <a:xfrm>
            <a:off x="5208304" y="4728267"/>
            <a:ext cx="2103805" cy="907941"/>
          </a:xfrm>
          <a:prstGeom prst="rect">
            <a:avLst/>
          </a:prstGeom>
          <a:noFill/>
        </p:spPr>
        <p:txBody>
          <a:bodyPr wrap="square" rtlCol="0">
            <a:spAutoFit/>
          </a:bodyPr>
          <a:lstStyle/>
          <a:p>
            <a:pPr>
              <a:spcAft>
                <a:spcPts val="600"/>
              </a:spcAft>
            </a:pPr>
            <a:r>
              <a:rPr lang="en-US" sz="1200" b="1"/>
              <a:t>System 2</a:t>
            </a:r>
          </a:p>
          <a:p>
            <a:r>
              <a:rPr lang="en-US" sz="1200"/>
              <a:t>Slow, Deliberate, Analytical </a:t>
            </a:r>
          </a:p>
          <a:p>
            <a:endParaRPr lang="en-US" sz="1200"/>
          </a:p>
          <a:p>
            <a:r>
              <a:rPr lang="en-US" sz="1200"/>
              <a:t>Example: Planning a project</a:t>
            </a:r>
          </a:p>
        </p:txBody>
      </p:sp>
      <p:cxnSp>
        <p:nvCxnSpPr>
          <p:cNvPr id="490" name="Straight Connector 489">
            <a:extLst>
              <a:ext uri="{FF2B5EF4-FFF2-40B4-BE49-F238E27FC236}">
                <a16:creationId xmlns:a16="http://schemas.microsoft.com/office/drawing/2014/main" id="{EE3B63B1-CED9-9EC8-51CE-372CAA5B3AB6}"/>
              </a:ext>
            </a:extLst>
          </p:cNvPr>
          <p:cNvCxnSpPr/>
          <p:nvPr/>
        </p:nvCxnSpPr>
        <p:spPr>
          <a:xfrm>
            <a:off x="7450533" y="3869240"/>
            <a:ext cx="2161301" cy="0"/>
          </a:xfrm>
          <a:prstGeom prst="line">
            <a:avLst/>
          </a:prstGeom>
          <a:ln w="6350">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2" name="Straight Connector 491">
            <a:extLst>
              <a:ext uri="{FF2B5EF4-FFF2-40B4-BE49-F238E27FC236}">
                <a16:creationId xmlns:a16="http://schemas.microsoft.com/office/drawing/2014/main" id="{55D1F1BF-1DC3-D30A-909A-A421A7B5AA1E}"/>
              </a:ext>
            </a:extLst>
          </p:cNvPr>
          <p:cNvCxnSpPr/>
          <p:nvPr/>
        </p:nvCxnSpPr>
        <p:spPr>
          <a:xfrm>
            <a:off x="7450533" y="4256670"/>
            <a:ext cx="2161301" cy="0"/>
          </a:xfrm>
          <a:prstGeom prst="line">
            <a:avLst/>
          </a:prstGeom>
          <a:ln w="6350">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3" name="Straight Connector 492">
            <a:extLst>
              <a:ext uri="{FF2B5EF4-FFF2-40B4-BE49-F238E27FC236}">
                <a16:creationId xmlns:a16="http://schemas.microsoft.com/office/drawing/2014/main" id="{B08058FF-89E9-ED06-8D94-293A6D29A34D}"/>
              </a:ext>
            </a:extLst>
          </p:cNvPr>
          <p:cNvCxnSpPr/>
          <p:nvPr/>
        </p:nvCxnSpPr>
        <p:spPr>
          <a:xfrm>
            <a:off x="7450533" y="4645587"/>
            <a:ext cx="2161301" cy="0"/>
          </a:xfrm>
          <a:prstGeom prst="line">
            <a:avLst/>
          </a:prstGeom>
          <a:ln w="6350">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4" name="Straight Connector 493">
            <a:extLst>
              <a:ext uri="{FF2B5EF4-FFF2-40B4-BE49-F238E27FC236}">
                <a16:creationId xmlns:a16="http://schemas.microsoft.com/office/drawing/2014/main" id="{4A433337-8CBD-FF56-7B96-8D9DF8EF8AFA}"/>
              </a:ext>
            </a:extLst>
          </p:cNvPr>
          <p:cNvCxnSpPr/>
          <p:nvPr/>
        </p:nvCxnSpPr>
        <p:spPr>
          <a:xfrm>
            <a:off x="7450533" y="5031136"/>
            <a:ext cx="2161301" cy="0"/>
          </a:xfrm>
          <a:prstGeom prst="line">
            <a:avLst/>
          </a:prstGeom>
          <a:ln w="6350">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5" name="Straight Connector 494">
            <a:extLst>
              <a:ext uri="{FF2B5EF4-FFF2-40B4-BE49-F238E27FC236}">
                <a16:creationId xmlns:a16="http://schemas.microsoft.com/office/drawing/2014/main" id="{4422B0CA-9910-68E1-6B88-2B2BBAE358AE}"/>
              </a:ext>
            </a:extLst>
          </p:cNvPr>
          <p:cNvCxnSpPr/>
          <p:nvPr/>
        </p:nvCxnSpPr>
        <p:spPr>
          <a:xfrm>
            <a:off x="7450533" y="5443579"/>
            <a:ext cx="2161301" cy="0"/>
          </a:xfrm>
          <a:prstGeom prst="line">
            <a:avLst/>
          </a:prstGeom>
          <a:ln w="6350">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496" name="Freeform: Shape 495">
            <a:extLst>
              <a:ext uri="{FF2B5EF4-FFF2-40B4-BE49-F238E27FC236}">
                <a16:creationId xmlns:a16="http://schemas.microsoft.com/office/drawing/2014/main" id="{DA3ED8FF-D329-7B59-DA3F-D223DF005333}"/>
              </a:ext>
            </a:extLst>
          </p:cNvPr>
          <p:cNvSpPr/>
          <p:nvPr/>
        </p:nvSpPr>
        <p:spPr>
          <a:xfrm>
            <a:off x="7446602" y="5126117"/>
            <a:ext cx="207844" cy="208098"/>
          </a:xfrm>
          <a:custGeom>
            <a:avLst/>
            <a:gdLst>
              <a:gd name="connsiteX0" fmla="*/ 103922 w 207844"/>
              <a:gd name="connsiteY0" fmla="*/ 0 h 208098"/>
              <a:gd name="connsiteX1" fmla="*/ 0 w 207844"/>
              <a:gd name="connsiteY1" fmla="*/ 104049 h 208098"/>
              <a:gd name="connsiteX2" fmla="*/ 103922 w 207844"/>
              <a:gd name="connsiteY2" fmla="*/ 208099 h 208098"/>
              <a:gd name="connsiteX3" fmla="*/ 207845 w 207844"/>
              <a:gd name="connsiteY3" fmla="*/ 104049 h 208098"/>
              <a:gd name="connsiteX4" fmla="*/ 103922 w 207844"/>
              <a:gd name="connsiteY4" fmla="*/ 0 h 208098"/>
              <a:gd name="connsiteX5" fmla="*/ 105192 w 207844"/>
              <a:gd name="connsiteY5" fmla="*/ 127602 h 208098"/>
              <a:gd name="connsiteX6" fmla="*/ 93257 w 207844"/>
              <a:gd name="connsiteY6" fmla="*/ 139600 h 208098"/>
              <a:gd name="connsiteX7" fmla="*/ 81322 w 207844"/>
              <a:gd name="connsiteY7" fmla="*/ 127602 h 208098"/>
              <a:gd name="connsiteX8" fmla="*/ 55738 w 207844"/>
              <a:gd name="connsiteY8" fmla="*/ 101954 h 208098"/>
              <a:gd name="connsiteX9" fmla="*/ 67673 w 207844"/>
              <a:gd name="connsiteY9" fmla="*/ 90020 h 208098"/>
              <a:gd name="connsiteX10" fmla="*/ 93257 w 207844"/>
              <a:gd name="connsiteY10" fmla="*/ 115667 h 208098"/>
              <a:gd name="connsiteX11" fmla="*/ 140298 w 207844"/>
              <a:gd name="connsiteY11" fmla="*/ 68562 h 208098"/>
              <a:gd name="connsiteX12" fmla="*/ 152233 w 207844"/>
              <a:gd name="connsiteY12" fmla="*/ 80497 h 208098"/>
              <a:gd name="connsiteX13" fmla="*/ 105192 w 207844"/>
              <a:gd name="connsiteY13" fmla="*/ 127602 h 20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844" h="208098">
                <a:moveTo>
                  <a:pt x="103922" y="0"/>
                </a:moveTo>
                <a:cubicBezTo>
                  <a:pt x="46533" y="0"/>
                  <a:pt x="0" y="46597"/>
                  <a:pt x="0" y="104049"/>
                </a:cubicBezTo>
                <a:cubicBezTo>
                  <a:pt x="0" y="161502"/>
                  <a:pt x="46533" y="208099"/>
                  <a:pt x="103922" y="208099"/>
                </a:cubicBezTo>
                <a:cubicBezTo>
                  <a:pt x="161311" y="208099"/>
                  <a:pt x="207845" y="161502"/>
                  <a:pt x="207845" y="104049"/>
                </a:cubicBezTo>
                <a:cubicBezTo>
                  <a:pt x="207845" y="46597"/>
                  <a:pt x="161311" y="0"/>
                  <a:pt x="103922" y="0"/>
                </a:cubicBezTo>
                <a:moveTo>
                  <a:pt x="105192" y="127602"/>
                </a:moveTo>
                <a:lnTo>
                  <a:pt x="93257" y="139600"/>
                </a:lnTo>
                <a:lnTo>
                  <a:pt x="81322" y="127602"/>
                </a:lnTo>
                <a:lnTo>
                  <a:pt x="55738" y="101954"/>
                </a:lnTo>
                <a:lnTo>
                  <a:pt x="67673" y="90020"/>
                </a:lnTo>
                <a:lnTo>
                  <a:pt x="93257" y="115667"/>
                </a:lnTo>
                <a:lnTo>
                  <a:pt x="140298" y="68562"/>
                </a:lnTo>
                <a:lnTo>
                  <a:pt x="152233" y="80497"/>
                </a:lnTo>
                <a:lnTo>
                  <a:pt x="105192" y="127602"/>
                </a:lnTo>
                <a:close/>
              </a:path>
            </a:pathLst>
          </a:custGeom>
          <a:solidFill>
            <a:srgbClr val="CF3339"/>
          </a:solidFill>
          <a:ln w="6345" cap="flat">
            <a:noFill/>
            <a:prstDash val="solid"/>
            <a:miter/>
          </a:ln>
        </p:spPr>
        <p:txBody>
          <a:bodyPr rtlCol="0" anchor="ctr"/>
          <a:lstStyle/>
          <a:p>
            <a:endParaRPr lang="en-US"/>
          </a:p>
        </p:txBody>
      </p:sp>
      <p:sp>
        <p:nvSpPr>
          <p:cNvPr id="497" name="TextBox 496">
            <a:extLst>
              <a:ext uri="{FF2B5EF4-FFF2-40B4-BE49-F238E27FC236}">
                <a16:creationId xmlns:a16="http://schemas.microsoft.com/office/drawing/2014/main" id="{8EBD8844-0574-2EFB-A01A-1B04BE8112AF}"/>
              </a:ext>
            </a:extLst>
          </p:cNvPr>
          <p:cNvSpPr txBox="1"/>
          <p:nvPr/>
        </p:nvSpPr>
        <p:spPr>
          <a:xfrm>
            <a:off x="7634363" y="5505226"/>
            <a:ext cx="1624698" cy="276999"/>
          </a:xfrm>
          <a:prstGeom prst="rect">
            <a:avLst/>
          </a:prstGeom>
          <a:noFill/>
        </p:spPr>
        <p:txBody>
          <a:bodyPr wrap="square" rtlCol="0">
            <a:spAutoFit/>
          </a:bodyPr>
          <a:lstStyle/>
          <a:p>
            <a:r>
              <a:rPr lang="en-US" sz="1200"/>
              <a:t>Availability Heuristic</a:t>
            </a:r>
          </a:p>
        </p:txBody>
      </p:sp>
      <p:sp>
        <p:nvSpPr>
          <p:cNvPr id="498" name="Freeform: Shape 497">
            <a:extLst>
              <a:ext uri="{FF2B5EF4-FFF2-40B4-BE49-F238E27FC236}">
                <a16:creationId xmlns:a16="http://schemas.microsoft.com/office/drawing/2014/main" id="{EAD3B772-FDC2-4873-B636-7019E18238F2}"/>
              </a:ext>
            </a:extLst>
          </p:cNvPr>
          <p:cNvSpPr/>
          <p:nvPr/>
        </p:nvSpPr>
        <p:spPr>
          <a:xfrm>
            <a:off x="7446602" y="5548015"/>
            <a:ext cx="207844" cy="208098"/>
          </a:xfrm>
          <a:custGeom>
            <a:avLst/>
            <a:gdLst>
              <a:gd name="connsiteX0" fmla="*/ 103922 w 207844"/>
              <a:gd name="connsiteY0" fmla="*/ 0 h 208098"/>
              <a:gd name="connsiteX1" fmla="*/ 0 w 207844"/>
              <a:gd name="connsiteY1" fmla="*/ 104049 h 208098"/>
              <a:gd name="connsiteX2" fmla="*/ 103922 w 207844"/>
              <a:gd name="connsiteY2" fmla="*/ 208099 h 208098"/>
              <a:gd name="connsiteX3" fmla="*/ 207845 w 207844"/>
              <a:gd name="connsiteY3" fmla="*/ 104049 h 208098"/>
              <a:gd name="connsiteX4" fmla="*/ 103922 w 207844"/>
              <a:gd name="connsiteY4" fmla="*/ 0 h 208098"/>
              <a:gd name="connsiteX5" fmla="*/ 105192 w 207844"/>
              <a:gd name="connsiteY5" fmla="*/ 127602 h 208098"/>
              <a:gd name="connsiteX6" fmla="*/ 93257 w 207844"/>
              <a:gd name="connsiteY6" fmla="*/ 139600 h 208098"/>
              <a:gd name="connsiteX7" fmla="*/ 81322 w 207844"/>
              <a:gd name="connsiteY7" fmla="*/ 127602 h 208098"/>
              <a:gd name="connsiteX8" fmla="*/ 55738 w 207844"/>
              <a:gd name="connsiteY8" fmla="*/ 101954 h 208098"/>
              <a:gd name="connsiteX9" fmla="*/ 67673 w 207844"/>
              <a:gd name="connsiteY9" fmla="*/ 90020 h 208098"/>
              <a:gd name="connsiteX10" fmla="*/ 93257 w 207844"/>
              <a:gd name="connsiteY10" fmla="*/ 115667 h 208098"/>
              <a:gd name="connsiteX11" fmla="*/ 140298 w 207844"/>
              <a:gd name="connsiteY11" fmla="*/ 68562 h 208098"/>
              <a:gd name="connsiteX12" fmla="*/ 152233 w 207844"/>
              <a:gd name="connsiteY12" fmla="*/ 80497 h 208098"/>
              <a:gd name="connsiteX13" fmla="*/ 105192 w 207844"/>
              <a:gd name="connsiteY13" fmla="*/ 127602 h 20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844" h="208098">
                <a:moveTo>
                  <a:pt x="103922" y="0"/>
                </a:moveTo>
                <a:cubicBezTo>
                  <a:pt x="46533" y="0"/>
                  <a:pt x="0" y="46597"/>
                  <a:pt x="0" y="104049"/>
                </a:cubicBezTo>
                <a:cubicBezTo>
                  <a:pt x="0" y="161502"/>
                  <a:pt x="46533" y="208099"/>
                  <a:pt x="103922" y="208099"/>
                </a:cubicBezTo>
                <a:cubicBezTo>
                  <a:pt x="161311" y="208099"/>
                  <a:pt x="207845" y="161502"/>
                  <a:pt x="207845" y="104049"/>
                </a:cubicBezTo>
                <a:cubicBezTo>
                  <a:pt x="207845" y="46597"/>
                  <a:pt x="161311" y="0"/>
                  <a:pt x="103922" y="0"/>
                </a:cubicBezTo>
                <a:moveTo>
                  <a:pt x="105192" y="127602"/>
                </a:moveTo>
                <a:lnTo>
                  <a:pt x="93257" y="139600"/>
                </a:lnTo>
                <a:lnTo>
                  <a:pt x="81322" y="127602"/>
                </a:lnTo>
                <a:lnTo>
                  <a:pt x="55738" y="101954"/>
                </a:lnTo>
                <a:lnTo>
                  <a:pt x="67673" y="90020"/>
                </a:lnTo>
                <a:lnTo>
                  <a:pt x="93257" y="115667"/>
                </a:lnTo>
                <a:lnTo>
                  <a:pt x="140298" y="68562"/>
                </a:lnTo>
                <a:lnTo>
                  <a:pt x="152233" y="80497"/>
                </a:lnTo>
                <a:lnTo>
                  <a:pt x="105192" y="127602"/>
                </a:lnTo>
                <a:close/>
              </a:path>
            </a:pathLst>
          </a:custGeom>
          <a:solidFill>
            <a:srgbClr val="CF3339"/>
          </a:solidFill>
          <a:ln w="6345" cap="flat">
            <a:noFill/>
            <a:prstDash val="solid"/>
            <a:miter/>
          </a:ln>
        </p:spPr>
        <p:txBody>
          <a:bodyPr rtlCol="0" anchor="ctr"/>
          <a:lstStyle/>
          <a:p>
            <a:endParaRPr lang="en-US"/>
          </a:p>
        </p:txBody>
      </p:sp>
      <p:cxnSp>
        <p:nvCxnSpPr>
          <p:cNvPr id="510" name="Straight Connector 509">
            <a:extLst>
              <a:ext uri="{FF2B5EF4-FFF2-40B4-BE49-F238E27FC236}">
                <a16:creationId xmlns:a16="http://schemas.microsoft.com/office/drawing/2014/main" id="{A3A34A6A-13A1-545C-BD20-19400BD4CD0C}"/>
              </a:ext>
            </a:extLst>
          </p:cNvPr>
          <p:cNvCxnSpPr/>
          <p:nvPr/>
        </p:nvCxnSpPr>
        <p:spPr>
          <a:xfrm>
            <a:off x="5037207" y="4662416"/>
            <a:ext cx="2161301" cy="0"/>
          </a:xfrm>
          <a:prstGeom prst="line">
            <a:avLst/>
          </a:prstGeom>
          <a:ln w="6350">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511" name="Freeform: Shape 510">
            <a:extLst>
              <a:ext uri="{FF2B5EF4-FFF2-40B4-BE49-F238E27FC236}">
                <a16:creationId xmlns:a16="http://schemas.microsoft.com/office/drawing/2014/main" id="{15CA545D-3507-1F81-A9F1-913003261997}"/>
              </a:ext>
            </a:extLst>
          </p:cNvPr>
          <p:cNvSpPr/>
          <p:nvPr/>
        </p:nvSpPr>
        <p:spPr>
          <a:xfrm>
            <a:off x="9847603" y="4353386"/>
            <a:ext cx="207844" cy="208098"/>
          </a:xfrm>
          <a:custGeom>
            <a:avLst/>
            <a:gdLst>
              <a:gd name="connsiteX0" fmla="*/ 103922 w 207844"/>
              <a:gd name="connsiteY0" fmla="*/ 0 h 208098"/>
              <a:gd name="connsiteX1" fmla="*/ 0 w 207844"/>
              <a:gd name="connsiteY1" fmla="*/ 104049 h 208098"/>
              <a:gd name="connsiteX2" fmla="*/ 103922 w 207844"/>
              <a:gd name="connsiteY2" fmla="*/ 208099 h 208098"/>
              <a:gd name="connsiteX3" fmla="*/ 207845 w 207844"/>
              <a:gd name="connsiteY3" fmla="*/ 104049 h 208098"/>
              <a:gd name="connsiteX4" fmla="*/ 103922 w 207844"/>
              <a:gd name="connsiteY4" fmla="*/ 0 h 208098"/>
              <a:gd name="connsiteX5" fmla="*/ 105192 w 207844"/>
              <a:gd name="connsiteY5" fmla="*/ 127602 h 208098"/>
              <a:gd name="connsiteX6" fmla="*/ 93257 w 207844"/>
              <a:gd name="connsiteY6" fmla="*/ 139600 h 208098"/>
              <a:gd name="connsiteX7" fmla="*/ 81322 w 207844"/>
              <a:gd name="connsiteY7" fmla="*/ 127602 h 208098"/>
              <a:gd name="connsiteX8" fmla="*/ 55738 w 207844"/>
              <a:gd name="connsiteY8" fmla="*/ 101954 h 208098"/>
              <a:gd name="connsiteX9" fmla="*/ 67673 w 207844"/>
              <a:gd name="connsiteY9" fmla="*/ 90020 h 208098"/>
              <a:gd name="connsiteX10" fmla="*/ 93257 w 207844"/>
              <a:gd name="connsiteY10" fmla="*/ 115667 h 208098"/>
              <a:gd name="connsiteX11" fmla="*/ 140298 w 207844"/>
              <a:gd name="connsiteY11" fmla="*/ 68562 h 208098"/>
              <a:gd name="connsiteX12" fmla="*/ 152233 w 207844"/>
              <a:gd name="connsiteY12" fmla="*/ 80497 h 208098"/>
              <a:gd name="connsiteX13" fmla="*/ 105192 w 207844"/>
              <a:gd name="connsiteY13" fmla="*/ 127602 h 20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844" h="208098">
                <a:moveTo>
                  <a:pt x="103922" y="0"/>
                </a:moveTo>
                <a:cubicBezTo>
                  <a:pt x="46533" y="0"/>
                  <a:pt x="0" y="46597"/>
                  <a:pt x="0" y="104049"/>
                </a:cubicBezTo>
                <a:cubicBezTo>
                  <a:pt x="0" y="161502"/>
                  <a:pt x="46533" y="208099"/>
                  <a:pt x="103922" y="208099"/>
                </a:cubicBezTo>
                <a:cubicBezTo>
                  <a:pt x="161311" y="208099"/>
                  <a:pt x="207845" y="161502"/>
                  <a:pt x="207845" y="104049"/>
                </a:cubicBezTo>
                <a:cubicBezTo>
                  <a:pt x="207845" y="46597"/>
                  <a:pt x="161311" y="0"/>
                  <a:pt x="103922" y="0"/>
                </a:cubicBezTo>
                <a:moveTo>
                  <a:pt x="105192" y="127602"/>
                </a:moveTo>
                <a:lnTo>
                  <a:pt x="93257" y="139600"/>
                </a:lnTo>
                <a:lnTo>
                  <a:pt x="81322" y="127602"/>
                </a:lnTo>
                <a:lnTo>
                  <a:pt x="55738" y="101954"/>
                </a:lnTo>
                <a:lnTo>
                  <a:pt x="67673" y="90020"/>
                </a:lnTo>
                <a:lnTo>
                  <a:pt x="93257" y="115667"/>
                </a:lnTo>
                <a:lnTo>
                  <a:pt x="140298" y="68562"/>
                </a:lnTo>
                <a:lnTo>
                  <a:pt x="152233" y="80497"/>
                </a:lnTo>
                <a:lnTo>
                  <a:pt x="105192" y="127602"/>
                </a:lnTo>
                <a:close/>
              </a:path>
            </a:pathLst>
          </a:custGeom>
          <a:solidFill>
            <a:srgbClr val="313E49"/>
          </a:solidFill>
          <a:ln w="6345" cap="flat">
            <a:noFill/>
            <a:prstDash val="solid"/>
            <a:miter/>
          </a:ln>
        </p:spPr>
        <p:txBody>
          <a:bodyPr rtlCol="0" anchor="ctr"/>
          <a:lstStyle/>
          <a:p>
            <a:endParaRPr lang="en-US"/>
          </a:p>
        </p:txBody>
      </p:sp>
      <p:sp>
        <p:nvSpPr>
          <p:cNvPr id="512" name="Freeform: Shape 511">
            <a:extLst>
              <a:ext uri="{FF2B5EF4-FFF2-40B4-BE49-F238E27FC236}">
                <a16:creationId xmlns:a16="http://schemas.microsoft.com/office/drawing/2014/main" id="{FDCCA7B9-42EA-B536-75E1-537C19228336}"/>
              </a:ext>
            </a:extLst>
          </p:cNvPr>
          <p:cNvSpPr/>
          <p:nvPr/>
        </p:nvSpPr>
        <p:spPr>
          <a:xfrm>
            <a:off x="9847603" y="4740191"/>
            <a:ext cx="207844" cy="208098"/>
          </a:xfrm>
          <a:custGeom>
            <a:avLst/>
            <a:gdLst>
              <a:gd name="connsiteX0" fmla="*/ 103922 w 207844"/>
              <a:gd name="connsiteY0" fmla="*/ 0 h 208098"/>
              <a:gd name="connsiteX1" fmla="*/ 0 w 207844"/>
              <a:gd name="connsiteY1" fmla="*/ 104049 h 208098"/>
              <a:gd name="connsiteX2" fmla="*/ 103922 w 207844"/>
              <a:gd name="connsiteY2" fmla="*/ 208099 h 208098"/>
              <a:gd name="connsiteX3" fmla="*/ 207845 w 207844"/>
              <a:gd name="connsiteY3" fmla="*/ 104049 h 208098"/>
              <a:gd name="connsiteX4" fmla="*/ 103922 w 207844"/>
              <a:gd name="connsiteY4" fmla="*/ 0 h 208098"/>
              <a:gd name="connsiteX5" fmla="*/ 105192 w 207844"/>
              <a:gd name="connsiteY5" fmla="*/ 127602 h 208098"/>
              <a:gd name="connsiteX6" fmla="*/ 93257 w 207844"/>
              <a:gd name="connsiteY6" fmla="*/ 139600 h 208098"/>
              <a:gd name="connsiteX7" fmla="*/ 81322 w 207844"/>
              <a:gd name="connsiteY7" fmla="*/ 127602 h 208098"/>
              <a:gd name="connsiteX8" fmla="*/ 55738 w 207844"/>
              <a:gd name="connsiteY8" fmla="*/ 101954 h 208098"/>
              <a:gd name="connsiteX9" fmla="*/ 67673 w 207844"/>
              <a:gd name="connsiteY9" fmla="*/ 90020 h 208098"/>
              <a:gd name="connsiteX10" fmla="*/ 93257 w 207844"/>
              <a:gd name="connsiteY10" fmla="*/ 115667 h 208098"/>
              <a:gd name="connsiteX11" fmla="*/ 140298 w 207844"/>
              <a:gd name="connsiteY11" fmla="*/ 68562 h 208098"/>
              <a:gd name="connsiteX12" fmla="*/ 152233 w 207844"/>
              <a:gd name="connsiteY12" fmla="*/ 80497 h 208098"/>
              <a:gd name="connsiteX13" fmla="*/ 105192 w 207844"/>
              <a:gd name="connsiteY13" fmla="*/ 127602 h 20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844" h="208098">
                <a:moveTo>
                  <a:pt x="103922" y="0"/>
                </a:moveTo>
                <a:cubicBezTo>
                  <a:pt x="46533" y="0"/>
                  <a:pt x="0" y="46597"/>
                  <a:pt x="0" y="104049"/>
                </a:cubicBezTo>
                <a:cubicBezTo>
                  <a:pt x="0" y="161502"/>
                  <a:pt x="46533" y="208099"/>
                  <a:pt x="103922" y="208099"/>
                </a:cubicBezTo>
                <a:cubicBezTo>
                  <a:pt x="161311" y="208099"/>
                  <a:pt x="207845" y="161502"/>
                  <a:pt x="207845" y="104049"/>
                </a:cubicBezTo>
                <a:cubicBezTo>
                  <a:pt x="207845" y="46597"/>
                  <a:pt x="161311" y="0"/>
                  <a:pt x="103922" y="0"/>
                </a:cubicBezTo>
                <a:moveTo>
                  <a:pt x="105192" y="127602"/>
                </a:moveTo>
                <a:lnTo>
                  <a:pt x="93257" y="139600"/>
                </a:lnTo>
                <a:lnTo>
                  <a:pt x="81322" y="127602"/>
                </a:lnTo>
                <a:lnTo>
                  <a:pt x="55738" y="101954"/>
                </a:lnTo>
                <a:lnTo>
                  <a:pt x="67673" y="90020"/>
                </a:lnTo>
                <a:lnTo>
                  <a:pt x="93257" y="115667"/>
                </a:lnTo>
                <a:lnTo>
                  <a:pt x="140298" y="68562"/>
                </a:lnTo>
                <a:lnTo>
                  <a:pt x="152233" y="80497"/>
                </a:lnTo>
                <a:lnTo>
                  <a:pt x="105192" y="127602"/>
                </a:lnTo>
                <a:close/>
              </a:path>
            </a:pathLst>
          </a:custGeom>
          <a:solidFill>
            <a:srgbClr val="313E49"/>
          </a:solidFill>
          <a:ln w="6345" cap="flat">
            <a:noFill/>
            <a:prstDash val="solid"/>
            <a:miter/>
          </a:ln>
        </p:spPr>
        <p:txBody>
          <a:bodyPr rtlCol="0" anchor="ctr"/>
          <a:lstStyle/>
          <a:p>
            <a:endParaRPr lang="en-US"/>
          </a:p>
        </p:txBody>
      </p:sp>
      <p:sp>
        <p:nvSpPr>
          <p:cNvPr id="513" name="Freeform: Shape 512">
            <a:extLst>
              <a:ext uri="{FF2B5EF4-FFF2-40B4-BE49-F238E27FC236}">
                <a16:creationId xmlns:a16="http://schemas.microsoft.com/office/drawing/2014/main" id="{AF8B3FF5-C621-E315-4C34-2024DCA93E9C}"/>
              </a:ext>
            </a:extLst>
          </p:cNvPr>
          <p:cNvSpPr/>
          <p:nvPr/>
        </p:nvSpPr>
        <p:spPr>
          <a:xfrm>
            <a:off x="9847603" y="3580348"/>
            <a:ext cx="207844" cy="208098"/>
          </a:xfrm>
          <a:custGeom>
            <a:avLst/>
            <a:gdLst>
              <a:gd name="connsiteX0" fmla="*/ 103922 w 207844"/>
              <a:gd name="connsiteY0" fmla="*/ 0 h 208098"/>
              <a:gd name="connsiteX1" fmla="*/ 0 w 207844"/>
              <a:gd name="connsiteY1" fmla="*/ 104049 h 208098"/>
              <a:gd name="connsiteX2" fmla="*/ 103922 w 207844"/>
              <a:gd name="connsiteY2" fmla="*/ 208099 h 208098"/>
              <a:gd name="connsiteX3" fmla="*/ 207845 w 207844"/>
              <a:gd name="connsiteY3" fmla="*/ 104049 h 208098"/>
              <a:gd name="connsiteX4" fmla="*/ 103922 w 207844"/>
              <a:gd name="connsiteY4" fmla="*/ 0 h 208098"/>
              <a:gd name="connsiteX5" fmla="*/ 105192 w 207844"/>
              <a:gd name="connsiteY5" fmla="*/ 127665 h 208098"/>
              <a:gd name="connsiteX6" fmla="*/ 93257 w 207844"/>
              <a:gd name="connsiteY6" fmla="*/ 139664 h 208098"/>
              <a:gd name="connsiteX7" fmla="*/ 81322 w 207844"/>
              <a:gd name="connsiteY7" fmla="*/ 127665 h 208098"/>
              <a:gd name="connsiteX8" fmla="*/ 55738 w 207844"/>
              <a:gd name="connsiteY8" fmla="*/ 102082 h 208098"/>
              <a:gd name="connsiteX9" fmla="*/ 67673 w 207844"/>
              <a:gd name="connsiteY9" fmla="*/ 90083 h 208098"/>
              <a:gd name="connsiteX10" fmla="*/ 93257 w 207844"/>
              <a:gd name="connsiteY10" fmla="*/ 115730 h 208098"/>
              <a:gd name="connsiteX11" fmla="*/ 140298 w 207844"/>
              <a:gd name="connsiteY11" fmla="*/ 68626 h 208098"/>
              <a:gd name="connsiteX12" fmla="*/ 152233 w 207844"/>
              <a:gd name="connsiteY12" fmla="*/ 80561 h 208098"/>
              <a:gd name="connsiteX13" fmla="*/ 105192 w 207844"/>
              <a:gd name="connsiteY13" fmla="*/ 127729 h 20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844" h="208098">
                <a:moveTo>
                  <a:pt x="103922" y="0"/>
                </a:moveTo>
                <a:cubicBezTo>
                  <a:pt x="46533" y="0"/>
                  <a:pt x="0" y="46597"/>
                  <a:pt x="0" y="104049"/>
                </a:cubicBezTo>
                <a:cubicBezTo>
                  <a:pt x="0" y="161502"/>
                  <a:pt x="46533" y="208099"/>
                  <a:pt x="103922" y="208099"/>
                </a:cubicBezTo>
                <a:cubicBezTo>
                  <a:pt x="161311" y="208099"/>
                  <a:pt x="207845" y="161502"/>
                  <a:pt x="207845" y="104049"/>
                </a:cubicBezTo>
                <a:cubicBezTo>
                  <a:pt x="207845" y="46597"/>
                  <a:pt x="161311" y="0"/>
                  <a:pt x="103922" y="0"/>
                </a:cubicBezTo>
                <a:moveTo>
                  <a:pt x="105192" y="127665"/>
                </a:moveTo>
                <a:lnTo>
                  <a:pt x="93257" y="139664"/>
                </a:lnTo>
                <a:lnTo>
                  <a:pt x="81322" y="127665"/>
                </a:lnTo>
                <a:lnTo>
                  <a:pt x="55738" y="102082"/>
                </a:lnTo>
                <a:lnTo>
                  <a:pt x="67673" y="90083"/>
                </a:lnTo>
                <a:lnTo>
                  <a:pt x="93257" y="115730"/>
                </a:lnTo>
                <a:lnTo>
                  <a:pt x="140298" y="68626"/>
                </a:lnTo>
                <a:lnTo>
                  <a:pt x="152233" y="80561"/>
                </a:lnTo>
                <a:lnTo>
                  <a:pt x="105192" y="127729"/>
                </a:lnTo>
                <a:close/>
              </a:path>
            </a:pathLst>
          </a:custGeom>
          <a:solidFill>
            <a:srgbClr val="313E49"/>
          </a:solidFill>
          <a:ln w="6345" cap="flat">
            <a:noFill/>
            <a:prstDash val="solid"/>
            <a:miter/>
          </a:ln>
        </p:spPr>
        <p:txBody>
          <a:bodyPr rtlCol="0" anchor="ctr"/>
          <a:lstStyle/>
          <a:p>
            <a:endParaRPr lang="en-US"/>
          </a:p>
        </p:txBody>
      </p:sp>
      <p:sp>
        <p:nvSpPr>
          <p:cNvPr id="514" name="Freeform: Shape 513">
            <a:extLst>
              <a:ext uri="{FF2B5EF4-FFF2-40B4-BE49-F238E27FC236}">
                <a16:creationId xmlns:a16="http://schemas.microsoft.com/office/drawing/2014/main" id="{46763048-4884-7DE7-3A13-20E68771F980}"/>
              </a:ext>
            </a:extLst>
          </p:cNvPr>
          <p:cNvSpPr/>
          <p:nvPr/>
        </p:nvSpPr>
        <p:spPr>
          <a:xfrm>
            <a:off x="9847603" y="3967216"/>
            <a:ext cx="207844" cy="208098"/>
          </a:xfrm>
          <a:custGeom>
            <a:avLst/>
            <a:gdLst>
              <a:gd name="connsiteX0" fmla="*/ 103922 w 207844"/>
              <a:gd name="connsiteY0" fmla="*/ 0 h 208098"/>
              <a:gd name="connsiteX1" fmla="*/ 0 w 207844"/>
              <a:gd name="connsiteY1" fmla="*/ 104049 h 208098"/>
              <a:gd name="connsiteX2" fmla="*/ 103922 w 207844"/>
              <a:gd name="connsiteY2" fmla="*/ 208099 h 208098"/>
              <a:gd name="connsiteX3" fmla="*/ 207845 w 207844"/>
              <a:gd name="connsiteY3" fmla="*/ 104049 h 208098"/>
              <a:gd name="connsiteX4" fmla="*/ 103922 w 207844"/>
              <a:gd name="connsiteY4" fmla="*/ 0 h 208098"/>
              <a:gd name="connsiteX5" fmla="*/ 105192 w 207844"/>
              <a:gd name="connsiteY5" fmla="*/ 127602 h 208098"/>
              <a:gd name="connsiteX6" fmla="*/ 93257 w 207844"/>
              <a:gd name="connsiteY6" fmla="*/ 139600 h 208098"/>
              <a:gd name="connsiteX7" fmla="*/ 81322 w 207844"/>
              <a:gd name="connsiteY7" fmla="*/ 127602 h 208098"/>
              <a:gd name="connsiteX8" fmla="*/ 55738 w 207844"/>
              <a:gd name="connsiteY8" fmla="*/ 101954 h 208098"/>
              <a:gd name="connsiteX9" fmla="*/ 67673 w 207844"/>
              <a:gd name="connsiteY9" fmla="*/ 89956 h 208098"/>
              <a:gd name="connsiteX10" fmla="*/ 93257 w 207844"/>
              <a:gd name="connsiteY10" fmla="*/ 115604 h 208098"/>
              <a:gd name="connsiteX11" fmla="*/ 140298 w 207844"/>
              <a:gd name="connsiteY11" fmla="*/ 68499 h 208098"/>
              <a:gd name="connsiteX12" fmla="*/ 152233 w 207844"/>
              <a:gd name="connsiteY12" fmla="*/ 80433 h 208098"/>
              <a:gd name="connsiteX13" fmla="*/ 105192 w 207844"/>
              <a:gd name="connsiteY13" fmla="*/ 127538 h 20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844" h="208098">
                <a:moveTo>
                  <a:pt x="103922" y="0"/>
                </a:moveTo>
                <a:cubicBezTo>
                  <a:pt x="46533" y="0"/>
                  <a:pt x="0" y="46597"/>
                  <a:pt x="0" y="104049"/>
                </a:cubicBezTo>
                <a:cubicBezTo>
                  <a:pt x="0" y="161502"/>
                  <a:pt x="46533" y="208099"/>
                  <a:pt x="103922" y="208099"/>
                </a:cubicBezTo>
                <a:cubicBezTo>
                  <a:pt x="161311" y="208099"/>
                  <a:pt x="207845" y="161502"/>
                  <a:pt x="207845" y="104049"/>
                </a:cubicBezTo>
                <a:cubicBezTo>
                  <a:pt x="207845" y="46597"/>
                  <a:pt x="161311" y="0"/>
                  <a:pt x="103922" y="0"/>
                </a:cubicBezTo>
                <a:moveTo>
                  <a:pt x="105192" y="127602"/>
                </a:moveTo>
                <a:lnTo>
                  <a:pt x="93257" y="139600"/>
                </a:lnTo>
                <a:lnTo>
                  <a:pt x="81322" y="127602"/>
                </a:lnTo>
                <a:lnTo>
                  <a:pt x="55738" y="101954"/>
                </a:lnTo>
                <a:lnTo>
                  <a:pt x="67673" y="89956"/>
                </a:lnTo>
                <a:lnTo>
                  <a:pt x="93257" y="115604"/>
                </a:lnTo>
                <a:lnTo>
                  <a:pt x="140298" y="68499"/>
                </a:lnTo>
                <a:lnTo>
                  <a:pt x="152233" y="80433"/>
                </a:lnTo>
                <a:lnTo>
                  <a:pt x="105192" y="127538"/>
                </a:lnTo>
                <a:close/>
              </a:path>
            </a:pathLst>
          </a:custGeom>
          <a:solidFill>
            <a:srgbClr val="313E49"/>
          </a:solidFill>
          <a:ln w="6345" cap="flat">
            <a:noFill/>
            <a:prstDash val="solid"/>
            <a:miter/>
          </a:ln>
        </p:spPr>
        <p:txBody>
          <a:bodyPr rtlCol="0" anchor="ctr"/>
          <a:lstStyle/>
          <a:p>
            <a:endParaRPr lang="en-US"/>
          </a:p>
        </p:txBody>
      </p:sp>
      <p:sp>
        <p:nvSpPr>
          <p:cNvPr id="515" name="TextBox 514">
            <a:extLst>
              <a:ext uri="{FF2B5EF4-FFF2-40B4-BE49-F238E27FC236}">
                <a16:creationId xmlns:a16="http://schemas.microsoft.com/office/drawing/2014/main" id="{950E5ED8-FCEB-BBC8-218D-0AAF857DFC77}"/>
              </a:ext>
            </a:extLst>
          </p:cNvPr>
          <p:cNvSpPr txBox="1"/>
          <p:nvPr/>
        </p:nvSpPr>
        <p:spPr>
          <a:xfrm>
            <a:off x="10050254" y="3538798"/>
            <a:ext cx="1624698" cy="276999"/>
          </a:xfrm>
          <a:prstGeom prst="rect">
            <a:avLst/>
          </a:prstGeom>
          <a:noFill/>
        </p:spPr>
        <p:txBody>
          <a:bodyPr wrap="square" rtlCol="0">
            <a:spAutoFit/>
          </a:bodyPr>
          <a:lstStyle/>
          <a:p>
            <a:r>
              <a:rPr lang="en-US" sz="1200"/>
              <a:t>Avoid Multi-tasking</a:t>
            </a:r>
          </a:p>
        </p:txBody>
      </p:sp>
      <p:sp>
        <p:nvSpPr>
          <p:cNvPr id="516" name="TextBox 515">
            <a:extLst>
              <a:ext uri="{FF2B5EF4-FFF2-40B4-BE49-F238E27FC236}">
                <a16:creationId xmlns:a16="http://schemas.microsoft.com/office/drawing/2014/main" id="{8DD679C8-6839-12FA-B755-4302D2B4554E}"/>
              </a:ext>
            </a:extLst>
          </p:cNvPr>
          <p:cNvSpPr txBox="1"/>
          <p:nvPr/>
        </p:nvSpPr>
        <p:spPr>
          <a:xfrm>
            <a:off x="10050254" y="3959964"/>
            <a:ext cx="1624698" cy="276999"/>
          </a:xfrm>
          <a:prstGeom prst="rect">
            <a:avLst/>
          </a:prstGeom>
          <a:noFill/>
        </p:spPr>
        <p:txBody>
          <a:bodyPr wrap="square" rtlCol="0">
            <a:spAutoFit/>
          </a:bodyPr>
          <a:lstStyle/>
          <a:p>
            <a:r>
              <a:rPr lang="en-US" sz="1200"/>
              <a:t>Minimize Distractions</a:t>
            </a:r>
          </a:p>
        </p:txBody>
      </p:sp>
      <p:sp>
        <p:nvSpPr>
          <p:cNvPr id="517" name="TextBox 516">
            <a:extLst>
              <a:ext uri="{FF2B5EF4-FFF2-40B4-BE49-F238E27FC236}">
                <a16:creationId xmlns:a16="http://schemas.microsoft.com/office/drawing/2014/main" id="{C9304295-6D0F-0AD6-D1C8-4E34BFB06FC4}"/>
              </a:ext>
            </a:extLst>
          </p:cNvPr>
          <p:cNvSpPr txBox="1"/>
          <p:nvPr/>
        </p:nvSpPr>
        <p:spPr>
          <a:xfrm>
            <a:off x="10050254" y="4323573"/>
            <a:ext cx="1910492" cy="276999"/>
          </a:xfrm>
          <a:prstGeom prst="rect">
            <a:avLst/>
          </a:prstGeom>
          <a:noFill/>
        </p:spPr>
        <p:txBody>
          <a:bodyPr wrap="square" rtlCol="0">
            <a:spAutoFit/>
          </a:bodyPr>
          <a:lstStyle/>
          <a:p>
            <a:r>
              <a:rPr lang="en-US" sz="1200"/>
              <a:t>Ensure Adequate Rest</a:t>
            </a:r>
          </a:p>
        </p:txBody>
      </p:sp>
      <p:sp>
        <p:nvSpPr>
          <p:cNvPr id="518" name="TextBox 517">
            <a:extLst>
              <a:ext uri="{FF2B5EF4-FFF2-40B4-BE49-F238E27FC236}">
                <a16:creationId xmlns:a16="http://schemas.microsoft.com/office/drawing/2014/main" id="{C1214E5F-7E4D-A3A5-7086-55DEC84FBAB0}"/>
              </a:ext>
            </a:extLst>
          </p:cNvPr>
          <p:cNvSpPr txBox="1"/>
          <p:nvPr/>
        </p:nvSpPr>
        <p:spPr>
          <a:xfrm>
            <a:off x="10050253" y="4697374"/>
            <a:ext cx="1910493" cy="276999"/>
          </a:xfrm>
          <a:prstGeom prst="rect">
            <a:avLst/>
          </a:prstGeom>
          <a:noFill/>
        </p:spPr>
        <p:txBody>
          <a:bodyPr wrap="square" rtlCol="0">
            <a:spAutoFit/>
          </a:bodyPr>
          <a:lstStyle/>
          <a:p>
            <a:r>
              <a:rPr lang="en-US" sz="1200"/>
              <a:t>Practice Self-Control</a:t>
            </a:r>
          </a:p>
        </p:txBody>
      </p:sp>
      <p:sp>
        <p:nvSpPr>
          <p:cNvPr id="519" name="TextBox 518">
            <a:extLst>
              <a:ext uri="{FF2B5EF4-FFF2-40B4-BE49-F238E27FC236}">
                <a16:creationId xmlns:a16="http://schemas.microsoft.com/office/drawing/2014/main" id="{AF17011C-0F1D-5A12-4C6B-EB98E1C0D95A}"/>
              </a:ext>
            </a:extLst>
          </p:cNvPr>
          <p:cNvSpPr txBox="1"/>
          <p:nvPr/>
        </p:nvSpPr>
        <p:spPr>
          <a:xfrm>
            <a:off x="10050254" y="5083328"/>
            <a:ext cx="2122192" cy="276999"/>
          </a:xfrm>
          <a:prstGeom prst="rect">
            <a:avLst/>
          </a:prstGeom>
          <a:noFill/>
        </p:spPr>
        <p:txBody>
          <a:bodyPr wrap="square" rtlCol="0">
            <a:spAutoFit/>
          </a:bodyPr>
          <a:lstStyle/>
          <a:p>
            <a:r>
              <a:rPr lang="en-US" sz="1200"/>
              <a:t>Seek Diverse Perspectives</a:t>
            </a:r>
          </a:p>
        </p:txBody>
      </p:sp>
      <p:cxnSp>
        <p:nvCxnSpPr>
          <p:cNvPr id="520" name="Straight Connector 519">
            <a:extLst>
              <a:ext uri="{FF2B5EF4-FFF2-40B4-BE49-F238E27FC236}">
                <a16:creationId xmlns:a16="http://schemas.microsoft.com/office/drawing/2014/main" id="{3A27B85B-F098-8F52-26B7-0860244E2D60}"/>
              </a:ext>
            </a:extLst>
          </p:cNvPr>
          <p:cNvCxnSpPr/>
          <p:nvPr/>
        </p:nvCxnSpPr>
        <p:spPr>
          <a:xfrm>
            <a:off x="9866424" y="3870785"/>
            <a:ext cx="2161301" cy="0"/>
          </a:xfrm>
          <a:prstGeom prst="line">
            <a:avLst/>
          </a:prstGeom>
          <a:ln w="6350">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21" name="Straight Connector 520">
            <a:extLst>
              <a:ext uri="{FF2B5EF4-FFF2-40B4-BE49-F238E27FC236}">
                <a16:creationId xmlns:a16="http://schemas.microsoft.com/office/drawing/2014/main" id="{59CD1D71-5729-6BAE-BC5E-294416EEA0E6}"/>
              </a:ext>
            </a:extLst>
          </p:cNvPr>
          <p:cNvCxnSpPr/>
          <p:nvPr/>
        </p:nvCxnSpPr>
        <p:spPr>
          <a:xfrm>
            <a:off x="9866424" y="4258215"/>
            <a:ext cx="2161301" cy="0"/>
          </a:xfrm>
          <a:prstGeom prst="line">
            <a:avLst/>
          </a:prstGeom>
          <a:ln w="6350">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22" name="Straight Connector 521">
            <a:extLst>
              <a:ext uri="{FF2B5EF4-FFF2-40B4-BE49-F238E27FC236}">
                <a16:creationId xmlns:a16="http://schemas.microsoft.com/office/drawing/2014/main" id="{D4F0FFF6-0FFC-94EC-3E79-676221416E7D}"/>
              </a:ext>
            </a:extLst>
          </p:cNvPr>
          <p:cNvCxnSpPr/>
          <p:nvPr/>
        </p:nvCxnSpPr>
        <p:spPr>
          <a:xfrm>
            <a:off x="9866424" y="4645587"/>
            <a:ext cx="2161301" cy="0"/>
          </a:xfrm>
          <a:prstGeom prst="line">
            <a:avLst/>
          </a:prstGeom>
          <a:ln w="6350">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23" name="Straight Connector 522">
            <a:extLst>
              <a:ext uri="{FF2B5EF4-FFF2-40B4-BE49-F238E27FC236}">
                <a16:creationId xmlns:a16="http://schemas.microsoft.com/office/drawing/2014/main" id="{F4584E37-0BA6-AF11-6024-2FC270FD4A18}"/>
              </a:ext>
            </a:extLst>
          </p:cNvPr>
          <p:cNvCxnSpPr/>
          <p:nvPr/>
        </p:nvCxnSpPr>
        <p:spPr>
          <a:xfrm>
            <a:off x="9866424" y="5031136"/>
            <a:ext cx="2161301" cy="0"/>
          </a:xfrm>
          <a:prstGeom prst="line">
            <a:avLst/>
          </a:prstGeom>
          <a:ln w="6350">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525" name="Freeform: Shape 524">
            <a:extLst>
              <a:ext uri="{FF2B5EF4-FFF2-40B4-BE49-F238E27FC236}">
                <a16:creationId xmlns:a16="http://schemas.microsoft.com/office/drawing/2014/main" id="{F20DC9FD-45F0-1A13-25EE-83D52305D7A8}"/>
              </a:ext>
            </a:extLst>
          </p:cNvPr>
          <p:cNvSpPr/>
          <p:nvPr/>
        </p:nvSpPr>
        <p:spPr>
          <a:xfrm>
            <a:off x="9862493" y="5126117"/>
            <a:ext cx="207844" cy="208098"/>
          </a:xfrm>
          <a:custGeom>
            <a:avLst/>
            <a:gdLst>
              <a:gd name="connsiteX0" fmla="*/ 103922 w 207844"/>
              <a:gd name="connsiteY0" fmla="*/ 0 h 208098"/>
              <a:gd name="connsiteX1" fmla="*/ 0 w 207844"/>
              <a:gd name="connsiteY1" fmla="*/ 104049 h 208098"/>
              <a:gd name="connsiteX2" fmla="*/ 103922 w 207844"/>
              <a:gd name="connsiteY2" fmla="*/ 208099 h 208098"/>
              <a:gd name="connsiteX3" fmla="*/ 207845 w 207844"/>
              <a:gd name="connsiteY3" fmla="*/ 104049 h 208098"/>
              <a:gd name="connsiteX4" fmla="*/ 103922 w 207844"/>
              <a:gd name="connsiteY4" fmla="*/ 0 h 208098"/>
              <a:gd name="connsiteX5" fmla="*/ 105192 w 207844"/>
              <a:gd name="connsiteY5" fmla="*/ 127602 h 208098"/>
              <a:gd name="connsiteX6" fmla="*/ 93257 w 207844"/>
              <a:gd name="connsiteY6" fmla="*/ 139600 h 208098"/>
              <a:gd name="connsiteX7" fmla="*/ 81322 w 207844"/>
              <a:gd name="connsiteY7" fmla="*/ 127602 h 208098"/>
              <a:gd name="connsiteX8" fmla="*/ 55738 w 207844"/>
              <a:gd name="connsiteY8" fmla="*/ 101954 h 208098"/>
              <a:gd name="connsiteX9" fmla="*/ 67673 w 207844"/>
              <a:gd name="connsiteY9" fmla="*/ 90020 h 208098"/>
              <a:gd name="connsiteX10" fmla="*/ 93257 w 207844"/>
              <a:gd name="connsiteY10" fmla="*/ 115667 h 208098"/>
              <a:gd name="connsiteX11" fmla="*/ 140298 w 207844"/>
              <a:gd name="connsiteY11" fmla="*/ 68562 h 208098"/>
              <a:gd name="connsiteX12" fmla="*/ 152233 w 207844"/>
              <a:gd name="connsiteY12" fmla="*/ 80497 h 208098"/>
              <a:gd name="connsiteX13" fmla="*/ 105192 w 207844"/>
              <a:gd name="connsiteY13" fmla="*/ 127602 h 20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844" h="208098">
                <a:moveTo>
                  <a:pt x="103922" y="0"/>
                </a:moveTo>
                <a:cubicBezTo>
                  <a:pt x="46533" y="0"/>
                  <a:pt x="0" y="46597"/>
                  <a:pt x="0" y="104049"/>
                </a:cubicBezTo>
                <a:cubicBezTo>
                  <a:pt x="0" y="161502"/>
                  <a:pt x="46533" y="208099"/>
                  <a:pt x="103922" y="208099"/>
                </a:cubicBezTo>
                <a:cubicBezTo>
                  <a:pt x="161311" y="208099"/>
                  <a:pt x="207845" y="161502"/>
                  <a:pt x="207845" y="104049"/>
                </a:cubicBezTo>
                <a:cubicBezTo>
                  <a:pt x="207845" y="46597"/>
                  <a:pt x="161311" y="0"/>
                  <a:pt x="103922" y="0"/>
                </a:cubicBezTo>
                <a:moveTo>
                  <a:pt x="105192" y="127602"/>
                </a:moveTo>
                <a:lnTo>
                  <a:pt x="93257" y="139600"/>
                </a:lnTo>
                <a:lnTo>
                  <a:pt x="81322" y="127602"/>
                </a:lnTo>
                <a:lnTo>
                  <a:pt x="55738" y="101954"/>
                </a:lnTo>
                <a:lnTo>
                  <a:pt x="67673" y="90020"/>
                </a:lnTo>
                <a:lnTo>
                  <a:pt x="93257" y="115667"/>
                </a:lnTo>
                <a:lnTo>
                  <a:pt x="140298" y="68562"/>
                </a:lnTo>
                <a:lnTo>
                  <a:pt x="152233" y="80497"/>
                </a:lnTo>
                <a:lnTo>
                  <a:pt x="105192" y="127602"/>
                </a:lnTo>
                <a:close/>
              </a:path>
            </a:pathLst>
          </a:custGeom>
          <a:solidFill>
            <a:srgbClr val="313E49"/>
          </a:solidFill>
          <a:ln w="6345" cap="flat">
            <a:noFill/>
            <a:prstDash val="solid"/>
            <a:miter/>
          </a:ln>
        </p:spPr>
        <p:txBody>
          <a:bodyPr rtlCol="0" anchor="ctr"/>
          <a:lstStyle/>
          <a:p>
            <a:endParaRPr lang="en-US"/>
          </a:p>
        </p:txBody>
      </p:sp>
      <p:sp>
        <p:nvSpPr>
          <p:cNvPr id="529" name="Title 528">
            <a:extLst>
              <a:ext uri="{FF2B5EF4-FFF2-40B4-BE49-F238E27FC236}">
                <a16:creationId xmlns:a16="http://schemas.microsoft.com/office/drawing/2014/main" id="{614C4672-9C11-3FC8-86EC-076B6004AADD}"/>
              </a:ext>
            </a:extLst>
          </p:cNvPr>
          <p:cNvSpPr>
            <a:spLocks noGrp="1"/>
          </p:cNvSpPr>
          <p:nvPr>
            <p:ph type="title"/>
          </p:nvPr>
        </p:nvSpPr>
        <p:spPr>
          <a:xfrm>
            <a:off x="609441" y="548640"/>
            <a:ext cx="6087921" cy="664144"/>
          </a:xfrm>
        </p:spPr>
        <p:txBody>
          <a:bodyPr/>
          <a:lstStyle/>
          <a:p>
            <a:r>
              <a:rPr lang="en-US" sz="3200" dirty="0"/>
              <a:t>Minimizing Bad Judgment</a:t>
            </a:r>
          </a:p>
        </p:txBody>
      </p:sp>
      <p:sp>
        <p:nvSpPr>
          <p:cNvPr id="530" name="Footer Placeholder 529">
            <a:extLst>
              <a:ext uri="{FF2B5EF4-FFF2-40B4-BE49-F238E27FC236}">
                <a16:creationId xmlns:a16="http://schemas.microsoft.com/office/drawing/2014/main" id="{9A9642BA-ED27-62A1-3788-5B6B2A4AFF63}"/>
              </a:ext>
            </a:extLst>
          </p:cNvPr>
          <p:cNvSpPr>
            <a:spLocks noGrp="1"/>
          </p:cNvSpPr>
          <p:nvPr>
            <p:ph type="ftr" sz="quarter" idx="10"/>
          </p:nvPr>
        </p:nvSpPr>
        <p:spPr/>
        <p:txBody>
          <a:bodyPr/>
          <a:lstStyle/>
          <a:p>
            <a:pPr>
              <a:defRPr/>
            </a:pPr>
            <a:r>
              <a:rPr lang="en-US"/>
              <a:t>© 2024  |  SEE  |  </a:t>
            </a:r>
            <a:fld id="{3A58E257-EB6E-4C2D-B1F3-E1DA43064D96}" type="slidenum">
              <a:rPr altLang="en-US" smtClean="0"/>
              <a:pPr>
                <a:defRPr/>
              </a:pPr>
              <a:t>17</a:t>
            </a:fld>
            <a:endParaRPr altLang="en-US"/>
          </a:p>
        </p:txBody>
      </p:sp>
      <p:sp>
        <p:nvSpPr>
          <p:cNvPr id="532" name="TextBox 531">
            <a:extLst>
              <a:ext uri="{FF2B5EF4-FFF2-40B4-BE49-F238E27FC236}">
                <a16:creationId xmlns:a16="http://schemas.microsoft.com/office/drawing/2014/main" id="{EDD8ECB3-32B8-8825-E36F-59D21EE62D6A}"/>
              </a:ext>
            </a:extLst>
          </p:cNvPr>
          <p:cNvSpPr txBox="1"/>
          <p:nvPr/>
        </p:nvSpPr>
        <p:spPr>
          <a:xfrm>
            <a:off x="8926789" y="433906"/>
            <a:ext cx="3199924" cy="830997"/>
          </a:xfrm>
          <a:prstGeom prst="rect">
            <a:avLst/>
          </a:prstGeom>
          <a:noFill/>
        </p:spPr>
        <p:txBody>
          <a:bodyPr wrap="square">
            <a:spAutoFit/>
          </a:bodyPr>
          <a:lstStyle/>
          <a:p>
            <a:r>
              <a:rPr lang="en-US" sz="1600"/>
              <a:t>Critical Thinking for Better Judgment and Decision-Making</a:t>
            </a:r>
            <a:br>
              <a:rPr lang="en-US" sz="1600"/>
            </a:br>
            <a:r>
              <a:rPr lang="en-US" sz="1600" i="1"/>
              <a:t>- Becki Saltzman</a:t>
            </a:r>
          </a:p>
        </p:txBody>
      </p:sp>
      <p:pic>
        <p:nvPicPr>
          <p:cNvPr id="535" name="Graphic 534" descr="Classroom with solid fill">
            <a:extLst>
              <a:ext uri="{FF2B5EF4-FFF2-40B4-BE49-F238E27FC236}">
                <a16:creationId xmlns:a16="http://schemas.microsoft.com/office/drawing/2014/main" id="{A13C0F98-33E0-EEBC-6174-2249551FF0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12389" y="417638"/>
            <a:ext cx="914400" cy="914400"/>
          </a:xfrm>
          <a:prstGeom prst="rect">
            <a:avLst/>
          </a:prstGeom>
        </p:spPr>
      </p:pic>
      <p:sp>
        <p:nvSpPr>
          <p:cNvPr id="537" name="Freeform: Shape 536">
            <a:extLst>
              <a:ext uri="{FF2B5EF4-FFF2-40B4-BE49-F238E27FC236}">
                <a16:creationId xmlns:a16="http://schemas.microsoft.com/office/drawing/2014/main" id="{16C72974-56B3-742A-A606-C85DF8C7B872}"/>
              </a:ext>
            </a:extLst>
          </p:cNvPr>
          <p:cNvSpPr/>
          <p:nvPr/>
        </p:nvSpPr>
        <p:spPr>
          <a:xfrm>
            <a:off x="0" y="5897403"/>
            <a:ext cx="4940609" cy="106207"/>
          </a:xfrm>
          <a:custGeom>
            <a:avLst/>
            <a:gdLst>
              <a:gd name="connsiteX0" fmla="*/ 0 w 2433067"/>
              <a:gd name="connsiteY0" fmla="*/ 0 h 106207"/>
              <a:gd name="connsiteX1" fmla="*/ 2433067 w 2433067"/>
              <a:gd name="connsiteY1" fmla="*/ 0 h 106207"/>
              <a:gd name="connsiteX2" fmla="*/ 2433067 w 2433067"/>
              <a:gd name="connsiteY2" fmla="*/ 106208 h 106207"/>
              <a:gd name="connsiteX3" fmla="*/ 0 w 2433067"/>
              <a:gd name="connsiteY3" fmla="*/ 106208 h 106207"/>
            </a:gdLst>
            <a:ahLst/>
            <a:cxnLst>
              <a:cxn ang="0">
                <a:pos x="connsiteX0" y="connsiteY0"/>
              </a:cxn>
              <a:cxn ang="0">
                <a:pos x="connsiteX1" y="connsiteY1"/>
              </a:cxn>
              <a:cxn ang="0">
                <a:pos x="connsiteX2" y="connsiteY2"/>
              </a:cxn>
              <a:cxn ang="0">
                <a:pos x="connsiteX3" y="connsiteY3"/>
              </a:cxn>
            </a:cxnLst>
            <a:rect l="l" t="t" r="r" b="b"/>
            <a:pathLst>
              <a:path w="2433067" h="106207">
                <a:moveTo>
                  <a:pt x="0" y="0"/>
                </a:moveTo>
                <a:lnTo>
                  <a:pt x="2433067" y="0"/>
                </a:lnTo>
                <a:lnTo>
                  <a:pt x="2433067" y="106208"/>
                </a:lnTo>
                <a:lnTo>
                  <a:pt x="0" y="106208"/>
                </a:lnTo>
                <a:close/>
              </a:path>
            </a:pathLst>
          </a:custGeom>
          <a:solidFill>
            <a:srgbClr val="313E49"/>
          </a:solidFill>
          <a:ln w="6345" cap="flat">
            <a:noFill/>
            <a:prstDash val="solid"/>
            <a:miter/>
          </a:ln>
        </p:spPr>
        <p:txBody>
          <a:bodyPr rtlCol="0" anchor="ctr"/>
          <a:lstStyle/>
          <a:p>
            <a:endParaRPr lang="en-US"/>
          </a:p>
        </p:txBody>
      </p:sp>
      <p:sp>
        <p:nvSpPr>
          <p:cNvPr id="486" name="Rectangle 485">
            <a:extLst>
              <a:ext uri="{FF2B5EF4-FFF2-40B4-BE49-F238E27FC236}">
                <a16:creationId xmlns:a16="http://schemas.microsoft.com/office/drawing/2014/main" id="{1B80F95C-A5F6-75AD-0D30-3903A707E7D2}"/>
              </a:ext>
            </a:extLst>
          </p:cNvPr>
          <p:cNvSpPr/>
          <p:nvPr/>
        </p:nvSpPr>
        <p:spPr>
          <a:xfrm>
            <a:off x="2477" y="1987900"/>
            <a:ext cx="639665" cy="3908808"/>
          </a:xfrm>
          <a:prstGeom prst="rect">
            <a:avLst/>
          </a:prstGeom>
          <a:solidFill>
            <a:schemeClr val="bg1">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E18D787E-6A36-B427-97D3-E08D4066422A}"/>
              </a:ext>
            </a:extLst>
          </p:cNvPr>
          <p:cNvSpPr/>
          <p:nvPr/>
        </p:nvSpPr>
        <p:spPr>
          <a:xfrm>
            <a:off x="9753345" y="5897403"/>
            <a:ext cx="2433003" cy="106207"/>
          </a:xfrm>
          <a:custGeom>
            <a:avLst/>
            <a:gdLst>
              <a:gd name="connsiteX0" fmla="*/ 0 w 2433003"/>
              <a:gd name="connsiteY0" fmla="*/ 0 h 106207"/>
              <a:gd name="connsiteX1" fmla="*/ 2433004 w 2433003"/>
              <a:gd name="connsiteY1" fmla="*/ 0 h 106207"/>
              <a:gd name="connsiteX2" fmla="*/ 2433004 w 2433003"/>
              <a:gd name="connsiteY2" fmla="*/ 106208 h 106207"/>
              <a:gd name="connsiteX3" fmla="*/ 0 w 2433003"/>
              <a:gd name="connsiteY3" fmla="*/ 106208 h 106207"/>
            </a:gdLst>
            <a:ahLst/>
            <a:cxnLst>
              <a:cxn ang="0">
                <a:pos x="connsiteX0" y="connsiteY0"/>
              </a:cxn>
              <a:cxn ang="0">
                <a:pos x="connsiteX1" y="connsiteY1"/>
              </a:cxn>
              <a:cxn ang="0">
                <a:pos x="connsiteX2" y="connsiteY2"/>
              </a:cxn>
              <a:cxn ang="0">
                <a:pos x="connsiteX3" y="connsiteY3"/>
              </a:cxn>
            </a:cxnLst>
            <a:rect l="l" t="t" r="r" b="b"/>
            <a:pathLst>
              <a:path w="2433003" h="106207">
                <a:moveTo>
                  <a:pt x="0" y="0"/>
                </a:moveTo>
                <a:lnTo>
                  <a:pt x="2433004" y="0"/>
                </a:lnTo>
                <a:lnTo>
                  <a:pt x="2433004" y="106208"/>
                </a:lnTo>
                <a:lnTo>
                  <a:pt x="0" y="106208"/>
                </a:lnTo>
                <a:close/>
              </a:path>
            </a:pathLst>
          </a:custGeom>
          <a:solidFill>
            <a:srgbClr val="313E49"/>
          </a:solidFill>
          <a:ln w="6345" cap="flat">
            <a:noFill/>
            <a:prstDash val="solid"/>
            <a:miter/>
          </a:ln>
        </p:spPr>
        <p:txBody>
          <a:bodyPr rtlCol="0" anchor="ctr"/>
          <a:lstStyle/>
          <a:p>
            <a:endParaRPr lang="en-US"/>
          </a:p>
        </p:txBody>
      </p:sp>
      <p:sp>
        <p:nvSpPr>
          <p:cNvPr id="454" name="Freeform: Shape 453">
            <a:extLst>
              <a:ext uri="{FF2B5EF4-FFF2-40B4-BE49-F238E27FC236}">
                <a16:creationId xmlns:a16="http://schemas.microsoft.com/office/drawing/2014/main" id="{BE3C4706-838A-6981-DC53-78CF4F953E0F}"/>
              </a:ext>
            </a:extLst>
          </p:cNvPr>
          <p:cNvSpPr/>
          <p:nvPr/>
        </p:nvSpPr>
        <p:spPr>
          <a:xfrm>
            <a:off x="7334181" y="5897403"/>
            <a:ext cx="2433067" cy="106207"/>
          </a:xfrm>
          <a:custGeom>
            <a:avLst/>
            <a:gdLst>
              <a:gd name="connsiteX0" fmla="*/ 0 w 2433067"/>
              <a:gd name="connsiteY0" fmla="*/ 0 h 106207"/>
              <a:gd name="connsiteX1" fmla="*/ 2433068 w 2433067"/>
              <a:gd name="connsiteY1" fmla="*/ 0 h 106207"/>
              <a:gd name="connsiteX2" fmla="*/ 2433068 w 2433067"/>
              <a:gd name="connsiteY2" fmla="*/ 106208 h 106207"/>
              <a:gd name="connsiteX3" fmla="*/ 0 w 2433067"/>
              <a:gd name="connsiteY3" fmla="*/ 106208 h 106207"/>
            </a:gdLst>
            <a:ahLst/>
            <a:cxnLst>
              <a:cxn ang="0">
                <a:pos x="connsiteX0" y="connsiteY0"/>
              </a:cxn>
              <a:cxn ang="0">
                <a:pos x="connsiteX1" y="connsiteY1"/>
              </a:cxn>
              <a:cxn ang="0">
                <a:pos x="connsiteX2" y="connsiteY2"/>
              </a:cxn>
              <a:cxn ang="0">
                <a:pos x="connsiteX3" y="connsiteY3"/>
              </a:cxn>
            </a:cxnLst>
            <a:rect l="l" t="t" r="r" b="b"/>
            <a:pathLst>
              <a:path w="2433067" h="106207">
                <a:moveTo>
                  <a:pt x="0" y="0"/>
                </a:moveTo>
                <a:lnTo>
                  <a:pt x="2433068" y="0"/>
                </a:lnTo>
                <a:lnTo>
                  <a:pt x="2433068" y="106208"/>
                </a:lnTo>
                <a:lnTo>
                  <a:pt x="0" y="106208"/>
                </a:lnTo>
                <a:close/>
              </a:path>
            </a:pathLst>
          </a:custGeom>
          <a:solidFill>
            <a:srgbClr val="961E22"/>
          </a:solidFill>
          <a:ln w="634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4036984-83BF-9A5B-CE4C-ADBB9FDCF538}"/>
              </a:ext>
            </a:extLst>
          </p:cNvPr>
          <p:cNvSpPr/>
          <p:nvPr/>
        </p:nvSpPr>
        <p:spPr>
          <a:xfrm>
            <a:off x="4938742" y="5897403"/>
            <a:ext cx="2398289" cy="106207"/>
          </a:xfrm>
          <a:custGeom>
            <a:avLst/>
            <a:gdLst>
              <a:gd name="connsiteX0" fmla="*/ 0 w 2433067"/>
              <a:gd name="connsiteY0" fmla="*/ 0 h 106207"/>
              <a:gd name="connsiteX1" fmla="*/ 2433067 w 2433067"/>
              <a:gd name="connsiteY1" fmla="*/ 0 h 106207"/>
              <a:gd name="connsiteX2" fmla="*/ 2433067 w 2433067"/>
              <a:gd name="connsiteY2" fmla="*/ 106208 h 106207"/>
              <a:gd name="connsiteX3" fmla="*/ 0 w 2433067"/>
              <a:gd name="connsiteY3" fmla="*/ 106208 h 106207"/>
            </a:gdLst>
            <a:ahLst/>
            <a:cxnLst>
              <a:cxn ang="0">
                <a:pos x="connsiteX0" y="connsiteY0"/>
              </a:cxn>
              <a:cxn ang="0">
                <a:pos x="connsiteX1" y="connsiteY1"/>
              </a:cxn>
              <a:cxn ang="0">
                <a:pos x="connsiteX2" y="connsiteY2"/>
              </a:cxn>
              <a:cxn ang="0">
                <a:pos x="connsiteX3" y="connsiteY3"/>
              </a:cxn>
            </a:cxnLst>
            <a:rect l="l" t="t" r="r" b="b"/>
            <a:pathLst>
              <a:path w="2433067" h="106207">
                <a:moveTo>
                  <a:pt x="0" y="0"/>
                </a:moveTo>
                <a:lnTo>
                  <a:pt x="2433067" y="0"/>
                </a:lnTo>
                <a:lnTo>
                  <a:pt x="2433067" y="106208"/>
                </a:lnTo>
                <a:lnTo>
                  <a:pt x="0" y="106208"/>
                </a:lnTo>
                <a:close/>
              </a:path>
            </a:pathLst>
          </a:custGeom>
          <a:solidFill>
            <a:srgbClr val="006772"/>
          </a:solidFill>
          <a:ln w="6345" cap="flat">
            <a:noFill/>
            <a:prstDash val="solid"/>
            <a:miter/>
          </a:ln>
        </p:spPr>
        <p:txBody>
          <a:bodyPr rtlCol="0" anchor="ctr"/>
          <a:lstStyle/>
          <a:p>
            <a:endParaRPr lang="en-US"/>
          </a:p>
        </p:txBody>
      </p:sp>
      <p:sp>
        <p:nvSpPr>
          <p:cNvPr id="2" name="TextBox 1">
            <a:extLst>
              <a:ext uri="{FF2B5EF4-FFF2-40B4-BE49-F238E27FC236}">
                <a16:creationId xmlns:a16="http://schemas.microsoft.com/office/drawing/2014/main" id="{276CD34F-2EFA-5DFA-87F7-16205A1E7343}"/>
              </a:ext>
            </a:extLst>
          </p:cNvPr>
          <p:cNvSpPr txBox="1"/>
          <p:nvPr/>
        </p:nvSpPr>
        <p:spPr>
          <a:xfrm>
            <a:off x="10023358" y="5495705"/>
            <a:ext cx="2122192" cy="276999"/>
          </a:xfrm>
          <a:prstGeom prst="rect">
            <a:avLst/>
          </a:prstGeom>
          <a:noFill/>
        </p:spPr>
        <p:txBody>
          <a:bodyPr wrap="square" rtlCol="0">
            <a:spAutoFit/>
          </a:bodyPr>
          <a:lstStyle/>
          <a:p>
            <a:r>
              <a:rPr lang="en-US" sz="1200"/>
              <a:t>REF and Counter Factual</a:t>
            </a:r>
          </a:p>
        </p:txBody>
      </p:sp>
      <p:cxnSp>
        <p:nvCxnSpPr>
          <p:cNvPr id="4" name="Straight Connector 3">
            <a:extLst>
              <a:ext uri="{FF2B5EF4-FFF2-40B4-BE49-F238E27FC236}">
                <a16:creationId xmlns:a16="http://schemas.microsoft.com/office/drawing/2014/main" id="{898C835F-006C-2A68-5FBC-8EED7D5EFB0F}"/>
              </a:ext>
            </a:extLst>
          </p:cNvPr>
          <p:cNvCxnSpPr/>
          <p:nvPr/>
        </p:nvCxnSpPr>
        <p:spPr>
          <a:xfrm>
            <a:off x="9839528" y="5443513"/>
            <a:ext cx="2161301" cy="0"/>
          </a:xfrm>
          <a:prstGeom prst="line">
            <a:avLst/>
          </a:prstGeom>
          <a:ln w="6350">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6" name="Freeform: Shape 5">
            <a:extLst>
              <a:ext uri="{FF2B5EF4-FFF2-40B4-BE49-F238E27FC236}">
                <a16:creationId xmlns:a16="http://schemas.microsoft.com/office/drawing/2014/main" id="{F09FC619-0BA2-3E95-7301-ADD4C99D2F10}"/>
              </a:ext>
            </a:extLst>
          </p:cNvPr>
          <p:cNvSpPr/>
          <p:nvPr/>
        </p:nvSpPr>
        <p:spPr>
          <a:xfrm>
            <a:off x="9835597" y="5538494"/>
            <a:ext cx="207844" cy="208098"/>
          </a:xfrm>
          <a:custGeom>
            <a:avLst/>
            <a:gdLst>
              <a:gd name="connsiteX0" fmla="*/ 103922 w 207844"/>
              <a:gd name="connsiteY0" fmla="*/ 0 h 208098"/>
              <a:gd name="connsiteX1" fmla="*/ 0 w 207844"/>
              <a:gd name="connsiteY1" fmla="*/ 104049 h 208098"/>
              <a:gd name="connsiteX2" fmla="*/ 103922 w 207844"/>
              <a:gd name="connsiteY2" fmla="*/ 208099 h 208098"/>
              <a:gd name="connsiteX3" fmla="*/ 207845 w 207844"/>
              <a:gd name="connsiteY3" fmla="*/ 104049 h 208098"/>
              <a:gd name="connsiteX4" fmla="*/ 103922 w 207844"/>
              <a:gd name="connsiteY4" fmla="*/ 0 h 208098"/>
              <a:gd name="connsiteX5" fmla="*/ 105192 w 207844"/>
              <a:gd name="connsiteY5" fmla="*/ 127602 h 208098"/>
              <a:gd name="connsiteX6" fmla="*/ 93257 w 207844"/>
              <a:gd name="connsiteY6" fmla="*/ 139600 h 208098"/>
              <a:gd name="connsiteX7" fmla="*/ 81322 w 207844"/>
              <a:gd name="connsiteY7" fmla="*/ 127602 h 208098"/>
              <a:gd name="connsiteX8" fmla="*/ 55738 w 207844"/>
              <a:gd name="connsiteY8" fmla="*/ 101954 h 208098"/>
              <a:gd name="connsiteX9" fmla="*/ 67673 w 207844"/>
              <a:gd name="connsiteY9" fmla="*/ 90020 h 208098"/>
              <a:gd name="connsiteX10" fmla="*/ 93257 w 207844"/>
              <a:gd name="connsiteY10" fmla="*/ 115667 h 208098"/>
              <a:gd name="connsiteX11" fmla="*/ 140298 w 207844"/>
              <a:gd name="connsiteY11" fmla="*/ 68562 h 208098"/>
              <a:gd name="connsiteX12" fmla="*/ 152233 w 207844"/>
              <a:gd name="connsiteY12" fmla="*/ 80497 h 208098"/>
              <a:gd name="connsiteX13" fmla="*/ 105192 w 207844"/>
              <a:gd name="connsiteY13" fmla="*/ 127602 h 20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844" h="208098">
                <a:moveTo>
                  <a:pt x="103922" y="0"/>
                </a:moveTo>
                <a:cubicBezTo>
                  <a:pt x="46533" y="0"/>
                  <a:pt x="0" y="46597"/>
                  <a:pt x="0" y="104049"/>
                </a:cubicBezTo>
                <a:cubicBezTo>
                  <a:pt x="0" y="161502"/>
                  <a:pt x="46533" y="208099"/>
                  <a:pt x="103922" y="208099"/>
                </a:cubicBezTo>
                <a:cubicBezTo>
                  <a:pt x="161311" y="208099"/>
                  <a:pt x="207845" y="161502"/>
                  <a:pt x="207845" y="104049"/>
                </a:cubicBezTo>
                <a:cubicBezTo>
                  <a:pt x="207845" y="46597"/>
                  <a:pt x="161311" y="0"/>
                  <a:pt x="103922" y="0"/>
                </a:cubicBezTo>
                <a:moveTo>
                  <a:pt x="105192" y="127602"/>
                </a:moveTo>
                <a:lnTo>
                  <a:pt x="93257" y="139600"/>
                </a:lnTo>
                <a:lnTo>
                  <a:pt x="81322" y="127602"/>
                </a:lnTo>
                <a:lnTo>
                  <a:pt x="55738" y="101954"/>
                </a:lnTo>
                <a:lnTo>
                  <a:pt x="67673" y="90020"/>
                </a:lnTo>
                <a:lnTo>
                  <a:pt x="93257" y="115667"/>
                </a:lnTo>
                <a:lnTo>
                  <a:pt x="140298" y="68562"/>
                </a:lnTo>
                <a:lnTo>
                  <a:pt x="152233" y="80497"/>
                </a:lnTo>
                <a:lnTo>
                  <a:pt x="105192" y="127602"/>
                </a:lnTo>
                <a:close/>
              </a:path>
            </a:pathLst>
          </a:custGeom>
          <a:solidFill>
            <a:srgbClr val="313E49"/>
          </a:solidFill>
          <a:ln w="6345" cap="flat">
            <a:noFill/>
            <a:prstDash val="solid"/>
            <a:miter/>
          </a:ln>
        </p:spPr>
        <p:txBody>
          <a:bodyPr rtlCol="0" anchor="ctr"/>
          <a:lstStyle/>
          <a:p>
            <a:endParaRPr lang="en-US"/>
          </a:p>
        </p:txBody>
      </p:sp>
    </p:spTree>
    <p:custDataLst>
      <p:tags r:id="rId1"/>
    </p:custDataLst>
    <p:extLst>
      <p:ext uri="{BB962C8B-B14F-4D97-AF65-F5344CB8AC3E}">
        <p14:creationId xmlns:p14="http://schemas.microsoft.com/office/powerpoint/2010/main" val="3393470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F2DC7-533B-B562-921C-AC61ED60C8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3DBCC7-21EA-F086-B02C-0A2EA9ABDF9C}"/>
              </a:ext>
            </a:extLst>
          </p:cNvPr>
          <p:cNvSpPr>
            <a:spLocks noGrp="1"/>
          </p:cNvSpPr>
          <p:nvPr>
            <p:ph type="title"/>
          </p:nvPr>
        </p:nvSpPr>
        <p:spPr>
          <a:xfrm>
            <a:off x="609441" y="548640"/>
            <a:ext cx="6087921" cy="664144"/>
          </a:xfrm>
        </p:spPr>
        <p:txBody>
          <a:bodyPr/>
          <a:lstStyle/>
          <a:p>
            <a:r>
              <a:rPr lang="fr-FR" sz="3200" dirty="0"/>
              <a:t>Quiz</a:t>
            </a:r>
            <a:endParaRPr lang="en-US" sz="3200" dirty="0"/>
          </a:p>
        </p:txBody>
      </p:sp>
      <p:sp>
        <p:nvSpPr>
          <p:cNvPr id="7" name="Footer Placeholder 6">
            <a:extLst>
              <a:ext uri="{FF2B5EF4-FFF2-40B4-BE49-F238E27FC236}">
                <a16:creationId xmlns:a16="http://schemas.microsoft.com/office/drawing/2014/main" id="{DB05D131-293F-FCB2-5DF6-FCB64C2F81B7}"/>
              </a:ext>
            </a:extLst>
          </p:cNvPr>
          <p:cNvSpPr>
            <a:spLocks noGrp="1"/>
          </p:cNvSpPr>
          <p:nvPr>
            <p:ph type="ftr" sz="quarter" idx="10"/>
          </p:nvPr>
        </p:nvSpPr>
        <p:spPr>
          <a:xfrm>
            <a:off x="9319372" y="6421903"/>
            <a:ext cx="2450461" cy="246221"/>
          </a:xfrm>
        </p:spPr>
        <p:txBody>
          <a:bodyPr/>
          <a:lstStyle/>
          <a:p>
            <a:pPr lvl="0"/>
            <a:r>
              <a:rPr lang="en-US" noProof="0"/>
              <a:t>© 2024  |  SEE  |  </a:t>
            </a:r>
            <a:fld id="{3A58E257-EB6E-4C2D-B1F3-E1DA43064D96}" type="slidenum">
              <a:rPr lang="en-US" altLang="en-US" noProof="0" smtClean="0"/>
              <a:pPr lvl="0"/>
              <a:t>18</a:t>
            </a:fld>
            <a:endParaRPr lang="en-US" altLang="en-US" noProof="0"/>
          </a:p>
        </p:txBody>
      </p:sp>
      <p:sp>
        <p:nvSpPr>
          <p:cNvPr id="17" name="Freeform: Shape 16">
            <a:extLst>
              <a:ext uri="{FF2B5EF4-FFF2-40B4-BE49-F238E27FC236}">
                <a16:creationId xmlns:a16="http://schemas.microsoft.com/office/drawing/2014/main" id="{3988A356-5BB9-F53A-03F1-3966CBFD3078}"/>
              </a:ext>
            </a:extLst>
          </p:cNvPr>
          <p:cNvSpPr/>
          <p:nvPr/>
        </p:nvSpPr>
        <p:spPr>
          <a:xfrm>
            <a:off x="0" y="1905820"/>
            <a:ext cx="2437765" cy="3862233"/>
          </a:xfrm>
          <a:custGeom>
            <a:avLst/>
            <a:gdLst>
              <a:gd name="connsiteX0" fmla="*/ 0 w 2437765"/>
              <a:gd name="connsiteY0" fmla="*/ 0 h 2437764"/>
              <a:gd name="connsiteX1" fmla="*/ 2437765 w 2437765"/>
              <a:gd name="connsiteY1" fmla="*/ 0 h 2437764"/>
              <a:gd name="connsiteX2" fmla="*/ 2437765 w 2437765"/>
              <a:gd name="connsiteY2" fmla="*/ 2437765 h 2437764"/>
              <a:gd name="connsiteX3" fmla="*/ 0 w 2437765"/>
              <a:gd name="connsiteY3" fmla="*/ 2437765 h 2437764"/>
            </a:gdLst>
            <a:ahLst/>
            <a:cxnLst>
              <a:cxn ang="0">
                <a:pos x="connsiteX0" y="connsiteY0"/>
              </a:cxn>
              <a:cxn ang="0">
                <a:pos x="connsiteX1" y="connsiteY1"/>
              </a:cxn>
              <a:cxn ang="0">
                <a:pos x="connsiteX2" y="connsiteY2"/>
              </a:cxn>
              <a:cxn ang="0">
                <a:pos x="connsiteX3" y="connsiteY3"/>
              </a:cxn>
            </a:cxnLst>
            <a:rect l="l" t="t" r="r" b="b"/>
            <a:pathLst>
              <a:path w="2437765" h="2437764">
                <a:moveTo>
                  <a:pt x="0" y="0"/>
                </a:moveTo>
                <a:lnTo>
                  <a:pt x="2437765" y="0"/>
                </a:lnTo>
                <a:lnTo>
                  <a:pt x="2437765" y="2437765"/>
                </a:lnTo>
                <a:lnTo>
                  <a:pt x="0" y="2437765"/>
                </a:lnTo>
                <a:close/>
              </a:path>
            </a:pathLst>
          </a:custGeom>
          <a:solidFill>
            <a:srgbClr val="008998"/>
          </a:solidFill>
          <a:ln w="634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92CEC9A2-0F75-ED4E-1283-929025D8D871}"/>
              </a:ext>
            </a:extLst>
          </p:cNvPr>
          <p:cNvSpPr/>
          <p:nvPr/>
        </p:nvSpPr>
        <p:spPr>
          <a:xfrm>
            <a:off x="2437765" y="1905820"/>
            <a:ext cx="2437765" cy="3862233"/>
          </a:xfrm>
          <a:custGeom>
            <a:avLst/>
            <a:gdLst>
              <a:gd name="connsiteX0" fmla="*/ 0 w 2437765"/>
              <a:gd name="connsiteY0" fmla="*/ 0 h 2437764"/>
              <a:gd name="connsiteX1" fmla="*/ 2437765 w 2437765"/>
              <a:gd name="connsiteY1" fmla="*/ 0 h 2437764"/>
              <a:gd name="connsiteX2" fmla="*/ 2437765 w 2437765"/>
              <a:gd name="connsiteY2" fmla="*/ 2437765 h 2437764"/>
              <a:gd name="connsiteX3" fmla="*/ 0 w 2437765"/>
              <a:gd name="connsiteY3" fmla="*/ 2437765 h 2437764"/>
            </a:gdLst>
            <a:ahLst/>
            <a:cxnLst>
              <a:cxn ang="0">
                <a:pos x="connsiteX0" y="connsiteY0"/>
              </a:cxn>
              <a:cxn ang="0">
                <a:pos x="connsiteX1" y="connsiteY1"/>
              </a:cxn>
              <a:cxn ang="0">
                <a:pos x="connsiteX2" y="connsiteY2"/>
              </a:cxn>
              <a:cxn ang="0">
                <a:pos x="connsiteX3" y="connsiteY3"/>
              </a:cxn>
            </a:cxnLst>
            <a:rect l="l" t="t" r="r" b="b"/>
            <a:pathLst>
              <a:path w="2437765" h="2437764">
                <a:moveTo>
                  <a:pt x="0" y="0"/>
                </a:moveTo>
                <a:lnTo>
                  <a:pt x="2437765" y="0"/>
                </a:lnTo>
                <a:lnTo>
                  <a:pt x="2437765" y="2437765"/>
                </a:lnTo>
                <a:lnTo>
                  <a:pt x="0" y="2437765"/>
                </a:lnTo>
                <a:close/>
              </a:path>
            </a:pathLst>
          </a:custGeom>
          <a:solidFill>
            <a:srgbClr val="CF3339"/>
          </a:solidFill>
          <a:ln w="634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D91574E-7EED-0313-F0F9-FDB6280D38EA}"/>
              </a:ext>
            </a:extLst>
          </p:cNvPr>
          <p:cNvSpPr/>
          <p:nvPr/>
        </p:nvSpPr>
        <p:spPr>
          <a:xfrm>
            <a:off x="4875530" y="1905820"/>
            <a:ext cx="2437765" cy="3862233"/>
          </a:xfrm>
          <a:custGeom>
            <a:avLst/>
            <a:gdLst>
              <a:gd name="connsiteX0" fmla="*/ 0 w 2437765"/>
              <a:gd name="connsiteY0" fmla="*/ 0 h 2437764"/>
              <a:gd name="connsiteX1" fmla="*/ 2437765 w 2437765"/>
              <a:gd name="connsiteY1" fmla="*/ 0 h 2437764"/>
              <a:gd name="connsiteX2" fmla="*/ 2437765 w 2437765"/>
              <a:gd name="connsiteY2" fmla="*/ 2437765 h 2437764"/>
              <a:gd name="connsiteX3" fmla="*/ 0 w 2437765"/>
              <a:gd name="connsiteY3" fmla="*/ 2437765 h 2437764"/>
            </a:gdLst>
            <a:ahLst/>
            <a:cxnLst>
              <a:cxn ang="0">
                <a:pos x="connsiteX0" y="connsiteY0"/>
              </a:cxn>
              <a:cxn ang="0">
                <a:pos x="connsiteX1" y="connsiteY1"/>
              </a:cxn>
              <a:cxn ang="0">
                <a:pos x="connsiteX2" y="connsiteY2"/>
              </a:cxn>
              <a:cxn ang="0">
                <a:pos x="connsiteX3" y="connsiteY3"/>
              </a:cxn>
            </a:cxnLst>
            <a:rect l="l" t="t" r="r" b="b"/>
            <a:pathLst>
              <a:path w="2437765" h="2437764">
                <a:moveTo>
                  <a:pt x="0" y="0"/>
                </a:moveTo>
                <a:lnTo>
                  <a:pt x="2437765" y="0"/>
                </a:lnTo>
                <a:lnTo>
                  <a:pt x="2437765" y="2437765"/>
                </a:lnTo>
                <a:lnTo>
                  <a:pt x="0" y="2437765"/>
                </a:lnTo>
                <a:close/>
              </a:path>
            </a:pathLst>
          </a:custGeom>
          <a:solidFill>
            <a:srgbClr val="006772"/>
          </a:solidFill>
          <a:ln w="634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2DF4072-7350-1DF0-3814-535A56A62037}"/>
              </a:ext>
            </a:extLst>
          </p:cNvPr>
          <p:cNvSpPr/>
          <p:nvPr/>
        </p:nvSpPr>
        <p:spPr>
          <a:xfrm>
            <a:off x="7313295" y="1905820"/>
            <a:ext cx="2437765" cy="3862233"/>
          </a:xfrm>
          <a:custGeom>
            <a:avLst/>
            <a:gdLst>
              <a:gd name="connsiteX0" fmla="*/ 0 w 2437765"/>
              <a:gd name="connsiteY0" fmla="*/ 0 h 2437764"/>
              <a:gd name="connsiteX1" fmla="*/ 2437765 w 2437765"/>
              <a:gd name="connsiteY1" fmla="*/ 0 h 2437764"/>
              <a:gd name="connsiteX2" fmla="*/ 2437765 w 2437765"/>
              <a:gd name="connsiteY2" fmla="*/ 2437765 h 2437764"/>
              <a:gd name="connsiteX3" fmla="*/ 0 w 2437765"/>
              <a:gd name="connsiteY3" fmla="*/ 2437765 h 2437764"/>
            </a:gdLst>
            <a:ahLst/>
            <a:cxnLst>
              <a:cxn ang="0">
                <a:pos x="connsiteX0" y="connsiteY0"/>
              </a:cxn>
              <a:cxn ang="0">
                <a:pos x="connsiteX1" y="connsiteY1"/>
              </a:cxn>
              <a:cxn ang="0">
                <a:pos x="connsiteX2" y="connsiteY2"/>
              </a:cxn>
              <a:cxn ang="0">
                <a:pos x="connsiteX3" y="connsiteY3"/>
              </a:cxn>
            </a:cxnLst>
            <a:rect l="l" t="t" r="r" b="b"/>
            <a:pathLst>
              <a:path w="2437765" h="2437764">
                <a:moveTo>
                  <a:pt x="0" y="0"/>
                </a:moveTo>
                <a:lnTo>
                  <a:pt x="2437765" y="0"/>
                </a:lnTo>
                <a:lnTo>
                  <a:pt x="2437765" y="2437765"/>
                </a:lnTo>
                <a:lnTo>
                  <a:pt x="0" y="2437765"/>
                </a:lnTo>
                <a:close/>
              </a:path>
            </a:pathLst>
          </a:custGeom>
          <a:solidFill>
            <a:srgbClr val="961E22"/>
          </a:solidFill>
          <a:ln w="634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3C6A7D58-EB04-B9D7-99F8-0BB7553BD904}"/>
              </a:ext>
            </a:extLst>
          </p:cNvPr>
          <p:cNvSpPr/>
          <p:nvPr/>
        </p:nvSpPr>
        <p:spPr>
          <a:xfrm>
            <a:off x="9751060" y="1905820"/>
            <a:ext cx="2437765" cy="3862233"/>
          </a:xfrm>
          <a:custGeom>
            <a:avLst/>
            <a:gdLst>
              <a:gd name="connsiteX0" fmla="*/ 0 w 2437765"/>
              <a:gd name="connsiteY0" fmla="*/ 0 h 2437764"/>
              <a:gd name="connsiteX1" fmla="*/ 2437765 w 2437765"/>
              <a:gd name="connsiteY1" fmla="*/ 0 h 2437764"/>
              <a:gd name="connsiteX2" fmla="*/ 2437765 w 2437765"/>
              <a:gd name="connsiteY2" fmla="*/ 2437765 h 2437764"/>
              <a:gd name="connsiteX3" fmla="*/ 0 w 2437765"/>
              <a:gd name="connsiteY3" fmla="*/ 2437765 h 2437764"/>
            </a:gdLst>
            <a:ahLst/>
            <a:cxnLst>
              <a:cxn ang="0">
                <a:pos x="connsiteX0" y="connsiteY0"/>
              </a:cxn>
              <a:cxn ang="0">
                <a:pos x="connsiteX1" y="connsiteY1"/>
              </a:cxn>
              <a:cxn ang="0">
                <a:pos x="connsiteX2" y="connsiteY2"/>
              </a:cxn>
              <a:cxn ang="0">
                <a:pos x="connsiteX3" y="connsiteY3"/>
              </a:cxn>
            </a:cxnLst>
            <a:rect l="l" t="t" r="r" b="b"/>
            <a:pathLst>
              <a:path w="2437765" h="2437764">
                <a:moveTo>
                  <a:pt x="0" y="0"/>
                </a:moveTo>
                <a:lnTo>
                  <a:pt x="2437765" y="0"/>
                </a:lnTo>
                <a:lnTo>
                  <a:pt x="2437765" y="2437765"/>
                </a:lnTo>
                <a:lnTo>
                  <a:pt x="0" y="2437765"/>
                </a:lnTo>
                <a:close/>
              </a:path>
            </a:pathLst>
          </a:custGeom>
          <a:solidFill>
            <a:srgbClr val="313E49"/>
          </a:solidFill>
          <a:ln w="6345" cap="flat">
            <a:noFill/>
            <a:prstDash val="solid"/>
            <a:miter/>
          </a:ln>
        </p:spPr>
        <p:txBody>
          <a:bodyPr rtlCol="0" anchor="ctr"/>
          <a:lstStyle/>
          <a:p>
            <a:endParaRPr lang="en-US"/>
          </a:p>
        </p:txBody>
      </p:sp>
      <p:sp>
        <p:nvSpPr>
          <p:cNvPr id="22" name="TextBox 21">
            <a:extLst>
              <a:ext uri="{FF2B5EF4-FFF2-40B4-BE49-F238E27FC236}">
                <a16:creationId xmlns:a16="http://schemas.microsoft.com/office/drawing/2014/main" id="{5649110B-24C7-4275-5C0C-E10DD8A9352A}"/>
              </a:ext>
            </a:extLst>
          </p:cNvPr>
          <p:cNvSpPr txBox="1"/>
          <p:nvPr/>
        </p:nvSpPr>
        <p:spPr>
          <a:xfrm>
            <a:off x="11723" y="3544694"/>
            <a:ext cx="2426041" cy="1969971"/>
          </a:xfrm>
          <a:prstGeom prst="rect">
            <a:avLst/>
          </a:prstGeom>
          <a:noFill/>
        </p:spPr>
        <p:txBody>
          <a:bodyPr wrap="square" lIns="91440" tIns="0" rIns="91440" bIns="0" rtlCol="0" anchor="t" anchorCtr="0">
            <a:noAutofit/>
          </a:bodyPr>
          <a:lstStyle/>
          <a:p>
            <a:r>
              <a:rPr lang="en-US" sz="1200" b="0" i="0">
                <a:solidFill>
                  <a:schemeClr val="bg1"/>
                </a:solidFill>
                <a:effectLst/>
                <a:latin typeface="Arial" panose="020B0604020202020204" pitchFamily="34" charset="0"/>
                <a:cs typeface="Arial" panose="020B0604020202020204" pitchFamily="34" charset="0"/>
              </a:rPr>
              <a:t>Which of the following best describes the focus of Critical Thinking?</a:t>
            </a:r>
            <a:endParaRPr lang="en-US" sz="1200">
              <a:solidFill>
                <a:schemeClr val="bg1"/>
              </a:solidFill>
              <a:latin typeface="Arial" panose="020B0604020202020204" pitchFamily="34" charset="0"/>
              <a:cs typeface="Arial" panose="020B0604020202020204" pitchFamily="34" charset="0"/>
            </a:endParaRPr>
          </a:p>
          <a:p>
            <a:endParaRPr lang="en-US" sz="1200" b="0" i="0">
              <a:solidFill>
                <a:schemeClr val="bg1"/>
              </a:solidFill>
              <a:effectLst/>
              <a:latin typeface="Arial" panose="020B0604020202020204" pitchFamily="34" charset="0"/>
              <a:cs typeface="Arial" panose="020B0604020202020204" pitchFamily="34" charset="0"/>
            </a:endParaRPr>
          </a:p>
          <a:p>
            <a:pPr marL="182880" indent="-182880">
              <a:spcAft>
                <a:spcPts val="600"/>
              </a:spcAft>
              <a:buFont typeface="+mj-lt"/>
              <a:buAutoNum type="alphaLcPeriod"/>
            </a:pPr>
            <a:r>
              <a:rPr lang="en-US" sz="1200" b="0" i="0">
                <a:solidFill>
                  <a:schemeClr val="bg1"/>
                </a:solidFill>
                <a:effectLst/>
                <a:latin typeface="Arial" panose="020B0604020202020204" pitchFamily="34" charset="0"/>
                <a:cs typeface="Arial" panose="020B0604020202020204" pitchFamily="34" charset="0"/>
              </a:rPr>
              <a:t>Generating innovative solutions</a:t>
            </a:r>
            <a:endParaRPr lang="en-US" sz="1200">
              <a:solidFill>
                <a:schemeClr val="bg1"/>
              </a:solidFill>
              <a:latin typeface="Arial" panose="020B0604020202020204" pitchFamily="34" charset="0"/>
              <a:cs typeface="Arial" panose="020B0604020202020204" pitchFamily="34" charset="0"/>
            </a:endParaRPr>
          </a:p>
          <a:p>
            <a:pPr marL="182880" indent="-182880">
              <a:spcAft>
                <a:spcPts val="600"/>
              </a:spcAft>
              <a:buFont typeface="+mj-lt"/>
              <a:buAutoNum type="alphaLcPeriod"/>
            </a:pPr>
            <a:r>
              <a:rPr lang="en-US" sz="1200" b="0" i="0">
                <a:solidFill>
                  <a:schemeClr val="bg1"/>
                </a:solidFill>
                <a:effectLst/>
                <a:latin typeface="Arial" panose="020B0604020202020204" pitchFamily="34" charset="0"/>
                <a:cs typeface="Arial" panose="020B0604020202020204" pitchFamily="34" charset="0"/>
              </a:rPr>
              <a:t>Evaluating information quality and identifying biases</a:t>
            </a:r>
            <a:endParaRPr lang="en-US" sz="1200">
              <a:solidFill>
                <a:schemeClr val="bg1"/>
              </a:solidFill>
              <a:latin typeface="Arial" panose="020B0604020202020204" pitchFamily="34" charset="0"/>
              <a:cs typeface="Arial" panose="020B0604020202020204" pitchFamily="34" charset="0"/>
            </a:endParaRPr>
          </a:p>
          <a:p>
            <a:pPr marL="182880" indent="-182880">
              <a:spcAft>
                <a:spcPts val="600"/>
              </a:spcAft>
              <a:buFont typeface="+mj-lt"/>
              <a:buAutoNum type="alphaLcPeriod"/>
            </a:pPr>
            <a:r>
              <a:rPr lang="en-US" sz="1200" b="0" i="0">
                <a:solidFill>
                  <a:schemeClr val="bg1"/>
                </a:solidFill>
                <a:effectLst/>
                <a:latin typeface="Arial" panose="020B0604020202020204" pitchFamily="34" charset="0"/>
                <a:cs typeface="Arial" panose="020B0604020202020204" pitchFamily="34" charset="0"/>
              </a:rPr>
              <a:t>Analyzing trends and developing strategies</a:t>
            </a:r>
            <a:endParaRPr lang="en-US" sz="1200">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EEBAC204-D25E-79B5-7640-5FC545F5B5DC}"/>
              </a:ext>
            </a:extLst>
          </p:cNvPr>
          <p:cNvSpPr txBox="1"/>
          <p:nvPr/>
        </p:nvSpPr>
        <p:spPr>
          <a:xfrm>
            <a:off x="2465928" y="3544694"/>
            <a:ext cx="2409601" cy="1969971"/>
          </a:xfrm>
          <a:prstGeom prst="rect">
            <a:avLst/>
          </a:prstGeom>
          <a:noFill/>
        </p:spPr>
        <p:txBody>
          <a:bodyPr wrap="square" lIns="91440" tIns="0" rIns="91440" bIns="0" rtlCol="0" anchor="t" anchorCtr="0">
            <a:noAutofit/>
          </a:bodyPr>
          <a:lstStyle/>
          <a:p>
            <a:r>
              <a:rPr lang="en-US" sz="1200" b="0" i="0">
                <a:solidFill>
                  <a:schemeClr val="bg1"/>
                </a:solidFill>
                <a:effectLst/>
                <a:latin typeface="Arial" panose="020B0604020202020204" pitchFamily="34" charset="0"/>
                <a:cs typeface="Arial" panose="020B0604020202020204" pitchFamily="34" charset="0"/>
              </a:rPr>
              <a:t>System 1 thinking is characterized by …</a:t>
            </a:r>
            <a:endParaRPr lang="en-US" sz="1200">
              <a:solidFill>
                <a:schemeClr val="bg1"/>
              </a:solidFill>
              <a:latin typeface="Arial" panose="020B0604020202020204" pitchFamily="34" charset="0"/>
              <a:cs typeface="Arial" panose="020B0604020202020204" pitchFamily="34" charset="0"/>
            </a:endParaRPr>
          </a:p>
          <a:p>
            <a:endParaRPr lang="en-US" sz="1200" b="0" i="0">
              <a:solidFill>
                <a:schemeClr val="bg1"/>
              </a:solidFill>
              <a:effectLst/>
              <a:latin typeface="Arial" panose="020B0604020202020204" pitchFamily="34" charset="0"/>
              <a:cs typeface="Arial" panose="020B0604020202020204" pitchFamily="34" charset="0"/>
            </a:endParaRPr>
          </a:p>
          <a:p>
            <a:pPr marL="182880" indent="-182880">
              <a:spcAft>
                <a:spcPts val="600"/>
              </a:spcAft>
              <a:buFont typeface="+mj-lt"/>
              <a:buAutoNum type="alphaLcPeriod"/>
            </a:pPr>
            <a:r>
              <a:rPr lang="en-US" sz="1200" b="0" i="0">
                <a:solidFill>
                  <a:schemeClr val="bg1"/>
                </a:solidFill>
                <a:effectLst/>
                <a:latin typeface="Arial" panose="020B0604020202020204" pitchFamily="34" charset="0"/>
                <a:cs typeface="Arial" panose="020B0604020202020204" pitchFamily="34" charset="0"/>
              </a:rPr>
              <a:t>Fast, automatic, and intuitive responses</a:t>
            </a:r>
          </a:p>
          <a:p>
            <a:pPr marL="182880" indent="-182880">
              <a:spcAft>
                <a:spcPts val="600"/>
              </a:spcAft>
              <a:buFont typeface="+mj-lt"/>
              <a:buAutoNum type="alphaLcPeriod"/>
            </a:pPr>
            <a:r>
              <a:rPr lang="en-US" sz="1200" b="0" i="0">
                <a:solidFill>
                  <a:schemeClr val="bg1"/>
                </a:solidFill>
                <a:effectLst/>
                <a:latin typeface="Arial" panose="020B0604020202020204" pitchFamily="34" charset="0"/>
                <a:cs typeface="Arial" panose="020B0604020202020204" pitchFamily="34" charset="0"/>
              </a:rPr>
              <a:t>Slow, deliberate, and analytical thought processes</a:t>
            </a:r>
          </a:p>
          <a:p>
            <a:pPr marL="182880" indent="-182880">
              <a:spcAft>
                <a:spcPts val="600"/>
              </a:spcAft>
              <a:buFont typeface="+mj-lt"/>
              <a:buAutoNum type="alphaLcPeriod"/>
            </a:pPr>
            <a:r>
              <a:rPr lang="en-US" sz="1200" b="0" i="0">
                <a:solidFill>
                  <a:schemeClr val="bg1"/>
                </a:solidFill>
                <a:effectLst/>
                <a:latin typeface="Arial" panose="020B0604020202020204" pitchFamily="34" charset="0"/>
                <a:cs typeface="Arial" panose="020B0604020202020204" pitchFamily="34" charset="0"/>
              </a:rPr>
              <a:t>Detailed analysis and problem-solving</a:t>
            </a:r>
            <a:endParaRPr lang="en-US" sz="1200">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6F211EA6-88C9-2573-AFDB-908F2A0F4CDA}"/>
              </a:ext>
            </a:extLst>
          </p:cNvPr>
          <p:cNvSpPr txBox="1"/>
          <p:nvPr/>
        </p:nvSpPr>
        <p:spPr>
          <a:xfrm>
            <a:off x="4892604" y="3544694"/>
            <a:ext cx="2420692" cy="1969971"/>
          </a:xfrm>
          <a:prstGeom prst="rect">
            <a:avLst/>
          </a:prstGeom>
          <a:noFill/>
        </p:spPr>
        <p:txBody>
          <a:bodyPr wrap="square" lIns="91440" tIns="0" rIns="91440" bIns="0" rtlCol="0" anchor="t" anchorCtr="0">
            <a:noAutofit/>
          </a:bodyPr>
          <a:lstStyle/>
          <a:p>
            <a:r>
              <a:rPr lang="en-US" sz="1200" b="0" i="0">
                <a:solidFill>
                  <a:schemeClr val="bg1"/>
                </a:solidFill>
                <a:effectLst/>
                <a:latin typeface="Arial" panose="020B0604020202020204" pitchFamily="34" charset="0"/>
                <a:cs typeface="Arial" panose="020B0604020202020204" pitchFamily="34" charset="0"/>
              </a:rPr>
              <a:t>Which of the following biases involves overestimating the extent to which others share our opinions?</a:t>
            </a:r>
          </a:p>
          <a:p>
            <a:endParaRPr lang="en-US" sz="1200">
              <a:solidFill>
                <a:schemeClr val="bg1"/>
              </a:solidFill>
              <a:latin typeface="Arial" panose="020B0604020202020204" pitchFamily="34" charset="0"/>
              <a:cs typeface="Arial" panose="020B0604020202020204" pitchFamily="34" charset="0"/>
            </a:endParaRPr>
          </a:p>
          <a:p>
            <a:pPr marL="182880" indent="-182880">
              <a:spcAft>
                <a:spcPts val="600"/>
              </a:spcAft>
              <a:buFont typeface="+mj-lt"/>
              <a:buAutoNum type="alphaLcPeriod"/>
            </a:pPr>
            <a:r>
              <a:rPr lang="en-US" sz="1200" b="0" i="0">
                <a:solidFill>
                  <a:schemeClr val="bg1"/>
                </a:solidFill>
                <a:effectLst/>
                <a:latin typeface="Arial" panose="020B0604020202020204" pitchFamily="34" charset="0"/>
                <a:cs typeface="Arial" panose="020B0604020202020204" pitchFamily="34" charset="0"/>
              </a:rPr>
              <a:t>Confirmation Bias</a:t>
            </a:r>
            <a:endParaRPr lang="en-US" sz="1200">
              <a:solidFill>
                <a:schemeClr val="bg1"/>
              </a:solidFill>
              <a:latin typeface="Arial" panose="020B0604020202020204" pitchFamily="34" charset="0"/>
              <a:cs typeface="Arial" panose="020B0604020202020204" pitchFamily="34" charset="0"/>
            </a:endParaRPr>
          </a:p>
          <a:p>
            <a:pPr marL="182880" indent="-182880">
              <a:spcAft>
                <a:spcPts val="600"/>
              </a:spcAft>
              <a:buFont typeface="+mj-lt"/>
              <a:buAutoNum type="alphaLcPeriod"/>
            </a:pPr>
            <a:r>
              <a:rPr lang="en-US" sz="1200" b="0" i="0">
                <a:solidFill>
                  <a:schemeClr val="bg1"/>
                </a:solidFill>
                <a:effectLst/>
                <a:latin typeface="Arial" panose="020B0604020202020204" pitchFamily="34" charset="0"/>
                <a:cs typeface="Arial" panose="020B0604020202020204" pitchFamily="34" charset="0"/>
              </a:rPr>
              <a:t>Availability Heuristic</a:t>
            </a:r>
            <a:endParaRPr lang="en-US" sz="1200">
              <a:solidFill>
                <a:schemeClr val="bg1"/>
              </a:solidFill>
              <a:latin typeface="Arial" panose="020B0604020202020204" pitchFamily="34" charset="0"/>
              <a:cs typeface="Arial" panose="020B0604020202020204" pitchFamily="34" charset="0"/>
            </a:endParaRPr>
          </a:p>
          <a:p>
            <a:pPr marL="182880" indent="-182880">
              <a:spcAft>
                <a:spcPts val="600"/>
              </a:spcAft>
              <a:buFont typeface="+mj-lt"/>
              <a:buAutoNum type="alphaLcPeriod"/>
            </a:pPr>
            <a:r>
              <a:rPr lang="en-US" sz="1200" b="0" i="0">
                <a:solidFill>
                  <a:schemeClr val="bg1"/>
                </a:solidFill>
                <a:effectLst/>
                <a:latin typeface="Arial" panose="020B0604020202020204" pitchFamily="34" charset="0"/>
                <a:cs typeface="Arial" panose="020B0604020202020204" pitchFamily="34" charset="0"/>
              </a:rPr>
              <a:t>False Consensus Bias</a:t>
            </a:r>
            <a:endParaRPr lang="en-US" sz="1200">
              <a:solidFill>
                <a:schemeClr val="bg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754C10F5-295C-FFCE-899B-277B088CD995}"/>
              </a:ext>
            </a:extLst>
          </p:cNvPr>
          <p:cNvSpPr txBox="1"/>
          <p:nvPr/>
        </p:nvSpPr>
        <p:spPr>
          <a:xfrm>
            <a:off x="7325057" y="3544694"/>
            <a:ext cx="2414914" cy="1969971"/>
          </a:xfrm>
          <a:prstGeom prst="rect">
            <a:avLst/>
          </a:prstGeom>
          <a:noFill/>
        </p:spPr>
        <p:txBody>
          <a:bodyPr wrap="square" lIns="91440" tIns="0" rIns="91440" bIns="0" rtlCol="0" anchor="t" anchorCtr="0">
            <a:noAutofit/>
          </a:bodyPr>
          <a:lstStyle/>
          <a:p>
            <a:r>
              <a:rPr lang="en-US" sz="1200" b="0" i="0">
                <a:solidFill>
                  <a:schemeClr val="bg1"/>
                </a:solidFill>
                <a:effectLst/>
                <a:latin typeface="Arial" panose="020B0604020202020204" pitchFamily="34" charset="0"/>
                <a:cs typeface="Arial" panose="020B0604020202020204" pitchFamily="34" charset="0"/>
              </a:rPr>
              <a:t>According to the REF Method, when is intuition more reliable?</a:t>
            </a:r>
          </a:p>
          <a:p>
            <a:endParaRPr lang="en-US" sz="1200" b="0" i="0">
              <a:solidFill>
                <a:schemeClr val="bg1"/>
              </a:solidFill>
              <a:effectLst/>
              <a:latin typeface="Arial" panose="020B0604020202020204" pitchFamily="34" charset="0"/>
              <a:cs typeface="Arial" panose="020B0604020202020204" pitchFamily="34" charset="0"/>
            </a:endParaRPr>
          </a:p>
          <a:p>
            <a:pPr marL="182880" indent="-182880">
              <a:spcAft>
                <a:spcPts val="600"/>
              </a:spcAft>
              <a:buFont typeface="+mj-lt"/>
              <a:buAutoNum type="alphaLcPeriod"/>
            </a:pPr>
            <a:r>
              <a:rPr lang="en-US" sz="1200" b="0" i="0">
                <a:solidFill>
                  <a:schemeClr val="bg1"/>
                </a:solidFill>
                <a:effectLst/>
                <a:latin typeface="Arial" panose="020B0604020202020204" pitchFamily="34" charset="0"/>
                <a:cs typeface="Arial" panose="020B0604020202020204" pitchFamily="34" charset="0"/>
              </a:rPr>
              <a:t>In unfamiliar situations with delayed feedback</a:t>
            </a:r>
            <a:endParaRPr lang="en-US" sz="1200">
              <a:solidFill>
                <a:schemeClr val="bg1"/>
              </a:solidFill>
              <a:latin typeface="Arial" panose="020B0604020202020204" pitchFamily="34" charset="0"/>
              <a:cs typeface="Arial" panose="020B0604020202020204" pitchFamily="34" charset="0"/>
            </a:endParaRPr>
          </a:p>
          <a:p>
            <a:pPr marL="182880" indent="-182880">
              <a:spcAft>
                <a:spcPts val="600"/>
              </a:spcAft>
              <a:buFont typeface="+mj-lt"/>
              <a:buAutoNum type="alphaLcPeriod"/>
            </a:pPr>
            <a:r>
              <a:rPr lang="en-US" sz="1200" b="0" i="0">
                <a:solidFill>
                  <a:schemeClr val="bg1"/>
                </a:solidFill>
                <a:effectLst/>
                <a:latin typeface="Arial" panose="020B0604020202020204" pitchFamily="34" charset="0"/>
                <a:cs typeface="Arial" panose="020B0604020202020204" pitchFamily="34" charset="0"/>
              </a:rPr>
              <a:t>In regular, familiar situations with ample exposure and swift feedback</a:t>
            </a:r>
            <a:endParaRPr lang="en-US" sz="1200">
              <a:solidFill>
                <a:schemeClr val="bg1"/>
              </a:solidFill>
              <a:latin typeface="Arial" panose="020B0604020202020204" pitchFamily="34" charset="0"/>
              <a:cs typeface="Arial" panose="020B0604020202020204" pitchFamily="34" charset="0"/>
            </a:endParaRPr>
          </a:p>
          <a:p>
            <a:pPr marL="182880" indent="-182880">
              <a:spcAft>
                <a:spcPts val="600"/>
              </a:spcAft>
              <a:buFont typeface="+mj-lt"/>
              <a:buAutoNum type="alphaLcPeriod"/>
            </a:pPr>
            <a:r>
              <a:rPr lang="en-US" sz="1200" b="0" i="0">
                <a:solidFill>
                  <a:schemeClr val="bg1"/>
                </a:solidFill>
                <a:effectLst/>
                <a:latin typeface="Arial" panose="020B0604020202020204" pitchFamily="34" charset="0"/>
                <a:cs typeface="Arial" panose="020B0604020202020204" pitchFamily="34" charset="0"/>
              </a:rPr>
              <a:t>In complex, high-stakes decisions</a:t>
            </a:r>
          </a:p>
        </p:txBody>
      </p:sp>
      <p:sp>
        <p:nvSpPr>
          <p:cNvPr id="26" name="TextBox 25">
            <a:extLst>
              <a:ext uri="{FF2B5EF4-FFF2-40B4-BE49-F238E27FC236}">
                <a16:creationId xmlns:a16="http://schemas.microsoft.com/office/drawing/2014/main" id="{9D9C6DE4-B0A2-735E-3474-AFFC7F8F678B}"/>
              </a:ext>
            </a:extLst>
          </p:cNvPr>
          <p:cNvSpPr txBox="1"/>
          <p:nvPr/>
        </p:nvSpPr>
        <p:spPr>
          <a:xfrm>
            <a:off x="9770926" y="3538670"/>
            <a:ext cx="2414914" cy="1969971"/>
          </a:xfrm>
          <a:prstGeom prst="rect">
            <a:avLst/>
          </a:prstGeom>
          <a:noFill/>
        </p:spPr>
        <p:txBody>
          <a:bodyPr wrap="square" lIns="91440" tIns="0" rIns="91440" bIns="0" rtlCol="0" anchor="t" anchorCtr="0">
            <a:noAutofit/>
          </a:bodyPr>
          <a:lstStyle/>
          <a:p>
            <a:r>
              <a:rPr lang="en-US" sz="1200" b="0" i="0">
                <a:solidFill>
                  <a:schemeClr val="bg1"/>
                </a:solidFill>
                <a:effectLst/>
                <a:latin typeface="Arial" panose="020B0604020202020204" pitchFamily="34" charset="0"/>
                <a:cs typeface="Arial" panose="020B0604020202020204" pitchFamily="34" charset="0"/>
              </a:rPr>
              <a:t>In decision-making, what does framing refer to?</a:t>
            </a:r>
          </a:p>
          <a:p>
            <a:endParaRPr lang="en-US" sz="1200" b="0" i="0">
              <a:solidFill>
                <a:schemeClr val="bg1"/>
              </a:solidFill>
              <a:effectLst/>
              <a:latin typeface="Arial" panose="020B0604020202020204" pitchFamily="34" charset="0"/>
              <a:cs typeface="Arial" panose="020B0604020202020204" pitchFamily="34" charset="0"/>
            </a:endParaRPr>
          </a:p>
          <a:p>
            <a:pPr marL="182880" indent="-182880">
              <a:spcAft>
                <a:spcPts val="600"/>
              </a:spcAft>
              <a:buFont typeface="+mj-lt"/>
              <a:buAutoNum type="alphaLcPeriod"/>
            </a:pPr>
            <a:r>
              <a:rPr lang="en-US" sz="1200" b="0" i="0">
                <a:solidFill>
                  <a:schemeClr val="bg1"/>
                </a:solidFill>
                <a:effectLst/>
                <a:latin typeface="Arial" panose="020B0604020202020204" pitchFamily="34" charset="0"/>
                <a:cs typeface="Arial" panose="020B0604020202020204" pitchFamily="34" charset="0"/>
              </a:rPr>
              <a:t>The analysis of alternative outcomes</a:t>
            </a:r>
          </a:p>
          <a:p>
            <a:pPr marL="182880" indent="-182880">
              <a:spcAft>
                <a:spcPts val="600"/>
              </a:spcAft>
              <a:buFont typeface="+mj-lt"/>
              <a:buAutoNum type="alphaLcPeriod"/>
            </a:pPr>
            <a:r>
              <a:rPr lang="en-US" sz="1200" b="0" i="0">
                <a:solidFill>
                  <a:schemeClr val="bg1"/>
                </a:solidFill>
                <a:effectLst/>
                <a:latin typeface="Arial" panose="020B0604020202020204" pitchFamily="34" charset="0"/>
                <a:cs typeface="Arial" panose="020B0604020202020204" pitchFamily="34" charset="0"/>
              </a:rPr>
              <a:t>The way information is presented and its impact on judgment</a:t>
            </a:r>
          </a:p>
          <a:p>
            <a:pPr marL="182880" indent="-182880">
              <a:spcAft>
                <a:spcPts val="600"/>
              </a:spcAft>
              <a:buFont typeface="+mj-lt"/>
              <a:buAutoNum type="alphaLcPeriod"/>
            </a:pPr>
            <a:r>
              <a:rPr lang="en-US" sz="1200" b="0" i="0">
                <a:solidFill>
                  <a:schemeClr val="bg1"/>
                </a:solidFill>
                <a:effectLst/>
                <a:latin typeface="Arial" panose="020B0604020202020204" pitchFamily="34" charset="0"/>
                <a:cs typeface="Arial" panose="020B0604020202020204" pitchFamily="34" charset="0"/>
              </a:rPr>
              <a:t>The techniques for minimizing cognitive biases</a:t>
            </a:r>
            <a:endParaRPr lang="en-US" sz="1200">
              <a:solidFill>
                <a:schemeClr val="bg1"/>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B2E0B690-E73E-FBC3-B899-60CEE66F67A1}"/>
              </a:ext>
            </a:extLst>
          </p:cNvPr>
          <p:cNvSpPr txBox="1"/>
          <p:nvPr/>
        </p:nvSpPr>
        <p:spPr>
          <a:xfrm>
            <a:off x="11722" y="2897616"/>
            <a:ext cx="2423058" cy="523220"/>
          </a:xfrm>
          <a:prstGeom prst="rect">
            <a:avLst/>
          </a:prstGeom>
          <a:noFill/>
        </p:spPr>
        <p:txBody>
          <a:bodyPr wrap="square" rtlCol="0">
            <a:spAutoFit/>
          </a:bodyPr>
          <a:lstStyle/>
          <a:p>
            <a:pPr algn="ctr"/>
            <a:r>
              <a:rPr lang="en-US" sz="1400" b="1">
                <a:solidFill>
                  <a:schemeClr val="bg1"/>
                </a:solidFill>
              </a:rPr>
              <a:t>Critical Thinking</a:t>
            </a:r>
          </a:p>
          <a:p>
            <a:pPr algn="ctr"/>
            <a:r>
              <a:rPr lang="en-US" sz="1400" b="1">
                <a:solidFill>
                  <a:schemeClr val="bg1"/>
                </a:solidFill>
              </a:rPr>
              <a:t>vs. Other Types</a:t>
            </a:r>
          </a:p>
        </p:txBody>
      </p:sp>
      <p:sp>
        <p:nvSpPr>
          <p:cNvPr id="28" name="TextBox 27">
            <a:extLst>
              <a:ext uri="{FF2B5EF4-FFF2-40B4-BE49-F238E27FC236}">
                <a16:creationId xmlns:a16="http://schemas.microsoft.com/office/drawing/2014/main" id="{9BBEE9AF-8DD3-FBD7-BE05-2FCC614C0441}"/>
              </a:ext>
            </a:extLst>
          </p:cNvPr>
          <p:cNvSpPr txBox="1"/>
          <p:nvPr/>
        </p:nvSpPr>
        <p:spPr>
          <a:xfrm>
            <a:off x="2444397" y="3113059"/>
            <a:ext cx="2423058" cy="307777"/>
          </a:xfrm>
          <a:prstGeom prst="rect">
            <a:avLst/>
          </a:prstGeom>
          <a:noFill/>
        </p:spPr>
        <p:txBody>
          <a:bodyPr wrap="square" rtlCol="0">
            <a:spAutoFit/>
          </a:bodyPr>
          <a:lstStyle/>
          <a:p>
            <a:pPr algn="ctr"/>
            <a:r>
              <a:rPr lang="en-US" sz="1400" b="1">
                <a:solidFill>
                  <a:schemeClr val="bg1"/>
                </a:solidFill>
              </a:rPr>
              <a:t>Two Systems of Thinking</a:t>
            </a:r>
          </a:p>
        </p:txBody>
      </p:sp>
      <p:sp>
        <p:nvSpPr>
          <p:cNvPr id="29" name="TextBox 28">
            <a:extLst>
              <a:ext uri="{FF2B5EF4-FFF2-40B4-BE49-F238E27FC236}">
                <a16:creationId xmlns:a16="http://schemas.microsoft.com/office/drawing/2014/main" id="{14DD9AE1-2E4A-0FD2-112D-EF370CC146A3}"/>
              </a:ext>
            </a:extLst>
          </p:cNvPr>
          <p:cNvSpPr txBox="1"/>
          <p:nvPr/>
        </p:nvSpPr>
        <p:spPr>
          <a:xfrm>
            <a:off x="4906092" y="2897616"/>
            <a:ext cx="2423058" cy="523220"/>
          </a:xfrm>
          <a:prstGeom prst="rect">
            <a:avLst/>
          </a:prstGeom>
          <a:noFill/>
        </p:spPr>
        <p:txBody>
          <a:bodyPr wrap="square" rtlCol="0">
            <a:spAutoFit/>
          </a:bodyPr>
          <a:lstStyle/>
          <a:p>
            <a:pPr algn="ctr"/>
            <a:r>
              <a:rPr lang="en-US" sz="1400" b="1">
                <a:solidFill>
                  <a:schemeClr val="bg1"/>
                </a:solidFill>
              </a:rPr>
              <a:t>Common Cognitive Biases</a:t>
            </a:r>
          </a:p>
        </p:txBody>
      </p:sp>
      <p:sp>
        <p:nvSpPr>
          <p:cNvPr id="30" name="TextBox 29">
            <a:extLst>
              <a:ext uri="{FF2B5EF4-FFF2-40B4-BE49-F238E27FC236}">
                <a16:creationId xmlns:a16="http://schemas.microsoft.com/office/drawing/2014/main" id="{93192D08-F360-3297-31B5-4F10D2163986}"/>
              </a:ext>
            </a:extLst>
          </p:cNvPr>
          <p:cNvSpPr txBox="1"/>
          <p:nvPr/>
        </p:nvSpPr>
        <p:spPr>
          <a:xfrm>
            <a:off x="7328001" y="3113059"/>
            <a:ext cx="2423058" cy="307777"/>
          </a:xfrm>
          <a:prstGeom prst="rect">
            <a:avLst/>
          </a:prstGeom>
          <a:noFill/>
        </p:spPr>
        <p:txBody>
          <a:bodyPr wrap="square" rtlCol="0">
            <a:spAutoFit/>
          </a:bodyPr>
          <a:lstStyle/>
          <a:p>
            <a:pPr algn="ctr"/>
            <a:r>
              <a:rPr lang="en-US" sz="1400" b="1">
                <a:solidFill>
                  <a:schemeClr val="bg1"/>
                </a:solidFill>
              </a:rPr>
              <a:t>The REF Method</a:t>
            </a:r>
          </a:p>
        </p:txBody>
      </p:sp>
      <p:sp>
        <p:nvSpPr>
          <p:cNvPr id="31" name="TextBox 30">
            <a:extLst>
              <a:ext uri="{FF2B5EF4-FFF2-40B4-BE49-F238E27FC236}">
                <a16:creationId xmlns:a16="http://schemas.microsoft.com/office/drawing/2014/main" id="{0BAA639C-E646-150E-5304-DABD900FDF41}"/>
              </a:ext>
            </a:extLst>
          </p:cNvPr>
          <p:cNvSpPr txBox="1"/>
          <p:nvPr/>
        </p:nvSpPr>
        <p:spPr>
          <a:xfrm>
            <a:off x="9760802" y="3113059"/>
            <a:ext cx="2423058" cy="307777"/>
          </a:xfrm>
          <a:prstGeom prst="rect">
            <a:avLst/>
          </a:prstGeom>
          <a:noFill/>
        </p:spPr>
        <p:txBody>
          <a:bodyPr wrap="square" rtlCol="0">
            <a:spAutoFit/>
          </a:bodyPr>
          <a:lstStyle/>
          <a:p>
            <a:pPr algn="ctr"/>
            <a:r>
              <a:rPr lang="en-US" sz="1400" b="1">
                <a:solidFill>
                  <a:schemeClr val="bg1"/>
                </a:solidFill>
              </a:rPr>
              <a:t>Framing Impact</a:t>
            </a:r>
          </a:p>
        </p:txBody>
      </p:sp>
      <p:pic>
        <p:nvPicPr>
          <p:cNvPr id="32" name="Graphic 31" descr="Bullseye with solid fill">
            <a:extLst>
              <a:ext uri="{FF2B5EF4-FFF2-40B4-BE49-F238E27FC236}">
                <a16:creationId xmlns:a16="http://schemas.microsoft.com/office/drawing/2014/main" id="{703D3091-8D1C-CBDD-9E1A-878EB37D7D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58462" y="2052222"/>
            <a:ext cx="822960" cy="822960"/>
          </a:xfrm>
          <a:prstGeom prst="rect">
            <a:avLst/>
          </a:prstGeom>
        </p:spPr>
      </p:pic>
      <p:pic>
        <p:nvPicPr>
          <p:cNvPr id="33" name="Graphic 32" descr="Briefcase with solid fill">
            <a:extLst>
              <a:ext uri="{FF2B5EF4-FFF2-40B4-BE49-F238E27FC236}">
                <a16:creationId xmlns:a16="http://schemas.microsoft.com/office/drawing/2014/main" id="{4E4AA8C5-8E5D-C675-DA70-A5E04BB1B4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82932" y="2062073"/>
            <a:ext cx="822960" cy="822960"/>
          </a:xfrm>
          <a:prstGeom prst="rect">
            <a:avLst/>
          </a:prstGeom>
        </p:spPr>
      </p:pic>
      <p:pic>
        <p:nvPicPr>
          <p:cNvPr id="34" name="Graphic 33" descr="Books on shelf with solid fill">
            <a:extLst>
              <a:ext uri="{FF2B5EF4-FFF2-40B4-BE49-F238E27FC236}">
                <a16:creationId xmlns:a16="http://schemas.microsoft.com/office/drawing/2014/main" id="{C083327C-5251-35DC-F639-1A87D677708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7402" y="2018531"/>
            <a:ext cx="822960" cy="822960"/>
          </a:xfrm>
          <a:prstGeom prst="rect">
            <a:avLst/>
          </a:prstGeom>
        </p:spPr>
      </p:pic>
      <p:pic>
        <p:nvPicPr>
          <p:cNvPr id="35" name="Graphic 34" descr="Lights On with solid fill">
            <a:extLst>
              <a:ext uri="{FF2B5EF4-FFF2-40B4-BE49-F238E27FC236}">
                <a16:creationId xmlns:a16="http://schemas.microsoft.com/office/drawing/2014/main" id="{3DAA5C14-555B-5546-48D4-D49E5220918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128625" y="2052222"/>
            <a:ext cx="822960" cy="822960"/>
          </a:xfrm>
          <a:prstGeom prst="rect">
            <a:avLst/>
          </a:prstGeom>
        </p:spPr>
      </p:pic>
      <p:pic>
        <p:nvPicPr>
          <p:cNvPr id="36" name="Graphic 35" descr="Meeting with solid fill">
            <a:extLst>
              <a:ext uri="{FF2B5EF4-FFF2-40B4-BE49-F238E27FC236}">
                <a16:creationId xmlns:a16="http://schemas.microsoft.com/office/drawing/2014/main" id="{150B25E3-95E1-8968-5F8E-1EB7E070E85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245167" y="2052222"/>
            <a:ext cx="822960" cy="822960"/>
          </a:xfrm>
          <a:prstGeom prst="rect">
            <a:avLst/>
          </a:prstGeom>
        </p:spPr>
      </p:pic>
      <p:sp>
        <p:nvSpPr>
          <p:cNvPr id="37" name="Freeform: Shape 36">
            <a:extLst>
              <a:ext uri="{FF2B5EF4-FFF2-40B4-BE49-F238E27FC236}">
                <a16:creationId xmlns:a16="http://schemas.microsoft.com/office/drawing/2014/main" id="{15633DF6-20A4-8D40-6168-C0D68258418F}"/>
              </a:ext>
            </a:extLst>
          </p:cNvPr>
          <p:cNvSpPr/>
          <p:nvPr/>
        </p:nvSpPr>
        <p:spPr>
          <a:xfrm>
            <a:off x="-2985" y="1765141"/>
            <a:ext cx="2437765" cy="136783"/>
          </a:xfrm>
          <a:custGeom>
            <a:avLst/>
            <a:gdLst>
              <a:gd name="connsiteX0" fmla="*/ 0 w 2437765"/>
              <a:gd name="connsiteY0" fmla="*/ 0 h 2437764"/>
              <a:gd name="connsiteX1" fmla="*/ 2437765 w 2437765"/>
              <a:gd name="connsiteY1" fmla="*/ 0 h 2437764"/>
              <a:gd name="connsiteX2" fmla="*/ 2437765 w 2437765"/>
              <a:gd name="connsiteY2" fmla="*/ 2437765 h 2437764"/>
              <a:gd name="connsiteX3" fmla="*/ 0 w 2437765"/>
              <a:gd name="connsiteY3" fmla="*/ 2437765 h 2437764"/>
            </a:gdLst>
            <a:ahLst/>
            <a:cxnLst>
              <a:cxn ang="0">
                <a:pos x="connsiteX0" y="connsiteY0"/>
              </a:cxn>
              <a:cxn ang="0">
                <a:pos x="connsiteX1" y="connsiteY1"/>
              </a:cxn>
              <a:cxn ang="0">
                <a:pos x="connsiteX2" y="connsiteY2"/>
              </a:cxn>
              <a:cxn ang="0">
                <a:pos x="connsiteX3" y="connsiteY3"/>
              </a:cxn>
            </a:cxnLst>
            <a:rect l="l" t="t" r="r" b="b"/>
            <a:pathLst>
              <a:path w="2437765" h="2437764">
                <a:moveTo>
                  <a:pt x="0" y="0"/>
                </a:moveTo>
                <a:lnTo>
                  <a:pt x="2437765" y="0"/>
                </a:lnTo>
                <a:lnTo>
                  <a:pt x="2437765" y="2437765"/>
                </a:lnTo>
                <a:lnTo>
                  <a:pt x="0" y="2437765"/>
                </a:lnTo>
                <a:close/>
              </a:path>
            </a:pathLst>
          </a:custGeom>
          <a:solidFill>
            <a:srgbClr val="006772"/>
          </a:solidFill>
          <a:ln w="634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83AEB7BC-C08C-558A-CEB1-1DE248D0F093}"/>
              </a:ext>
            </a:extLst>
          </p:cNvPr>
          <p:cNvSpPr/>
          <p:nvPr/>
        </p:nvSpPr>
        <p:spPr>
          <a:xfrm>
            <a:off x="2434780" y="1765141"/>
            <a:ext cx="2437765" cy="136783"/>
          </a:xfrm>
          <a:custGeom>
            <a:avLst/>
            <a:gdLst>
              <a:gd name="connsiteX0" fmla="*/ 0 w 2437765"/>
              <a:gd name="connsiteY0" fmla="*/ 0 h 2437764"/>
              <a:gd name="connsiteX1" fmla="*/ 2437765 w 2437765"/>
              <a:gd name="connsiteY1" fmla="*/ 0 h 2437764"/>
              <a:gd name="connsiteX2" fmla="*/ 2437765 w 2437765"/>
              <a:gd name="connsiteY2" fmla="*/ 2437765 h 2437764"/>
              <a:gd name="connsiteX3" fmla="*/ 0 w 2437765"/>
              <a:gd name="connsiteY3" fmla="*/ 2437765 h 2437764"/>
            </a:gdLst>
            <a:ahLst/>
            <a:cxnLst>
              <a:cxn ang="0">
                <a:pos x="connsiteX0" y="connsiteY0"/>
              </a:cxn>
              <a:cxn ang="0">
                <a:pos x="connsiteX1" y="connsiteY1"/>
              </a:cxn>
              <a:cxn ang="0">
                <a:pos x="connsiteX2" y="connsiteY2"/>
              </a:cxn>
              <a:cxn ang="0">
                <a:pos x="connsiteX3" y="connsiteY3"/>
              </a:cxn>
            </a:cxnLst>
            <a:rect l="l" t="t" r="r" b="b"/>
            <a:pathLst>
              <a:path w="2437765" h="2437764">
                <a:moveTo>
                  <a:pt x="0" y="0"/>
                </a:moveTo>
                <a:lnTo>
                  <a:pt x="2437765" y="0"/>
                </a:lnTo>
                <a:lnTo>
                  <a:pt x="2437765" y="2437765"/>
                </a:lnTo>
                <a:lnTo>
                  <a:pt x="0" y="2437765"/>
                </a:lnTo>
                <a:close/>
              </a:path>
            </a:pathLst>
          </a:custGeom>
          <a:solidFill>
            <a:srgbClr val="961E22"/>
          </a:solidFill>
          <a:ln w="634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F7C1CE3-3ED4-6EBC-4A1A-A72DF1EB5742}"/>
              </a:ext>
            </a:extLst>
          </p:cNvPr>
          <p:cNvSpPr/>
          <p:nvPr/>
        </p:nvSpPr>
        <p:spPr>
          <a:xfrm>
            <a:off x="4872545" y="1765141"/>
            <a:ext cx="2437765" cy="136783"/>
          </a:xfrm>
          <a:custGeom>
            <a:avLst/>
            <a:gdLst>
              <a:gd name="connsiteX0" fmla="*/ 0 w 2437765"/>
              <a:gd name="connsiteY0" fmla="*/ 0 h 2437764"/>
              <a:gd name="connsiteX1" fmla="*/ 2437765 w 2437765"/>
              <a:gd name="connsiteY1" fmla="*/ 0 h 2437764"/>
              <a:gd name="connsiteX2" fmla="*/ 2437765 w 2437765"/>
              <a:gd name="connsiteY2" fmla="*/ 2437765 h 2437764"/>
              <a:gd name="connsiteX3" fmla="*/ 0 w 2437765"/>
              <a:gd name="connsiteY3" fmla="*/ 2437765 h 2437764"/>
            </a:gdLst>
            <a:ahLst/>
            <a:cxnLst>
              <a:cxn ang="0">
                <a:pos x="connsiteX0" y="connsiteY0"/>
              </a:cxn>
              <a:cxn ang="0">
                <a:pos x="connsiteX1" y="connsiteY1"/>
              </a:cxn>
              <a:cxn ang="0">
                <a:pos x="connsiteX2" y="connsiteY2"/>
              </a:cxn>
              <a:cxn ang="0">
                <a:pos x="connsiteX3" y="connsiteY3"/>
              </a:cxn>
            </a:cxnLst>
            <a:rect l="l" t="t" r="r" b="b"/>
            <a:pathLst>
              <a:path w="2437765" h="2437764">
                <a:moveTo>
                  <a:pt x="0" y="0"/>
                </a:moveTo>
                <a:lnTo>
                  <a:pt x="2437765" y="0"/>
                </a:lnTo>
                <a:lnTo>
                  <a:pt x="2437765" y="2437765"/>
                </a:lnTo>
                <a:lnTo>
                  <a:pt x="0" y="2437765"/>
                </a:lnTo>
                <a:close/>
              </a:path>
            </a:pathLst>
          </a:custGeom>
          <a:solidFill>
            <a:srgbClr val="313E49"/>
          </a:solidFill>
          <a:ln w="634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4C19ECA-F9F3-618A-9777-A96F3816D506}"/>
              </a:ext>
            </a:extLst>
          </p:cNvPr>
          <p:cNvSpPr/>
          <p:nvPr/>
        </p:nvSpPr>
        <p:spPr>
          <a:xfrm>
            <a:off x="7310310" y="1765141"/>
            <a:ext cx="2437765" cy="136783"/>
          </a:xfrm>
          <a:custGeom>
            <a:avLst/>
            <a:gdLst>
              <a:gd name="connsiteX0" fmla="*/ 0 w 2437765"/>
              <a:gd name="connsiteY0" fmla="*/ 0 h 2437764"/>
              <a:gd name="connsiteX1" fmla="*/ 2437765 w 2437765"/>
              <a:gd name="connsiteY1" fmla="*/ 0 h 2437764"/>
              <a:gd name="connsiteX2" fmla="*/ 2437765 w 2437765"/>
              <a:gd name="connsiteY2" fmla="*/ 2437765 h 2437764"/>
              <a:gd name="connsiteX3" fmla="*/ 0 w 2437765"/>
              <a:gd name="connsiteY3" fmla="*/ 2437765 h 2437764"/>
            </a:gdLst>
            <a:ahLst/>
            <a:cxnLst>
              <a:cxn ang="0">
                <a:pos x="connsiteX0" y="connsiteY0"/>
              </a:cxn>
              <a:cxn ang="0">
                <a:pos x="connsiteX1" y="connsiteY1"/>
              </a:cxn>
              <a:cxn ang="0">
                <a:pos x="connsiteX2" y="connsiteY2"/>
              </a:cxn>
              <a:cxn ang="0">
                <a:pos x="connsiteX3" y="connsiteY3"/>
              </a:cxn>
            </a:cxnLst>
            <a:rect l="l" t="t" r="r" b="b"/>
            <a:pathLst>
              <a:path w="2437765" h="2437764">
                <a:moveTo>
                  <a:pt x="0" y="0"/>
                </a:moveTo>
                <a:lnTo>
                  <a:pt x="2437765" y="0"/>
                </a:lnTo>
                <a:lnTo>
                  <a:pt x="2437765" y="2437765"/>
                </a:lnTo>
                <a:lnTo>
                  <a:pt x="0" y="2437765"/>
                </a:lnTo>
                <a:close/>
              </a:path>
            </a:pathLst>
          </a:custGeom>
          <a:solidFill>
            <a:srgbClr val="6C1618"/>
          </a:solidFill>
          <a:ln w="634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B177C875-E7ED-D550-5F56-BA0E63E050EF}"/>
              </a:ext>
            </a:extLst>
          </p:cNvPr>
          <p:cNvSpPr/>
          <p:nvPr/>
        </p:nvSpPr>
        <p:spPr>
          <a:xfrm>
            <a:off x="9748075" y="1765141"/>
            <a:ext cx="2437765" cy="136783"/>
          </a:xfrm>
          <a:custGeom>
            <a:avLst/>
            <a:gdLst>
              <a:gd name="connsiteX0" fmla="*/ 0 w 2437765"/>
              <a:gd name="connsiteY0" fmla="*/ 0 h 2437764"/>
              <a:gd name="connsiteX1" fmla="*/ 2437765 w 2437765"/>
              <a:gd name="connsiteY1" fmla="*/ 0 h 2437764"/>
              <a:gd name="connsiteX2" fmla="*/ 2437765 w 2437765"/>
              <a:gd name="connsiteY2" fmla="*/ 2437765 h 2437764"/>
              <a:gd name="connsiteX3" fmla="*/ 0 w 2437765"/>
              <a:gd name="connsiteY3" fmla="*/ 2437765 h 2437764"/>
            </a:gdLst>
            <a:ahLst/>
            <a:cxnLst>
              <a:cxn ang="0">
                <a:pos x="connsiteX0" y="connsiteY0"/>
              </a:cxn>
              <a:cxn ang="0">
                <a:pos x="connsiteX1" y="connsiteY1"/>
              </a:cxn>
              <a:cxn ang="0">
                <a:pos x="connsiteX2" y="connsiteY2"/>
              </a:cxn>
              <a:cxn ang="0">
                <a:pos x="connsiteX3" y="connsiteY3"/>
              </a:cxn>
            </a:cxnLst>
            <a:rect l="l" t="t" r="r" b="b"/>
            <a:pathLst>
              <a:path w="2437765" h="2437764">
                <a:moveTo>
                  <a:pt x="0" y="0"/>
                </a:moveTo>
                <a:lnTo>
                  <a:pt x="2437765" y="0"/>
                </a:lnTo>
                <a:lnTo>
                  <a:pt x="2437765" y="2437765"/>
                </a:lnTo>
                <a:lnTo>
                  <a:pt x="0" y="2437765"/>
                </a:lnTo>
                <a:close/>
              </a:path>
            </a:pathLst>
          </a:custGeom>
          <a:solidFill>
            <a:schemeClr val="tx1"/>
          </a:solidFill>
          <a:ln w="6345" cap="flat">
            <a:noFill/>
            <a:prstDash val="solid"/>
            <a:miter/>
          </a:ln>
        </p:spPr>
        <p:txBody>
          <a:bodyPr rtlCol="0" anchor="ctr"/>
          <a:lstStyle/>
          <a:p>
            <a:endParaRPr lang="en-US"/>
          </a:p>
        </p:txBody>
      </p:sp>
    </p:spTree>
    <p:custDataLst>
      <p:tags r:id="rId1"/>
    </p:custDataLst>
    <p:extLst>
      <p:ext uri="{BB962C8B-B14F-4D97-AF65-F5344CB8AC3E}">
        <p14:creationId xmlns:p14="http://schemas.microsoft.com/office/powerpoint/2010/main" val="1384479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F2DC7-533B-B562-921C-AC61ED60C850}"/>
            </a:ext>
          </a:extLst>
        </p:cNvPr>
        <p:cNvGrpSpPr/>
        <p:nvPr/>
      </p:nvGrpSpPr>
      <p:grpSpPr>
        <a:xfrm>
          <a:off x="0" y="0"/>
          <a:ext cx="0" cy="0"/>
          <a:chOff x="0" y="0"/>
          <a:chExt cx="0" cy="0"/>
        </a:xfrm>
      </p:grpSpPr>
      <p:sp>
        <p:nvSpPr>
          <p:cNvPr id="20" name="Freeform: Shape 19">
            <a:extLst>
              <a:ext uri="{FF2B5EF4-FFF2-40B4-BE49-F238E27FC236}">
                <a16:creationId xmlns:a16="http://schemas.microsoft.com/office/drawing/2014/main" id="{42DF4072-7350-1DF0-3814-535A56A62037}"/>
              </a:ext>
            </a:extLst>
          </p:cNvPr>
          <p:cNvSpPr/>
          <p:nvPr/>
        </p:nvSpPr>
        <p:spPr>
          <a:xfrm>
            <a:off x="946378" y="4282755"/>
            <a:ext cx="5270578" cy="895738"/>
          </a:xfrm>
          <a:custGeom>
            <a:avLst/>
            <a:gdLst>
              <a:gd name="connsiteX0" fmla="*/ 0 w 2437765"/>
              <a:gd name="connsiteY0" fmla="*/ 0 h 2437764"/>
              <a:gd name="connsiteX1" fmla="*/ 2437765 w 2437765"/>
              <a:gd name="connsiteY1" fmla="*/ 0 h 2437764"/>
              <a:gd name="connsiteX2" fmla="*/ 2437765 w 2437765"/>
              <a:gd name="connsiteY2" fmla="*/ 2437765 h 2437764"/>
              <a:gd name="connsiteX3" fmla="*/ 0 w 2437765"/>
              <a:gd name="connsiteY3" fmla="*/ 2437765 h 2437764"/>
            </a:gdLst>
            <a:ahLst/>
            <a:cxnLst>
              <a:cxn ang="0">
                <a:pos x="connsiteX0" y="connsiteY0"/>
              </a:cxn>
              <a:cxn ang="0">
                <a:pos x="connsiteX1" y="connsiteY1"/>
              </a:cxn>
              <a:cxn ang="0">
                <a:pos x="connsiteX2" y="connsiteY2"/>
              </a:cxn>
              <a:cxn ang="0">
                <a:pos x="connsiteX3" y="connsiteY3"/>
              </a:cxn>
            </a:cxnLst>
            <a:rect l="l" t="t" r="r" b="b"/>
            <a:pathLst>
              <a:path w="2437765" h="2437764">
                <a:moveTo>
                  <a:pt x="0" y="0"/>
                </a:moveTo>
                <a:lnTo>
                  <a:pt x="2437765" y="0"/>
                </a:lnTo>
                <a:lnTo>
                  <a:pt x="2437765" y="2437765"/>
                </a:lnTo>
                <a:lnTo>
                  <a:pt x="0" y="2437765"/>
                </a:lnTo>
                <a:close/>
              </a:path>
            </a:pathLst>
          </a:custGeom>
          <a:solidFill>
            <a:srgbClr val="961E22"/>
          </a:solidFill>
          <a:ln w="6345" cap="flat">
            <a:noFill/>
            <a:prstDash val="solid"/>
            <a:miter/>
          </a:ln>
        </p:spPr>
        <p:txBody>
          <a:bodyPr rtlCol="0" anchor="ctr"/>
          <a:lstStyle/>
          <a:p>
            <a:endParaRPr lang="en-US" sz="1200"/>
          </a:p>
        </p:txBody>
      </p:sp>
      <p:sp>
        <p:nvSpPr>
          <p:cNvPr id="2" name="Title 1">
            <a:extLst>
              <a:ext uri="{FF2B5EF4-FFF2-40B4-BE49-F238E27FC236}">
                <a16:creationId xmlns:a16="http://schemas.microsoft.com/office/drawing/2014/main" id="{AD3DBCC7-21EA-F086-B02C-0A2EA9ABDF9C}"/>
              </a:ext>
            </a:extLst>
          </p:cNvPr>
          <p:cNvSpPr>
            <a:spLocks noGrp="1"/>
          </p:cNvSpPr>
          <p:nvPr>
            <p:ph type="title"/>
          </p:nvPr>
        </p:nvSpPr>
        <p:spPr>
          <a:xfrm>
            <a:off x="609442" y="548640"/>
            <a:ext cx="6075564" cy="664144"/>
          </a:xfrm>
        </p:spPr>
        <p:txBody>
          <a:bodyPr/>
          <a:lstStyle/>
          <a:p>
            <a:r>
              <a:rPr lang="fr-FR" sz="3200" dirty="0"/>
              <a:t>POLL/Quiz </a:t>
            </a:r>
            <a:r>
              <a:rPr lang="fr-FR" sz="3200" dirty="0" err="1"/>
              <a:t>Results</a:t>
            </a:r>
            <a:endParaRPr lang="en-US" sz="3200" dirty="0"/>
          </a:p>
        </p:txBody>
      </p:sp>
      <p:sp>
        <p:nvSpPr>
          <p:cNvPr id="7" name="Footer Placeholder 6">
            <a:extLst>
              <a:ext uri="{FF2B5EF4-FFF2-40B4-BE49-F238E27FC236}">
                <a16:creationId xmlns:a16="http://schemas.microsoft.com/office/drawing/2014/main" id="{DB05D131-293F-FCB2-5DF6-FCB64C2F81B7}"/>
              </a:ext>
            </a:extLst>
          </p:cNvPr>
          <p:cNvSpPr>
            <a:spLocks noGrp="1"/>
          </p:cNvSpPr>
          <p:nvPr>
            <p:ph type="ftr" sz="quarter" idx="10"/>
          </p:nvPr>
        </p:nvSpPr>
        <p:spPr>
          <a:xfrm>
            <a:off x="9319372" y="6421903"/>
            <a:ext cx="2450461" cy="246221"/>
          </a:xfrm>
        </p:spPr>
        <p:txBody>
          <a:bodyPr/>
          <a:lstStyle/>
          <a:p>
            <a:pPr lvl="0"/>
            <a:r>
              <a:rPr lang="en-US" noProof="0"/>
              <a:t>© 2024  |  SEE  |  </a:t>
            </a:r>
            <a:fld id="{3A58E257-EB6E-4C2D-B1F3-E1DA43064D96}" type="slidenum">
              <a:rPr lang="en-US" altLang="en-US" noProof="0" smtClean="0"/>
              <a:pPr lvl="0"/>
              <a:t>19</a:t>
            </a:fld>
            <a:endParaRPr lang="en-US" altLang="en-US" noProof="0"/>
          </a:p>
        </p:txBody>
      </p:sp>
      <p:sp>
        <p:nvSpPr>
          <p:cNvPr id="17" name="Freeform: Shape 16">
            <a:extLst>
              <a:ext uri="{FF2B5EF4-FFF2-40B4-BE49-F238E27FC236}">
                <a16:creationId xmlns:a16="http://schemas.microsoft.com/office/drawing/2014/main" id="{3988A356-5BB9-F53A-03F1-3966CBFD3078}"/>
              </a:ext>
            </a:extLst>
          </p:cNvPr>
          <p:cNvSpPr/>
          <p:nvPr/>
        </p:nvSpPr>
        <p:spPr>
          <a:xfrm>
            <a:off x="946378" y="1410046"/>
            <a:ext cx="5270580" cy="903949"/>
          </a:xfrm>
          <a:custGeom>
            <a:avLst/>
            <a:gdLst>
              <a:gd name="connsiteX0" fmla="*/ 0 w 2437765"/>
              <a:gd name="connsiteY0" fmla="*/ 0 h 2437764"/>
              <a:gd name="connsiteX1" fmla="*/ 2437765 w 2437765"/>
              <a:gd name="connsiteY1" fmla="*/ 0 h 2437764"/>
              <a:gd name="connsiteX2" fmla="*/ 2437765 w 2437765"/>
              <a:gd name="connsiteY2" fmla="*/ 2437765 h 2437764"/>
              <a:gd name="connsiteX3" fmla="*/ 0 w 2437765"/>
              <a:gd name="connsiteY3" fmla="*/ 2437765 h 2437764"/>
            </a:gdLst>
            <a:ahLst/>
            <a:cxnLst>
              <a:cxn ang="0">
                <a:pos x="connsiteX0" y="connsiteY0"/>
              </a:cxn>
              <a:cxn ang="0">
                <a:pos x="connsiteX1" y="connsiteY1"/>
              </a:cxn>
              <a:cxn ang="0">
                <a:pos x="connsiteX2" y="connsiteY2"/>
              </a:cxn>
              <a:cxn ang="0">
                <a:pos x="connsiteX3" y="connsiteY3"/>
              </a:cxn>
            </a:cxnLst>
            <a:rect l="l" t="t" r="r" b="b"/>
            <a:pathLst>
              <a:path w="2437765" h="2437764">
                <a:moveTo>
                  <a:pt x="0" y="0"/>
                </a:moveTo>
                <a:lnTo>
                  <a:pt x="2437765" y="0"/>
                </a:lnTo>
                <a:lnTo>
                  <a:pt x="2437765" y="2437765"/>
                </a:lnTo>
                <a:lnTo>
                  <a:pt x="0" y="2437765"/>
                </a:lnTo>
                <a:close/>
              </a:path>
            </a:pathLst>
          </a:custGeom>
          <a:solidFill>
            <a:srgbClr val="008998"/>
          </a:solidFill>
          <a:ln w="6345" cap="flat">
            <a:noFill/>
            <a:prstDash val="solid"/>
            <a:miter/>
          </a:ln>
        </p:spPr>
        <p:txBody>
          <a:bodyPr rtlCol="0" anchor="ctr"/>
          <a:lstStyle/>
          <a:p>
            <a:endParaRPr lang="en-US" sz="1200"/>
          </a:p>
        </p:txBody>
      </p:sp>
      <p:sp>
        <p:nvSpPr>
          <p:cNvPr id="18" name="Freeform: Shape 17">
            <a:extLst>
              <a:ext uri="{FF2B5EF4-FFF2-40B4-BE49-F238E27FC236}">
                <a16:creationId xmlns:a16="http://schemas.microsoft.com/office/drawing/2014/main" id="{92CEC9A2-0F75-ED4E-1283-929025D8D871}"/>
              </a:ext>
            </a:extLst>
          </p:cNvPr>
          <p:cNvSpPr/>
          <p:nvPr/>
        </p:nvSpPr>
        <p:spPr>
          <a:xfrm>
            <a:off x="946378" y="2313012"/>
            <a:ext cx="5270579" cy="915384"/>
          </a:xfrm>
          <a:custGeom>
            <a:avLst/>
            <a:gdLst>
              <a:gd name="connsiteX0" fmla="*/ 0 w 2437765"/>
              <a:gd name="connsiteY0" fmla="*/ 0 h 2437764"/>
              <a:gd name="connsiteX1" fmla="*/ 2437765 w 2437765"/>
              <a:gd name="connsiteY1" fmla="*/ 0 h 2437764"/>
              <a:gd name="connsiteX2" fmla="*/ 2437765 w 2437765"/>
              <a:gd name="connsiteY2" fmla="*/ 2437765 h 2437764"/>
              <a:gd name="connsiteX3" fmla="*/ 0 w 2437765"/>
              <a:gd name="connsiteY3" fmla="*/ 2437765 h 2437764"/>
            </a:gdLst>
            <a:ahLst/>
            <a:cxnLst>
              <a:cxn ang="0">
                <a:pos x="connsiteX0" y="connsiteY0"/>
              </a:cxn>
              <a:cxn ang="0">
                <a:pos x="connsiteX1" y="connsiteY1"/>
              </a:cxn>
              <a:cxn ang="0">
                <a:pos x="connsiteX2" y="connsiteY2"/>
              </a:cxn>
              <a:cxn ang="0">
                <a:pos x="connsiteX3" y="connsiteY3"/>
              </a:cxn>
            </a:cxnLst>
            <a:rect l="l" t="t" r="r" b="b"/>
            <a:pathLst>
              <a:path w="2437765" h="2437764">
                <a:moveTo>
                  <a:pt x="0" y="0"/>
                </a:moveTo>
                <a:lnTo>
                  <a:pt x="2437765" y="0"/>
                </a:lnTo>
                <a:lnTo>
                  <a:pt x="2437765" y="2437765"/>
                </a:lnTo>
                <a:lnTo>
                  <a:pt x="0" y="2437765"/>
                </a:lnTo>
                <a:close/>
              </a:path>
            </a:pathLst>
          </a:custGeom>
          <a:solidFill>
            <a:srgbClr val="CF3339"/>
          </a:solidFill>
          <a:ln w="6345" cap="flat">
            <a:noFill/>
            <a:prstDash val="solid"/>
            <a:miter/>
          </a:ln>
        </p:spPr>
        <p:txBody>
          <a:bodyPr rtlCol="0" anchor="ctr"/>
          <a:lstStyle/>
          <a:p>
            <a:endParaRPr lang="en-US" sz="1200"/>
          </a:p>
        </p:txBody>
      </p:sp>
      <p:sp>
        <p:nvSpPr>
          <p:cNvPr id="19" name="Freeform: Shape 18">
            <a:extLst>
              <a:ext uri="{FF2B5EF4-FFF2-40B4-BE49-F238E27FC236}">
                <a16:creationId xmlns:a16="http://schemas.microsoft.com/office/drawing/2014/main" id="{1D91574E-7EED-0313-F0F9-FDB6280D38EA}"/>
              </a:ext>
            </a:extLst>
          </p:cNvPr>
          <p:cNvSpPr/>
          <p:nvPr/>
        </p:nvSpPr>
        <p:spPr>
          <a:xfrm>
            <a:off x="946378" y="3225851"/>
            <a:ext cx="5270578" cy="1056904"/>
          </a:xfrm>
          <a:custGeom>
            <a:avLst/>
            <a:gdLst>
              <a:gd name="connsiteX0" fmla="*/ 0 w 2437765"/>
              <a:gd name="connsiteY0" fmla="*/ 0 h 2437764"/>
              <a:gd name="connsiteX1" fmla="*/ 2437765 w 2437765"/>
              <a:gd name="connsiteY1" fmla="*/ 0 h 2437764"/>
              <a:gd name="connsiteX2" fmla="*/ 2437765 w 2437765"/>
              <a:gd name="connsiteY2" fmla="*/ 2437765 h 2437764"/>
              <a:gd name="connsiteX3" fmla="*/ 0 w 2437765"/>
              <a:gd name="connsiteY3" fmla="*/ 2437765 h 2437764"/>
            </a:gdLst>
            <a:ahLst/>
            <a:cxnLst>
              <a:cxn ang="0">
                <a:pos x="connsiteX0" y="connsiteY0"/>
              </a:cxn>
              <a:cxn ang="0">
                <a:pos x="connsiteX1" y="connsiteY1"/>
              </a:cxn>
              <a:cxn ang="0">
                <a:pos x="connsiteX2" y="connsiteY2"/>
              </a:cxn>
              <a:cxn ang="0">
                <a:pos x="connsiteX3" y="connsiteY3"/>
              </a:cxn>
            </a:cxnLst>
            <a:rect l="l" t="t" r="r" b="b"/>
            <a:pathLst>
              <a:path w="2437765" h="2437764">
                <a:moveTo>
                  <a:pt x="0" y="0"/>
                </a:moveTo>
                <a:lnTo>
                  <a:pt x="2437765" y="0"/>
                </a:lnTo>
                <a:lnTo>
                  <a:pt x="2437765" y="2437765"/>
                </a:lnTo>
                <a:lnTo>
                  <a:pt x="0" y="2437765"/>
                </a:lnTo>
                <a:close/>
              </a:path>
            </a:pathLst>
          </a:custGeom>
          <a:solidFill>
            <a:srgbClr val="006772"/>
          </a:solidFill>
          <a:ln w="6345" cap="flat">
            <a:noFill/>
            <a:prstDash val="solid"/>
            <a:miter/>
          </a:ln>
        </p:spPr>
        <p:txBody>
          <a:bodyPr rtlCol="0" anchor="ctr"/>
          <a:lstStyle/>
          <a:p>
            <a:endParaRPr lang="en-US" sz="1200"/>
          </a:p>
        </p:txBody>
      </p:sp>
      <p:sp>
        <p:nvSpPr>
          <p:cNvPr id="21" name="Freeform: Shape 20">
            <a:extLst>
              <a:ext uri="{FF2B5EF4-FFF2-40B4-BE49-F238E27FC236}">
                <a16:creationId xmlns:a16="http://schemas.microsoft.com/office/drawing/2014/main" id="{3C6A7D58-EB04-B9D7-99F8-0BB7553BD904}"/>
              </a:ext>
            </a:extLst>
          </p:cNvPr>
          <p:cNvSpPr/>
          <p:nvPr/>
        </p:nvSpPr>
        <p:spPr>
          <a:xfrm>
            <a:off x="946377" y="5178494"/>
            <a:ext cx="5267357" cy="914400"/>
          </a:xfrm>
          <a:custGeom>
            <a:avLst/>
            <a:gdLst>
              <a:gd name="connsiteX0" fmla="*/ 0 w 2437765"/>
              <a:gd name="connsiteY0" fmla="*/ 0 h 2437764"/>
              <a:gd name="connsiteX1" fmla="*/ 2437765 w 2437765"/>
              <a:gd name="connsiteY1" fmla="*/ 0 h 2437764"/>
              <a:gd name="connsiteX2" fmla="*/ 2437765 w 2437765"/>
              <a:gd name="connsiteY2" fmla="*/ 2437765 h 2437764"/>
              <a:gd name="connsiteX3" fmla="*/ 0 w 2437765"/>
              <a:gd name="connsiteY3" fmla="*/ 2437765 h 2437764"/>
            </a:gdLst>
            <a:ahLst/>
            <a:cxnLst>
              <a:cxn ang="0">
                <a:pos x="connsiteX0" y="connsiteY0"/>
              </a:cxn>
              <a:cxn ang="0">
                <a:pos x="connsiteX1" y="connsiteY1"/>
              </a:cxn>
              <a:cxn ang="0">
                <a:pos x="connsiteX2" y="connsiteY2"/>
              </a:cxn>
              <a:cxn ang="0">
                <a:pos x="connsiteX3" y="connsiteY3"/>
              </a:cxn>
            </a:cxnLst>
            <a:rect l="l" t="t" r="r" b="b"/>
            <a:pathLst>
              <a:path w="2437765" h="2437764">
                <a:moveTo>
                  <a:pt x="0" y="0"/>
                </a:moveTo>
                <a:lnTo>
                  <a:pt x="2437765" y="0"/>
                </a:lnTo>
                <a:lnTo>
                  <a:pt x="2437765" y="2437765"/>
                </a:lnTo>
                <a:lnTo>
                  <a:pt x="0" y="2437765"/>
                </a:lnTo>
                <a:close/>
              </a:path>
            </a:pathLst>
          </a:custGeom>
          <a:solidFill>
            <a:srgbClr val="313E49"/>
          </a:solidFill>
          <a:ln w="6345" cap="flat">
            <a:noFill/>
            <a:prstDash val="solid"/>
            <a:miter/>
          </a:ln>
        </p:spPr>
        <p:txBody>
          <a:bodyPr rtlCol="0" anchor="ctr"/>
          <a:lstStyle/>
          <a:p>
            <a:endParaRPr lang="en-US" sz="1200"/>
          </a:p>
        </p:txBody>
      </p:sp>
      <p:sp>
        <p:nvSpPr>
          <p:cNvPr id="22" name="TextBox 21">
            <a:extLst>
              <a:ext uri="{FF2B5EF4-FFF2-40B4-BE49-F238E27FC236}">
                <a16:creationId xmlns:a16="http://schemas.microsoft.com/office/drawing/2014/main" id="{5649110B-24C7-4275-5C0C-E10DD8A9352A}"/>
              </a:ext>
            </a:extLst>
          </p:cNvPr>
          <p:cNvSpPr txBox="1"/>
          <p:nvPr/>
        </p:nvSpPr>
        <p:spPr>
          <a:xfrm>
            <a:off x="1019582" y="1740896"/>
            <a:ext cx="5187818" cy="413891"/>
          </a:xfrm>
          <a:prstGeom prst="rect">
            <a:avLst/>
          </a:prstGeom>
          <a:noFill/>
        </p:spPr>
        <p:txBody>
          <a:bodyPr wrap="square" lIns="91440" tIns="0" rIns="91440" bIns="0" rtlCol="0" anchor="t" anchorCtr="0">
            <a:noAutofit/>
          </a:bodyPr>
          <a:lstStyle/>
          <a:p>
            <a:pPr>
              <a:spcAft>
                <a:spcPts val="600"/>
              </a:spcAft>
            </a:pPr>
            <a:r>
              <a:rPr lang="en-US" sz="1200" b="0" i="0">
                <a:solidFill>
                  <a:schemeClr val="bg1"/>
                </a:solidFill>
                <a:effectLst/>
                <a:latin typeface="Arial" panose="020B0604020202020204" pitchFamily="34" charset="0"/>
                <a:cs typeface="Arial" panose="020B0604020202020204" pitchFamily="34" charset="0"/>
              </a:rPr>
              <a:t>Which of the following best describes the focus of Critical Thinking?</a:t>
            </a:r>
          </a:p>
          <a:p>
            <a:pPr>
              <a:spcAft>
                <a:spcPts val="600"/>
              </a:spcAft>
            </a:pPr>
            <a:r>
              <a:rPr lang="en-US" sz="1200" b="0" i="0">
                <a:solidFill>
                  <a:schemeClr val="bg1"/>
                </a:solidFill>
                <a:effectLst/>
                <a:latin typeface="Arial" panose="020B0604020202020204" pitchFamily="34" charset="0"/>
                <a:cs typeface="Arial" panose="020B0604020202020204" pitchFamily="34" charset="0"/>
              </a:rPr>
              <a:t>B. Evaluating information quality and identifying biases</a:t>
            </a:r>
            <a:endParaRPr lang="en-US" sz="1200">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EEBAC204-D25E-79B5-7640-5FC545F5B5DC}"/>
              </a:ext>
            </a:extLst>
          </p:cNvPr>
          <p:cNvSpPr txBox="1"/>
          <p:nvPr/>
        </p:nvSpPr>
        <p:spPr>
          <a:xfrm>
            <a:off x="1019582" y="2638188"/>
            <a:ext cx="5187818" cy="408239"/>
          </a:xfrm>
          <a:prstGeom prst="rect">
            <a:avLst/>
          </a:prstGeom>
          <a:noFill/>
        </p:spPr>
        <p:txBody>
          <a:bodyPr wrap="square" lIns="91440" tIns="0" rIns="91440" bIns="0" rtlCol="0" anchor="t" anchorCtr="0">
            <a:noAutofit/>
          </a:bodyPr>
          <a:lstStyle/>
          <a:p>
            <a:pPr>
              <a:spcAft>
                <a:spcPts val="600"/>
              </a:spcAft>
            </a:pPr>
            <a:r>
              <a:rPr lang="en-US" sz="1200" b="0" i="0">
                <a:solidFill>
                  <a:schemeClr val="bg1"/>
                </a:solidFill>
                <a:effectLst/>
                <a:latin typeface="Arial" panose="020B0604020202020204" pitchFamily="34" charset="0"/>
                <a:cs typeface="Arial" panose="020B0604020202020204" pitchFamily="34" charset="0"/>
              </a:rPr>
              <a:t>System 1 thinking is characterized by …</a:t>
            </a:r>
          </a:p>
          <a:p>
            <a:pPr>
              <a:spcAft>
                <a:spcPts val="600"/>
              </a:spcAft>
            </a:pPr>
            <a:r>
              <a:rPr lang="en-US" sz="1200">
                <a:solidFill>
                  <a:schemeClr val="bg1"/>
                </a:solidFill>
                <a:latin typeface="Arial" panose="020B0604020202020204" pitchFamily="34" charset="0"/>
                <a:cs typeface="Arial" panose="020B0604020202020204" pitchFamily="34" charset="0"/>
              </a:rPr>
              <a:t>A</a:t>
            </a:r>
            <a:r>
              <a:rPr lang="en-US" sz="1200" b="0" i="0">
                <a:solidFill>
                  <a:schemeClr val="bg1"/>
                </a:solidFill>
                <a:effectLst/>
                <a:latin typeface="Arial" panose="020B0604020202020204" pitchFamily="34" charset="0"/>
                <a:cs typeface="Arial" panose="020B0604020202020204" pitchFamily="34" charset="0"/>
              </a:rPr>
              <a:t>. Fast, automatic, and intuitive responses</a:t>
            </a:r>
            <a:endParaRPr lang="en-US" sz="1200">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6F211EA6-88C9-2573-AFDB-908F2A0F4CDA}"/>
              </a:ext>
            </a:extLst>
          </p:cNvPr>
          <p:cNvSpPr txBox="1"/>
          <p:nvPr/>
        </p:nvSpPr>
        <p:spPr>
          <a:xfrm>
            <a:off x="1019581" y="3535905"/>
            <a:ext cx="5187817" cy="620550"/>
          </a:xfrm>
          <a:prstGeom prst="rect">
            <a:avLst/>
          </a:prstGeom>
          <a:noFill/>
        </p:spPr>
        <p:txBody>
          <a:bodyPr wrap="square" lIns="91440" tIns="0" rIns="91440" bIns="0" rtlCol="0" anchor="t" anchorCtr="0">
            <a:noAutofit/>
          </a:bodyPr>
          <a:lstStyle/>
          <a:p>
            <a:pPr>
              <a:spcAft>
                <a:spcPts val="600"/>
              </a:spcAft>
            </a:pPr>
            <a:r>
              <a:rPr lang="en-US" sz="1200" b="0" i="0">
                <a:solidFill>
                  <a:schemeClr val="bg1"/>
                </a:solidFill>
                <a:effectLst/>
                <a:latin typeface="Arial" panose="020B0604020202020204" pitchFamily="34" charset="0"/>
                <a:cs typeface="Arial" panose="020B0604020202020204" pitchFamily="34" charset="0"/>
              </a:rPr>
              <a:t>Which of the following biases involves overestimating the extent to which others share our opinions?</a:t>
            </a:r>
            <a:endParaRPr lang="en-US" sz="1200">
              <a:solidFill>
                <a:schemeClr val="bg1"/>
              </a:solidFill>
              <a:latin typeface="Arial" panose="020B0604020202020204" pitchFamily="34" charset="0"/>
              <a:cs typeface="Arial" panose="020B0604020202020204" pitchFamily="34" charset="0"/>
            </a:endParaRPr>
          </a:p>
          <a:p>
            <a:pPr>
              <a:spcAft>
                <a:spcPts val="600"/>
              </a:spcAft>
            </a:pPr>
            <a:r>
              <a:rPr lang="en-US" sz="1200" b="0" i="0">
                <a:solidFill>
                  <a:schemeClr val="bg1"/>
                </a:solidFill>
                <a:effectLst/>
                <a:latin typeface="Arial" panose="020B0604020202020204" pitchFamily="34" charset="0"/>
                <a:cs typeface="Arial" panose="020B0604020202020204" pitchFamily="34" charset="0"/>
              </a:rPr>
              <a:t>C. False Consensus Bias</a:t>
            </a:r>
            <a:endParaRPr lang="en-US" sz="1200">
              <a:solidFill>
                <a:schemeClr val="bg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754C10F5-295C-FFCE-899B-277B088CD995}"/>
              </a:ext>
            </a:extLst>
          </p:cNvPr>
          <p:cNvSpPr txBox="1"/>
          <p:nvPr/>
        </p:nvSpPr>
        <p:spPr>
          <a:xfrm>
            <a:off x="1019582" y="4613666"/>
            <a:ext cx="5197375" cy="438528"/>
          </a:xfrm>
          <a:prstGeom prst="rect">
            <a:avLst/>
          </a:prstGeom>
          <a:noFill/>
        </p:spPr>
        <p:txBody>
          <a:bodyPr wrap="square" lIns="91440" tIns="0" rIns="91440" bIns="0" rtlCol="0" anchor="t" anchorCtr="0">
            <a:noAutofit/>
          </a:bodyPr>
          <a:lstStyle/>
          <a:p>
            <a:pPr>
              <a:spcAft>
                <a:spcPts val="600"/>
              </a:spcAft>
            </a:pPr>
            <a:r>
              <a:rPr lang="en-US" sz="1200" b="0" i="0">
                <a:solidFill>
                  <a:schemeClr val="bg1"/>
                </a:solidFill>
                <a:effectLst/>
                <a:latin typeface="Arial" panose="020B0604020202020204" pitchFamily="34" charset="0"/>
                <a:cs typeface="Arial" panose="020B0604020202020204" pitchFamily="34" charset="0"/>
              </a:rPr>
              <a:t>According to the REF Method, when is intuition more reliable?</a:t>
            </a:r>
            <a:endParaRPr lang="en-US" sz="1200">
              <a:solidFill>
                <a:schemeClr val="bg1"/>
              </a:solidFill>
              <a:latin typeface="Arial" panose="020B0604020202020204" pitchFamily="34" charset="0"/>
              <a:cs typeface="Arial" panose="020B0604020202020204" pitchFamily="34" charset="0"/>
            </a:endParaRPr>
          </a:p>
          <a:p>
            <a:pPr>
              <a:spcAft>
                <a:spcPts val="600"/>
              </a:spcAft>
            </a:pPr>
            <a:r>
              <a:rPr lang="en-US" sz="1200" b="0" i="0">
                <a:solidFill>
                  <a:schemeClr val="bg1"/>
                </a:solidFill>
                <a:effectLst/>
                <a:latin typeface="Arial" panose="020B0604020202020204" pitchFamily="34" charset="0"/>
                <a:cs typeface="Arial" panose="020B0604020202020204" pitchFamily="34" charset="0"/>
              </a:rPr>
              <a:t>B. In regular, familiar situations with ample exposure and swift feedback</a:t>
            </a:r>
            <a:endParaRPr lang="en-US" sz="1200">
              <a:solidFill>
                <a:schemeClr val="bg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9D9C6DE4-B0A2-735E-3474-AFFC7F8F678B}"/>
              </a:ext>
            </a:extLst>
          </p:cNvPr>
          <p:cNvSpPr txBox="1"/>
          <p:nvPr/>
        </p:nvSpPr>
        <p:spPr>
          <a:xfrm>
            <a:off x="1019582" y="5490353"/>
            <a:ext cx="5187816" cy="457579"/>
          </a:xfrm>
          <a:prstGeom prst="rect">
            <a:avLst/>
          </a:prstGeom>
          <a:noFill/>
        </p:spPr>
        <p:txBody>
          <a:bodyPr wrap="square" lIns="91440" tIns="0" rIns="91440" bIns="0" rtlCol="0" anchor="t" anchorCtr="0">
            <a:noAutofit/>
          </a:bodyPr>
          <a:lstStyle/>
          <a:p>
            <a:pPr>
              <a:spcAft>
                <a:spcPts val="600"/>
              </a:spcAft>
            </a:pPr>
            <a:r>
              <a:rPr lang="en-US" sz="1200" b="0" i="0">
                <a:solidFill>
                  <a:schemeClr val="bg1"/>
                </a:solidFill>
                <a:effectLst/>
                <a:latin typeface="Arial" panose="020B0604020202020204" pitchFamily="34" charset="0"/>
                <a:cs typeface="Arial" panose="020B0604020202020204" pitchFamily="34" charset="0"/>
              </a:rPr>
              <a:t>In decision-making, what does framing refer to?</a:t>
            </a:r>
          </a:p>
          <a:p>
            <a:pPr>
              <a:spcAft>
                <a:spcPts val="600"/>
              </a:spcAft>
            </a:pPr>
            <a:r>
              <a:rPr lang="en-US" sz="1200" b="0" i="0">
                <a:solidFill>
                  <a:schemeClr val="bg1"/>
                </a:solidFill>
                <a:effectLst/>
                <a:latin typeface="Arial" panose="020B0604020202020204" pitchFamily="34" charset="0"/>
                <a:cs typeface="Arial" panose="020B0604020202020204" pitchFamily="34" charset="0"/>
              </a:rPr>
              <a:t>B. The way information is presented and its impact on judgment</a:t>
            </a:r>
          </a:p>
        </p:txBody>
      </p:sp>
      <p:sp>
        <p:nvSpPr>
          <p:cNvPr id="27" name="TextBox 26">
            <a:extLst>
              <a:ext uri="{FF2B5EF4-FFF2-40B4-BE49-F238E27FC236}">
                <a16:creationId xmlns:a16="http://schemas.microsoft.com/office/drawing/2014/main" id="{B2E0B690-E73E-FBC3-B899-60CEE66F67A1}"/>
              </a:ext>
            </a:extLst>
          </p:cNvPr>
          <p:cNvSpPr txBox="1"/>
          <p:nvPr/>
        </p:nvSpPr>
        <p:spPr>
          <a:xfrm>
            <a:off x="1019582" y="1419870"/>
            <a:ext cx="5187814" cy="276999"/>
          </a:xfrm>
          <a:prstGeom prst="rect">
            <a:avLst/>
          </a:prstGeom>
          <a:noFill/>
        </p:spPr>
        <p:txBody>
          <a:bodyPr wrap="square" rtlCol="0">
            <a:spAutoFit/>
          </a:bodyPr>
          <a:lstStyle/>
          <a:p>
            <a:pPr algn="ctr"/>
            <a:r>
              <a:rPr lang="en-US" sz="1200" b="1">
                <a:solidFill>
                  <a:schemeClr val="bg1"/>
                </a:solidFill>
              </a:rPr>
              <a:t>Critical Thinking vs. Other Types</a:t>
            </a:r>
          </a:p>
        </p:txBody>
      </p:sp>
      <p:sp>
        <p:nvSpPr>
          <p:cNvPr id="28" name="TextBox 27">
            <a:extLst>
              <a:ext uri="{FF2B5EF4-FFF2-40B4-BE49-F238E27FC236}">
                <a16:creationId xmlns:a16="http://schemas.microsoft.com/office/drawing/2014/main" id="{9BBEE9AF-8DD3-FBD7-BE05-2FCC614C0441}"/>
              </a:ext>
            </a:extLst>
          </p:cNvPr>
          <p:cNvSpPr txBox="1"/>
          <p:nvPr/>
        </p:nvSpPr>
        <p:spPr>
          <a:xfrm>
            <a:off x="1019582" y="2334211"/>
            <a:ext cx="5197374" cy="276999"/>
          </a:xfrm>
          <a:prstGeom prst="rect">
            <a:avLst/>
          </a:prstGeom>
          <a:noFill/>
        </p:spPr>
        <p:txBody>
          <a:bodyPr wrap="square" rtlCol="0">
            <a:spAutoFit/>
          </a:bodyPr>
          <a:lstStyle/>
          <a:p>
            <a:pPr algn="ctr"/>
            <a:r>
              <a:rPr lang="en-US" sz="1200" b="1">
                <a:solidFill>
                  <a:schemeClr val="bg1"/>
                </a:solidFill>
              </a:rPr>
              <a:t>Two Systems of Thinking</a:t>
            </a:r>
          </a:p>
        </p:txBody>
      </p:sp>
      <p:sp>
        <p:nvSpPr>
          <p:cNvPr id="30" name="TextBox 29">
            <a:extLst>
              <a:ext uri="{FF2B5EF4-FFF2-40B4-BE49-F238E27FC236}">
                <a16:creationId xmlns:a16="http://schemas.microsoft.com/office/drawing/2014/main" id="{93192D08-F360-3297-31B5-4F10D2163986}"/>
              </a:ext>
            </a:extLst>
          </p:cNvPr>
          <p:cNvSpPr txBox="1"/>
          <p:nvPr/>
        </p:nvSpPr>
        <p:spPr>
          <a:xfrm>
            <a:off x="1019581" y="4305041"/>
            <a:ext cx="5197375" cy="276999"/>
          </a:xfrm>
          <a:prstGeom prst="rect">
            <a:avLst/>
          </a:prstGeom>
          <a:noFill/>
        </p:spPr>
        <p:txBody>
          <a:bodyPr wrap="square" rtlCol="0">
            <a:spAutoFit/>
          </a:bodyPr>
          <a:lstStyle/>
          <a:p>
            <a:pPr algn="ctr"/>
            <a:r>
              <a:rPr lang="en-US" sz="1200" b="1">
                <a:solidFill>
                  <a:schemeClr val="bg1"/>
                </a:solidFill>
              </a:rPr>
              <a:t>The REF Method</a:t>
            </a:r>
          </a:p>
        </p:txBody>
      </p:sp>
      <p:sp>
        <p:nvSpPr>
          <p:cNvPr id="31" name="TextBox 30">
            <a:extLst>
              <a:ext uri="{FF2B5EF4-FFF2-40B4-BE49-F238E27FC236}">
                <a16:creationId xmlns:a16="http://schemas.microsoft.com/office/drawing/2014/main" id="{0BAA639C-E646-150E-5304-DABD900FDF41}"/>
              </a:ext>
            </a:extLst>
          </p:cNvPr>
          <p:cNvSpPr txBox="1"/>
          <p:nvPr/>
        </p:nvSpPr>
        <p:spPr>
          <a:xfrm>
            <a:off x="1019581" y="5178493"/>
            <a:ext cx="5187815" cy="276999"/>
          </a:xfrm>
          <a:prstGeom prst="rect">
            <a:avLst/>
          </a:prstGeom>
          <a:noFill/>
        </p:spPr>
        <p:txBody>
          <a:bodyPr wrap="square" rtlCol="0">
            <a:spAutoFit/>
          </a:bodyPr>
          <a:lstStyle/>
          <a:p>
            <a:pPr algn="ctr"/>
            <a:r>
              <a:rPr lang="en-US" sz="1200" b="1">
                <a:solidFill>
                  <a:schemeClr val="bg1"/>
                </a:solidFill>
              </a:rPr>
              <a:t>Framing Impact</a:t>
            </a:r>
          </a:p>
        </p:txBody>
      </p:sp>
      <p:sp>
        <p:nvSpPr>
          <p:cNvPr id="43" name="TextBox 42">
            <a:extLst>
              <a:ext uri="{FF2B5EF4-FFF2-40B4-BE49-F238E27FC236}">
                <a16:creationId xmlns:a16="http://schemas.microsoft.com/office/drawing/2014/main" id="{F5A6B379-CE0A-822E-3A75-07EDC1CB0853}"/>
              </a:ext>
            </a:extLst>
          </p:cNvPr>
          <p:cNvSpPr txBox="1"/>
          <p:nvPr/>
        </p:nvSpPr>
        <p:spPr>
          <a:xfrm>
            <a:off x="1019582" y="3236317"/>
            <a:ext cx="5197374" cy="276999"/>
          </a:xfrm>
          <a:prstGeom prst="rect">
            <a:avLst/>
          </a:prstGeom>
          <a:noFill/>
        </p:spPr>
        <p:txBody>
          <a:bodyPr wrap="square" rtlCol="0">
            <a:spAutoFit/>
          </a:bodyPr>
          <a:lstStyle/>
          <a:p>
            <a:pPr algn="ctr"/>
            <a:r>
              <a:rPr lang="en-US" sz="1200" b="1">
                <a:solidFill>
                  <a:schemeClr val="bg1"/>
                </a:solidFill>
              </a:rPr>
              <a:t>Common Cognitive Biases</a:t>
            </a:r>
          </a:p>
        </p:txBody>
      </p:sp>
      <p:sp>
        <p:nvSpPr>
          <p:cNvPr id="49" name="Freeform: Shape 48">
            <a:extLst>
              <a:ext uri="{FF2B5EF4-FFF2-40B4-BE49-F238E27FC236}">
                <a16:creationId xmlns:a16="http://schemas.microsoft.com/office/drawing/2014/main" id="{C2F2ED70-F6D4-7500-C8CE-8B244C05D40D}"/>
              </a:ext>
            </a:extLst>
          </p:cNvPr>
          <p:cNvSpPr/>
          <p:nvPr/>
        </p:nvSpPr>
        <p:spPr>
          <a:xfrm>
            <a:off x="781537" y="4282755"/>
            <a:ext cx="164840" cy="895738"/>
          </a:xfrm>
          <a:custGeom>
            <a:avLst/>
            <a:gdLst>
              <a:gd name="connsiteX0" fmla="*/ 0 w 2437765"/>
              <a:gd name="connsiteY0" fmla="*/ 0 h 2437764"/>
              <a:gd name="connsiteX1" fmla="*/ 2437765 w 2437765"/>
              <a:gd name="connsiteY1" fmla="*/ 0 h 2437764"/>
              <a:gd name="connsiteX2" fmla="*/ 2437765 w 2437765"/>
              <a:gd name="connsiteY2" fmla="*/ 2437765 h 2437764"/>
              <a:gd name="connsiteX3" fmla="*/ 0 w 2437765"/>
              <a:gd name="connsiteY3" fmla="*/ 2437765 h 2437764"/>
            </a:gdLst>
            <a:ahLst/>
            <a:cxnLst>
              <a:cxn ang="0">
                <a:pos x="connsiteX0" y="connsiteY0"/>
              </a:cxn>
              <a:cxn ang="0">
                <a:pos x="connsiteX1" y="connsiteY1"/>
              </a:cxn>
              <a:cxn ang="0">
                <a:pos x="connsiteX2" y="connsiteY2"/>
              </a:cxn>
              <a:cxn ang="0">
                <a:pos x="connsiteX3" y="connsiteY3"/>
              </a:cxn>
            </a:cxnLst>
            <a:rect l="l" t="t" r="r" b="b"/>
            <a:pathLst>
              <a:path w="2437765" h="2437764">
                <a:moveTo>
                  <a:pt x="0" y="0"/>
                </a:moveTo>
                <a:lnTo>
                  <a:pt x="2437765" y="0"/>
                </a:lnTo>
                <a:lnTo>
                  <a:pt x="2437765" y="2437765"/>
                </a:lnTo>
                <a:lnTo>
                  <a:pt x="0" y="2437765"/>
                </a:lnTo>
                <a:close/>
              </a:path>
            </a:pathLst>
          </a:custGeom>
          <a:solidFill>
            <a:srgbClr val="6C1618"/>
          </a:solidFill>
          <a:ln w="6345" cap="flat">
            <a:noFill/>
            <a:prstDash val="solid"/>
            <a:miter/>
          </a:ln>
        </p:spPr>
        <p:txBody>
          <a:bodyPr rtlCol="0" anchor="ctr"/>
          <a:lstStyle/>
          <a:p>
            <a:endParaRPr lang="en-US" sz="1200"/>
          </a:p>
        </p:txBody>
      </p:sp>
      <p:sp>
        <p:nvSpPr>
          <p:cNvPr id="50" name="Freeform: Shape 49">
            <a:extLst>
              <a:ext uri="{FF2B5EF4-FFF2-40B4-BE49-F238E27FC236}">
                <a16:creationId xmlns:a16="http://schemas.microsoft.com/office/drawing/2014/main" id="{FF84EC87-84DA-926C-127C-8954B114F03E}"/>
              </a:ext>
            </a:extLst>
          </p:cNvPr>
          <p:cNvSpPr/>
          <p:nvPr/>
        </p:nvSpPr>
        <p:spPr>
          <a:xfrm>
            <a:off x="781537" y="1410046"/>
            <a:ext cx="164840" cy="903949"/>
          </a:xfrm>
          <a:custGeom>
            <a:avLst/>
            <a:gdLst>
              <a:gd name="connsiteX0" fmla="*/ 0 w 2437765"/>
              <a:gd name="connsiteY0" fmla="*/ 0 h 2437764"/>
              <a:gd name="connsiteX1" fmla="*/ 2437765 w 2437765"/>
              <a:gd name="connsiteY1" fmla="*/ 0 h 2437764"/>
              <a:gd name="connsiteX2" fmla="*/ 2437765 w 2437765"/>
              <a:gd name="connsiteY2" fmla="*/ 2437765 h 2437764"/>
              <a:gd name="connsiteX3" fmla="*/ 0 w 2437765"/>
              <a:gd name="connsiteY3" fmla="*/ 2437765 h 2437764"/>
            </a:gdLst>
            <a:ahLst/>
            <a:cxnLst>
              <a:cxn ang="0">
                <a:pos x="connsiteX0" y="connsiteY0"/>
              </a:cxn>
              <a:cxn ang="0">
                <a:pos x="connsiteX1" y="connsiteY1"/>
              </a:cxn>
              <a:cxn ang="0">
                <a:pos x="connsiteX2" y="connsiteY2"/>
              </a:cxn>
              <a:cxn ang="0">
                <a:pos x="connsiteX3" y="connsiteY3"/>
              </a:cxn>
            </a:cxnLst>
            <a:rect l="l" t="t" r="r" b="b"/>
            <a:pathLst>
              <a:path w="2437765" h="2437764">
                <a:moveTo>
                  <a:pt x="0" y="0"/>
                </a:moveTo>
                <a:lnTo>
                  <a:pt x="2437765" y="0"/>
                </a:lnTo>
                <a:lnTo>
                  <a:pt x="2437765" y="2437765"/>
                </a:lnTo>
                <a:lnTo>
                  <a:pt x="0" y="2437765"/>
                </a:lnTo>
                <a:close/>
              </a:path>
            </a:pathLst>
          </a:custGeom>
          <a:solidFill>
            <a:srgbClr val="006772"/>
          </a:solidFill>
          <a:ln w="6345" cap="flat">
            <a:noFill/>
            <a:prstDash val="solid"/>
            <a:miter/>
          </a:ln>
        </p:spPr>
        <p:txBody>
          <a:bodyPr rtlCol="0" anchor="ctr"/>
          <a:lstStyle/>
          <a:p>
            <a:endParaRPr lang="en-US" sz="1200"/>
          </a:p>
        </p:txBody>
      </p:sp>
      <p:sp>
        <p:nvSpPr>
          <p:cNvPr id="51" name="Freeform: Shape 50">
            <a:extLst>
              <a:ext uri="{FF2B5EF4-FFF2-40B4-BE49-F238E27FC236}">
                <a16:creationId xmlns:a16="http://schemas.microsoft.com/office/drawing/2014/main" id="{E69D6384-BE92-45D6-F3D4-325D3F63DF99}"/>
              </a:ext>
            </a:extLst>
          </p:cNvPr>
          <p:cNvSpPr/>
          <p:nvPr/>
        </p:nvSpPr>
        <p:spPr>
          <a:xfrm>
            <a:off x="781538" y="2313012"/>
            <a:ext cx="164840" cy="915384"/>
          </a:xfrm>
          <a:custGeom>
            <a:avLst/>
            <a:gdLst>
              <a:gd name="connsiteX0" fmla="*/ 0 w 2437765"/>
              <a:gd name="connsiteY0" fmla="*/ 0 h 2437764"/>
              <a:gd name="connsiteX1" fmla="*/ 2437765 w 2437765"/>
              <a:gd name="connsiteY1" fmla="*/ 0 h 2437764"/>
              <a:gd name="connsiteX2" fmla="*/ 2437765 w 2437765"/>
              <a:gd name="connsiteY2" fmla="*/ 2437765 h 2437764"/>
              <a:gd name="connsiteX3" fmla="*/ 0 w 2437765"/>
              <a:gd name="connsiteY3" fmla="*/ 2437765 h 2437764"/>
            </a:gdLst>
            <a:ahLst/>
            <a:cxnLst>
              <a:cxn ang="0">
                <a:pos x="connsiteX0" y="connsiteY0"/>
              </a:cxn>
              <a:cxn ang="0">
                <a:pos x="connsiteX1" y="connsiteY1"/>
              </a:cxn>
              <a:cxn ang="0">
                <a:pos x="connsiteX2" y="connsiteY2"/>
              </a:cxn>
              <a:cxn ang="0">
                <a:pos x="connsiteX3" y="connsiteY3"/>
              </a:cxn>
            </a:cxnLst>
            <a:rect l="l" t="t" r="r" b="b"/>
            <a:pathLst>
              <a:path w="2437765" h="2437764">
                <a:moveTo>
                  <a:pt x="0" y="0"/>
                </a:moveTo>
                <a:lnTo>
                  <a:pt x="2437765" y="0"/>
                </a:lnTo>
                <a:lnTo>
                  <a:pt x="2437765" y="2437765"/>
                </a:lnTo>
                <a:lnTo>
                  <a:pt x="0" y="2437765"/>
                </a:lnTo>
                <a:close/>
              </a:path>
            </a:pathLst>
          </a:custGeom>
          <a:solidFill>
            <a:srgbClr val="961E22"/>
          </a:solidFill>
          <a:ln w="6345" cap="flat">
            <a:noFill/>
            <a:prstDash val="solid"/>
            <a:miter/>
          </a:ln>
        </p:spPr>
        <p:txBody>
          <a:bodyPr rtlCol="0" anchor="ctr"/>
          <a:lstStyle/>
          <a:p>
            <a:endParaRPr lang="en-US" sz="1200"/>
          </a:p>
        </p:txBody>
      </p:sp>
      <p:sp>
        <p:nvSpPr>
          <p:cNvPr id="52" name="Freeform: Shape 51">
            <a:extLst>
              <a:ext uri="{FF2B5EF4-FFF2-40B4-BE49-F238E27FC236}">
                <a16:creationId xmlns:a16="http://schemas.microsoft.com/office/drawing/2014/main" id="{911F4CA6-72E1-AD8B-0379-6E9E0200CFBF}"/>
              </a:ext>
            </a:extLst>
          </p:cNvPr>
          <p:cNvSpPr/>
          <p:nvPr/>
        </p:nvSpPr>
        <p:spPr>
          <a:xfrm>
            <a:off x="781537" y="3225851"/>
            <a:ext cx="164840" cy="1056904"/>
          </a:xfrm>
          <a:custGeom>
            <a:avLst/>
            <a:gdLst>
              <a:gd name="connsiteX0" fmla="*/ 0 w 2437765"/>
              <a:gd name="connsiteY0" fmla="*/ 0 h 2437764"/>
              <a:gd name="connsiteX1" fmla="*/ 2437765 w 2437765"/>
              <a:gd name="connsiteY1" fmla="*/ 0 h 2437764"/>
              <a:gd name="connsiteX2" fmla="*/ 2437765 w 2437765"/>
              <a:gd name="connsiteY2" fmla="*/ 2437765 h 2437764"/>
              <a:gd name="connsiteX3" fmla="*/ 0 w 2437765"/>
              <a:gd name="connsiteY3" fmla="*/ 2437765 h 2437764"/>
            </a:gdLst>
            <a:ahLst/>
            <a:cxnLst>
              <a:cxn ang="0">
                <a:pos x="connsiteX0" y="connsiteY0"/>
              </a:cxn>
              <a:cxn ang="0">
                <a:pos x="connsiteX1" y="connsiteY1"/>
              </a:cxn>
              <a:cxn ang="0">
                <a:pos x="connsiteX2" y="connsiteY2"/>
              </a:cxn>
              <a:cxn ang="0">
                <a:pos x="connsiteX3" y="connsiteY3"/>
              </a:cxn>
            </a:cxnLst>
            <a:rect l="l" t="t" r="r" b="b"/>
            <a:pathLst>
              <a:path w="2437765" h="2437764">
                <a:moveTo>
                  <a:pt x="0" y="0"/>
                </a:moveTo>
                <a:lnTo>
                  <a:pt x="2437765" y="0"/>
                </a:lnTo>
                <a:lnTo>
                  <a:pt x="2437765" y="2437765"/>
                </a:lnTo>
                <a:lnTo>
                  <a:pt x="0" y="2437765"/>
                </a:lnTo>
                <a:close/>
              </a:path>
            </a:pathLst>
          </a:custGeom>
          <a:solidFill>
            <a:srgbClr val="313E49"/>
          </a:solidFill>
          <a:ln w="6345" cap="flat">
            <a:noFill/>
            <a:prstDash val="solid"/>
            <a:miter/>
          </a:ln>
        </p:spPr>
        <p:txBody>
          <a:bodyPr rtlCol="0" anchor="ctr"/>
          <a:lstStyle/>
          <a:p>
            <a:endParaRPr lang="en-US" sz="1200"/>
          </a:p>
        </p:txBody>
      </p:sp>
      <p:sp>
        <p:nvSpPr>
          <p:cNvPr id="53" name="Freeform: Shape 52">
            <a:extLst>
              <a:ext uri="{FF2B5EF4-FFF2-40B4-BE49-F238E27FC236}">
                <a16:creationId xmlns:a16="http://schemas.microsoft.com/office/drawing/2014/main" id="{39D17A85-B15B-CAC7-E9D8-D22AA7E6E56D}"/>
              </a:ext>
            </a:extLst>
          </p:cNvPr>
          <p:cNvSpPr/>
          <p:nvPr/>
        </p:nvSpPr>
        <p:spPr>
          <a:xfrm>
            <a:off x="781536" y="5178494"/>
            <a:ext cx="164739" cy="914400"/>
          </a:xfrm>
          <a:custGeom>
            <a:avLst/>
            <a:gdLst>
              <a:gd name="connsiteX0" fmla="*/ 0 w 2437765"/>
              <a:gd name="connsiteY0" fmla="*/ 0 h 2437764"/>
              <a:gd name="connsiteX1" fmla="*/ 2437765 w 2437765"/>
              <a:gd name="connsiteY1" fmla="*/ 0 h 2437764"/>
              <a:gd name="connsiteX2" fmla="*/ 2437765 w 2437765"/>
              <a:gd name="connsiteY2" fmla="*/ 2437765 h 2437764"/>
              <a:gd name="connsiteX3" fmla="*/ 0 w 2437765"/>
              <a:gd name="connsiteY3" fmla="*/ 2437765 h 2437764"/>
            </a:gdLst>
            <a:ahLst/>
            <a:cxnLst>
              <a:cxn ang="0">
                <a:pos x="connsiteX0" y="connsiteY0"/>
              </a:cxn>
              <a:cxn ang="0">
                <a:pos x="connsiteX1" y="connsiteY1"/>
              </a:cxn>
              <a:cxn ang="0">
                <a:pos x="connsiteX2" y="connsiteY2"/>
              </a:cxn>
              <a:cxn ang="0">
                <a:pos x="connsiteX3" y="connsiteY3"/>
              </a:cxn>
            </a:cxnLst>
            <a:rect l="l" t="t" r="r" b="b"/>
            <a:pathLst>
              <a:path w="2437765" h="2437764">
                <a:moveTo>
                  <a:pt x="0" y="0"/>
                </a:moveTo>
                <a:lnTo>
                  <a:pt x="2437765" y="0"/>
                </a:lnTo>
                <a:lnTo>
                  <a:pt x="2437765" y="2437765"/>
                </a:lnTo>
                <a:lnTo>
                  <a:pt x="0" y="2437765"/>
                </a:lnTo>
                <a:close/>
              </a:path>
            </a:pathLst>
          </a:custGeom>
          <a:solidFill>
            <a:srgbClr val="000000"/>
          </a:solidFill>
          <a:ln w="6345" cap="flat">
            <a:noFill/>
            <a:prstDash val="solid"/>
            <a:miter/>
          </a:ln>
        </p:spPr>
        <p:txBody>
          <a:bodyPr rtlCol="0" anchor="ctr"/>
          <a:lstStyle/>
          <a:p>
            <a:endParaRPr lang="en-US" sz="1200"/>
          </a:p>
        </p:txBody>
      </p:sp>
    </p:spTree>
    <p:custDataLst>
      <p:tags r:id="rId1"/>
    </p:custDataLst>
    <p:extLst>
      <p:ext uri="{BB962C8B-B14F-4D97-AF65-F5344CB8AC3E}">
        <p14:creationId xmlns:p14="http://schemas.microsoft.com/office/powerpoint/2010/main" val="33632956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7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C4004-2208-2835-B4E9-9F135F3BA20E}"/>
              </a:ext>
            </a:extLst>
          </p:cNvPr>
          <p:cNvSpPr>
            <a:spLocks noGrp="1"/>
          </p:cNvSpPr>
          <p:nvPr>
            <p:ph type="title"/>
          </p:nvPr>
        </p:nvSpPr>
        <p:spPr>
          <a:xfrm>
            <a:off x="609441" y="548640"/>
            <a:ext cx="6112635" cy="664144"/>
          </a:xfrm>
        </p:spPr>
        <p:txBody>
          <a:bodyPr/>
          <a:lstStyle/>
          <a:p>
            <a:r>
              <a:rPr lang="en-US" sz="3200" dirty="0"/>
              <a:t>Agenda</a:t>
            </a:r>
          </a:p>
        </p:txBody>
      </p:sp>
      <p:sp>
        <p:nvSpPr>
          <p:cNvPr id="3" name="Footer Placeholder 2">
            <a:extLst>
              <a:ext uri="{FF2B5EF4-FFF2-40B4-BE49-F238E27FC236}">
                <a16:creationId xmlns:a16="http://schemas.microsoft.com/office/drawing/2014/main" id="{3A8DB205-A7B0-102E-4AD6-BF1C69B3DC9E}"/>
              </a:ext>
            </a:extLst>
          </p:cNvPr>
          <p:cNvSpPr>
            <a:spLocks noGrp="1"/>
          </p:cNvSpPr>
          <p:nvPr>
            <p:ph type="ftr" sz="quarter" idx="10"/>
          </p:nvPr>
        </p:nvSpPr>
        <p:spPr/>
        <p:txBody>
          <a:bodyPr/>
          <a:lstStyle/>
          <a:p>
            <a:pPr>
              <a:defRPr/>
            </a:pPr>
            <a:r>
              <a:rPr lang="en-US"/>
              <a:t>© 2024  |  SEE  |  </a:t>
            </a:r>
            <a:fld id="{3A58E257-EB6E-4C2D-B1F3-E1DA43064D96}" type="slidenum">
              <a:rPr altLang="en-US" smtClean="0"/>
              <a:pPr>
                <a:defRPr/>
              </a:pPr>
              <a:t>2</a:t>
            </a:fld>
            <a:endParaRPr altLang="en-US"/>
          </a:p>
        </p:txBody>
      </p:sp>
      <p:sp>
        <p:nvSpPr>
          <p:cNvPr id="11" name="TextBox 10">
            <a:extLst>
              <a:ext uri="{FF2B5EF4-FFF2-40B4-BE49-F238E27FC236}">
                <a16:creationId xmlns:a16="http://schemas.microsoft.com/office/drawing/2014/main" id="{2FE91BAF-4B19-C9E0-397A-EF75A8335907}"/>
              </a:ext>
            </a:extLst>
          </p:cNvPr>
          <p:cNvSpPr txBox="1"/>
          <p:nvPr/>
        </p:nvSpPr>
        <p:spPr>
          <a:xfrm>
            <a:off x="475997" y="1957564"/>
            <a:ext cx="3957457" cy="3016210"/>
          </a:xfrm>
          <a:prstGeom prst="rect">
            <a:avLst/>
          </a:prstGeom>
          <a:noFill/>
        </p:spPr>
        <p:txBody>
          <a:bodyPr wrap="square" rtlCol="0">
            <a:spAutoFit/>
          </a:bodyPr>
          <a:lstStyle/>
          <a:p>
            <a:pPr marL="342900" indent="-342900" algn="l">
              <a:spcAft>
                <a:spcPts val="1200"/>
              </a:spcAft>
              <a:buFont typeface="Arial" panose="020B0604020202020204" pitchFamily="34" charset="0"/>
              <a:buChar char="•"/>
            </a:pPr>
            <a:r>
              <a:rPr lang="en-US" sz="2000" b="1" i="0">
                <a:solidFill>
                  <a:schemeClr val="bg1"/>
                </a:solidFill>
                <a:effectLst/>
                <a:latin typeface="+mj-lt"/>
              </a:rPr>
              <a:t>Welcom</a:t>
            </a:r>
            <a:r>
              <a:rPr lang="en-US" sz="2000" b="1">
                <a:solidFill>
                  <a:schemeClr val="bg1"/>
                </a:solidFill>
                <a:latin typeface="+mj-lt"/>
              </a:rPr>
              <a:t>e &amp; Overview</a:t>
            </a:r>
          </a:p>
          <a:p>
            <a:pPr marL="342900" indent="-342900" algn="l">
              <a:spcAft>
                <a:spcPts val="1200"/>
              </a:spcAft>
              <a:buFont typeface="Arial" panose="020B0604020202020204" pitchFamily="34" charset="0"/>
              <a:buChar char="•"/>
            </a:pPr>
            <a:r>
              <a:rPr lang="en-US" sz="2000" b="1">
                <a:solidFill>
                  <a:schemeClr val="bg1"/>
                </a:solidFill>
                <a:latin typeface="+mj-lt"/>
              </a:rPr>
              <a:t>Business Acumen</a:t>
            </a:r>
          </a:p>
          <a:p>
            <a:pPr marL="342900" indent="-342900" algn="l">
              <a:spcAft>
                <a:spcPts val="1200"/>
              </a:spcAft>
              <a:buFont typeface="Arial" panose="020B0604020202020204" pitchFamily="34" charset="0"/>
              <a:buChar char="•"/>
            </a:pPr>
            <a:r>
              <a:rPr lang="en-US" sz="2000" b="1">
                <a:solidFill>
                  <a:schemeClr val="bg1"/>
                </a:solidFill>
                <a:latin typeface="+mj-lt"/>
              </a:rPr>
              <a:t>Talent Management</a:t>
            </a:r>
          </a:p>
          <a:p>
            <a:pPr marL="342900" indent="-342900" algn="l">
              <a:spcAft>
                <a:spcPts val="1200"/>
              </a:spcAft>
              <a:buFont typeface="Arial" panose="020B0604020202020204" pitchFamily="34" charset="0"/>
              <a:buChar char="•"/>
            </a:pPr>
            <a:r>
              <a:rPr lang="en-US" sz="2000" b="1">
                <a:solidFill>
                  <a:schemeClr val="bg1"/>
                </a:solidFill>
                <a:latin typeface="+mj-lt"/>
              </a:rPr>
              <a:t>Data Judgment -Critical Thinking</a:t>
            </a:r>
          </a:p>
          <a:p>
            <a:pPr marL="342900" indent="-342900" algn="l">
              <a:spcAft>
                <a:spcPts val="1200"/>
              </a:spcAft>
              <a:buFont typeface="Arial" panose="020B0604020202020204" pitchFamily="34" charset="0"/>
              <a:buChar char="•"/>
            </a:pPr>
            <a:r>
              <a:rPr lang="en-US" sz="2000" b="1">
                <a:solidFill>
                  <a:schemeClr val="bg1"/>
                </a:solidFill>
                <a:latin typeface="+mj-lt"/>
              </a:rPr>
              <a:t>Breakout Groups</a:t>
            </a:r>
          </a:p>
          <a:p>
            <a:pPr marL="342900" indent="-342900" algn="l">
              <a:spcAft>
                <a:spcPts val="1200"/>
              </a:spcAft>
              <a:buFont typeface="Arial" panose="020B0604020202020204" pitchFamily="34" charset="0"/>
              <a:buChar char="•"/>
            </a:pPr>
            <a:r>
              <a:rPr lang="en-US" sz="2000" b="1">
                <a:solidFill>
                  <a:schemeClr val="bg1"/>
                </a:solidFill>
                <a:latin typeface="+mj-lt"/>
              </a:rPr>
              <a:t>Summary</a:t>
            </a:r>
          </a:p>
        </p:txBody>
      </p:sp>
    </p:spTree>
    <p:custDataLst>
      <p:tags r:id="rId1"/>
    </p:custDataLst>
    <p:extLst>
      <p:ext uri="{BB962C8B-B14F-4D97-AF65-F5344CB8AC3E}">
        <p14:creationId xmlns:p14="http://schemas.microsoft.com/office/powerpoint/2010/main" val="3804862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3" name="Picture Placeholder 932" descr="A person standing in front of a group of people&#10;&#10;Description automatically generated">
            <a:extLst>
              <a:ext uri="{FF2B5EF4-FFF2-40B4-BE49-F238E27FC236}">
                <a16:creationId xmlns:a16="http://schemas.microsoft.com/office/drawing/2014/main" id="{0DEA9D0E-9147-7CDD-4381-6289416621C2}"/>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t="23499" b="38913"/>
          <a:stretch/>
        </p:blipFill>
        <p:spPr/>
      </p:pic>
      <p:sp>
        <p:nvSpPr>
          <p:cNvPr id="4" name="Freeform: Shape 3">
            <a:extLst>
              <a:ext uri="{FF2B5EF4-FFF2-40B4-BE49-F238E27FC236}">
                <a16:creationId xmlns:a16="http://schemas.microsoft.com/office/drawing/2014/main" id="{EEA8EE76-9BE4-A80B-AC43-A9D02EB6CECA}"/>
              </a:ext>
            </a:extLst>
          </p:cNvPr>
          <p:cNvSpPr/>
          <p:nvPr/>
        </p:nvSpPr>
        <p:spPr>
          <a:xfrm>
            <a:off x="9085342" y="2393646"/>
            <a:ext cx="3103483" cy="1291921"/>
          </a:xfrm>
          <a:custGeom>
            <a:avLst/>
            <a:gdLst>
              <a:gd name="connsiteX0" fmla="*/ 2767117 w 2767117"/>
              <a:gd name="connsiteY0" fmla="*/ 705936 h 1411935"/>
              <a:gd name="connsiteX1" fmla="*/ 2320575 w 2767117"/>
              <a:gd name="connsiteY1" fmla="*/ 0 h 1411935"/>
              <a:gd name="connsiteX2" fmla="*/ 2320575 w 2767117"/>
              <a:gd name="connsiteY2" fmla="*/ 334240 h 1411935"/>
              <a:gd name="connsiteX3" fmla="*/ 0 w 2767117"/>
              <a:gd name="connsiteY3" fmla="*/ 334240 h 1411935"/>
              <a:gd name="connsiteX4" fmla="*/ 0 w 2767117"/>
              <a:gd name="connsiteY4" fmla="*/ 1077632 h 1411935"/>
              <a:gd name="connsiteX5" fmla="*/ 2320575 w 2767117"/>
              <a:gd name="connsiteY5" fmla="*/ 1077632 h 1411935"/>
              <a:gd name="connsiteX6" fmla="*/ 2320575 w 2767117"/>
              <a:gd name="connsiteY6" fmla="*/ 1411936 h 1411935"/>
              <a:gd name="connsiteX7" fmla="*/ 2767117 w 2767117"/>
              <a:gd name="connsiteY7" fmla="*/ 705936 h 141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7117" h="1411935">
                <a:moveTo>
                  <a:pt x="2767117" y="705936"/>
                </a:moveTo>
                <a:lnTo>
                  <a:pt x="2320575" y="0"/>
                </a:lnTo>
                <a:lnTo>
                  <a:pt x="2320575" y="334240"/>
                </a:lnTo>
                <a:lnTo>
                  <a:pt x="0" y="334240"/>
                </a:lnTo>
                <a:lnTo>
                  <a:pt x="0" y="1077632"/>
                </a:lnTo>
                <a:lnTo>
                  <a:pt x="2320575" y="1077632"/>
                </a:lnTo>
                <a:lnTo>
                  <a:pt x="2320575" y="1411936"/>
                </a:lnTo>
                <a:lnTo>
                  <a:pt x="2767117" y="705936"/>
                </a:lnTo>
                <a:close/>
              </a:path>
            </a:pathLst>
          </a:custGeom>
          <a:solidFill>
            <a:schemeClr val="accent6"/>
          </a:solidFill>
          <a:ln w="634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EF723E7A-1783-CA29-81E8-DCE468241D79}"/>
              </a:ext>
            </a:extLst>
          </p:cNvPr>
          <p:cNvSpPr/>
          <p:nvPr/>
        </p:nvSpPr>
        <p:spPr>
          <a:xfrm>
            <a:off x="7163742" y="2353509"/>
            <a:ext cx="2767117" cy="1411935"/>
          </a:xfrm>
          <a:custGeom>
            <a:avLst/>
            <a:gdLst>
              <a:gd name="connsiteX0" fmla="*/ 2767117 w 2767117"/>
              <a:gd name="connsiteY0" fmla="*/ 705936 h 1411935"/>
              <a:gd name="connsiteX1" fmla="*/ 2320575 w 2767117"/>
              <a:gd name="connsiteY1" fmla="*/ 0 h 1411935"/>
              <a:gd name="connsiteX2" fmla="*/ 2320575 w 2767117"/>
              <a:gd name="connsiteY2" fmla="*/ 334240 h 1411935"/>
              <a:gd name="connsiteX3" fmla="*/ 0 w 2767117"/>
              <a:gd name="connsiteY3" fmla="*/ 334240 h 1411935"/>
              <a:gd name="connsiteX4" fmla="*/ 0 w 2767117"/>
              <a:gd name="connsiteY4" fmla="*/ 1077632 h 1411935"/>
              <a:gd name="connsiteX5" fmla="*/ 2320575 w 2767117"/>
              <a:gd name="connsiteY5" fmla="*/ 1077632 h 1411935"/>
              <a:gd name="connsiteX6" fmla="*/ 2320575 w 2767117"/>
              <a:gd name="connsiteY6" fmla="*/ 1411936 h 1411935"/>
              <a:gd name="connsiteX7" fmla="*/ 2767117 w 2767117"/>
              <a:gd name="connsiteY7" fmla="*/ 705936 h 141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7117" h="1411935">
                <a:moveTo>
                  <a:pt x="2767117" y="705936"/>
                </a:moveTo>
                <a:lnTo>
                  <a:pt x="2320575" y="0"/>
                </a:lnTo>
                <a:lnTo>
                  <a:pt x="2320575" y="334240"/>
                </a:lnTo>
                <a:lnTo>
                  <a:pt x="0" y="334240"/>
                </a:lnTo>
                <a:lnTo>
                  <a:pt x="0" y="1077632"/>
                </a:lnTo>
                <a:lnTo>
                  <a:pt x="2320575" y="1077632"/>
                </a:lnTo>
                <a:lnTo>
                  <a:pt x="2320575" y="1411936"/>
                </a:lnTo>
                <a:lnTo>
                  <a:pt x="2767117" y="705936"/>
                </a:lnTo>
                <a:close/>
              </a:path>
            </a:pathLst>
          </a:custGeom>
          <a:solidFill>
            <a:srgbClr val="961E22"/>
          </a:solidFill>
          <a:ln w="634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9A610AB-58CA-DA69-9DBB-32DC31169E0D}"/>
              </a:ext>
            </a:extLst>
          </p:cNvPr>
          <p:cNvSpPr/>
          <p:nvPr/>
        </p:nvSpPr>
        <p:spPr>
          <a:xfrm>
            <a:off x="4690744" y="2353509"/>
            <a:ext cx="2767116" cy="1411935"/>
          </a:xfrm>
          <a:custGeom>
            <a:avLst/>
            <a:gdLst>
              <a:gd name="connsiteX0" fmla="*/ 2767117 w 2767116"/>
              <a:gd name="connsiteY0" fmla="*/ 705936 h 1411935"/>
              <a:gd name="connsiteX1" fmla="*/ 2320511 w 2767116"/>
              <a:gd name="connsiteY1" fmla="*/ 0 h 1411935"/>
              <a:gd name="connsiteX2" fmla="*/ 2320511 w 2767116"/>
              <a:gd name="connsiteY2" fmla="*/ 334240 h 1411935"/>
              <a:gd name="connsiteX3" fmla="*/ 0 w 2767116"/>
              <a:gd name="connsiteY3" fmla="*/ 334240 h 1411935"/>
              <a:gd name="connsiteX4" fmla="*/ 0 w 2767116"/>
              <a:gd name="connsiteY4" fmla="*/ 1077632 h 1411935"/>
              <a:gd name="connsiteX5" fmla="*/ 2320511 w 2767116"/>
              <a:gd name="connsiteY5" fmla="*/ 1077632 h 1411935"/>
              <a:gd name="connsiteX6" fmla="*/ 2320511 w 2767116"/>
              <a:gd name="connsiteY6" fmla="*/ 1411936 h 1411935"/>
              <a:gd name="connsiteX7" fmla="*/ 2767117 w 2767116"/>
              <a:gd name="connsiteY7" fmla="*/ 705936 h 141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7116" h="1411935">
                <a:moveTo>
                  <a:pt x="2767117" y="705936"/>
                </a:moveTo>
                <a:lnTo>
                  <a:pt x="2320511" y="0"/>
                </a:lnTo>
                <a:lnTo>
                  <a:pt x="2320511" y="334240"/>
                </a:lnTo>
                <a:lnTo>
                  <a:pt x="0" y="334240"/>
                </a:lnTo>
                <a:lnTo>
                  <a:pt x="0" y="1077632"/>
                </a:lnTo>
                <a:lnTo>
                  <a:pt x="2320511" y="1077632"/>
                </a:lnTo>
                <a:lnTo>
                  <a:pt x="2320511" y="1411936"/>
                </a:lnTo>
                <a:lnTo>
                  <a:pt x="2767117" y="705936"/>
                </a:lnTo>
                <a:close/>
              </a:path>
            </a:pathLst>
          </a:custGeom>
          <a:solidFill>
            <a:srgbClr val="313E49"/>
          </a:solidFill>
          <a:ln w="634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8CF9F122-0414-CC8E-3B03-4990E5E2C575}"/>
              </a:ext>
            </a:extLst>
          </p:cNvPr>
          <p:cNvSpPr/>
          <p:nvPr/>
        </p:nvSpPr>
        <p:spPr>
          <a:xfrm>
            <a:off x="2217682" y="2353509"/>
            <a:ext cx="2767117" cy="1411935"/>
          </a:xfrm>
          <a:custGeom>
            <a:avLst/>
            <a:gdLst>
              <a:gd name="connsiteX0" fmla="*/ 2767117 w 2767117"/>
              <a:gd name="connsiteY0" fmla="*/ 705936 h 1411935"/>
              <a:gd name="connsiteX1" fmla="*/ 2320575 w 2767117"/>
              <a:gd name="connsiteY1" fmla="*/ 0 h 1411935"/>
              <a:gd name="connsiteX2" fmla="*/ 2320575 w 2767117"/>
              <a:gd name="connsiteY2" fmla="*/ 334240 h 1411935"/>
              <a:gd name="connsiteX3" fmla="*/ 0 w 2767117"/>
              <a:gd name="connsiteY3" fmla="*/ 334240 h 1411935"/>
              <a:gd name="connsiteX4" fmla="*/ 0 w 2767117"/>
              <a:gd name="connsiteY4" fmla="*/ 1077632 h 1411935"/>
              <a:gd name="connsiteX5" fmla="*/ 2320575 w 2767117"/>
              <a:gd name="connsiteY5" fmla="*/ 1077632 h 1411935"/>
              <a:gd name="connsiteX6" fmla="*/ 2320575 w 2767117"/>
              <a:gd name="connsiteY6" fmla="*/ 1411936 h 1411935"/>
              <a:gd name="connsiteX7" fmla="*/ 2767117 w 2767117"/>
              <a:gd name="connsiteY7" fmla="*/ 705936 h 141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7117" h="1411935">
                <a:moveTo>
                  <a:pt x="2767117" y="705936"/>
                </a:moveTo>
                <a:lnTo>
                  <a:pt x="2320575" y="0"/>
                </a:lnTo>
                <a:lnTo>
                  <a:pt x="2320575" y="334240"/>
                </a:lnTo>
                <a:lnTo>
                  <a:pt x="0" y="334240"/>
                </a:lnTo>
                <a:lnTo>
                  <a:pt x="0" y="1077632"/>
                </a:lnTo>
                <a:lnTo>
                  <a:pt x="2320575" y="1077632"/>
                </a:lnTo>
                <a:lnTo>
                  <a:pt x="2320575" y="1411936"/>
                </a:lnTo>
                <a:lnTo>
                  <a:pt x="2767117" y="705936"/>
                </a:lnTo>
                <a:close/>
              </a:path>
            </a:pathLst>
          </a:custGeom>
          <a:solidFill>
            <a:srgbClr val="CF3339"/>
          </a:solidFill>
          <a:ln w="634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E2165566-9311-8282-2D67-3D1D0FFB231D}"/>
              </a:ext>
            </a:extLst>
          </p:cNvPr>
          <p:cNvSpPr/>
          <p:nvPr/>
        </p:nvSpPr>
        <p:spPr>
          <a:xfrm>
            <a:off x="-255380" y="2353509"/>
            <a:ext cx="2767117" cy="1411935"/>
          </a:xfrm>
          <a:custGeom>
            <a:avLst/>
            <a:gdLst>
              <a:gd name="connsiteX0" fmla="*/ 2767117 w 2767117"/>
              <a:gd name="connsiteY0" fmla="*/ 705936 h 1411935"/>
              <a:gd name="connsiteX1" fmla="*/ 2320575 w 2767117"/>
              <a:gd name="connsiteY1" fmla="*/ 0 h 1411935"/>
              <a:gd name="connsiteX2" fmla="*/ 2320575 w 2767117"/>
              <a:gd name="connsiteY2" fmla="*/ 334240 h 1411935"/>
              <a:gd name="connsiteX3" fmla="*/ 0 w 2767117"/>
              <a:gd name="connsiteY3" fmla="*/ 334240 h 1411935"/>
              <a:gd name="connsiteX4" fmla="*/ 0 w 2767117"/>
              <a:gd name="connsiteY4" fmla="*/ 1077632 h 1411935"/>
              <a:gd name="connsiteX5" fmla="*/ 2320575 w 2767117"/>
              <a:gd name="connsiteY5" fmla="*/ 1077632 h 1411935"/>
              <a:gd name="connsiteX6" fmla="*/ 2320575 w 2767117"/>
              <a:gd name="connsiteY6" fmla="*/ 1411936 h 1411935"/>
              <a:gd name="connsiteX7" fmla="*/ 2767117 w 2767117"/>
              <a:gd name="connsiteY7" fmla="*/ 705936 h 141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7117" h="1411935">
                <a:moveTo>
                  <a:pt x="2767117" y="705936"/>
                </a:moveTo>
                <a:lnTo>
                  <a:pt x="2320575" y="0"/>
                </a:lnTo>
                <a:lnTo>
                  <a:pt x="2320575" y="334240"/>
                </a:lnTo>
                <a:lnTo>
                  <a:pt x="0" y="334240"/>
                </a:lnTo>
                <a:lnTo>
                  <a:pt x="0" y="1077632"/>
                </a:lnTo>
                <a:lnTo>
                  <a:pt x="2320575" y="1077632"/>
                </a:lnTo>
                <a:lnTo>
                  <a:pt x="2320575" y="1411936"/>
                </a:lnTo>
                <a:lnTo>
                  <a:pt x="2767117" y="705936"/>
                </a:lnTo>
                <a:close/>
              </a:path>
            </a:pathLst>
          </a:custGeom>
          <a:solidFill>
            <a:srgbClr val="DE7E80"/>
          </a:solidFill>
          <a:ln w="634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BD5DF4C8-0546-816B-3151-1B6A2D532065}"/>
              </a:ext>
            </a:extLst>
          </p:cNvPr>
          <p:cNvSpPr/>
          <p:nvPr/>
        </p:nvSpPr>
        <p:spPr>
          <a:xfrm>
            <a:off x="1461863" y="2866870"/>
            <a:ext cx="387122" cy="386995"/>
          </a:xfrm>
          <a:custGeom>
            <a:avLst/>
            <a:gdLst>
              <a:gd name="connsiteX0" fmla="*/ 387122 w 387122"/>
              <a:gd name="connsiteY0" fmla="*/ 193498 h 386995"/>
              <a:gd name="connsiteX1" fmla="*/ 193498 w 387122"/>
              <a:gd name="connsiteY1" fmla="*/ 386995 h 386995"/>
              <a:gd name="connsiteX2" fmla="*/ 0 w 387122"/>
              <a:gd name="connsiteY2" fmla="*/ 193498 h 386995"/>
              <a:gd name="connsiteX3" fmla="*/ 193498 w 387122"/>
              <a:gd name="connsiteY3" fmla="*/ 0 h 386995"/>
              <a:gd name="connsiteX4" fmla="*/ 387122 w 387122"/>
              <a:gd name="connsiteY4" fmla="*/ 193498 h 386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122" h="386995">
                <a:moveTo>
                  <a:pt x="387122" y="193498"/>
                </a:moveTo>
                <a:cubicBezTo>
                  <a:pt x="387122" y="300340"/>
                  <a:pt x="300404" y="386995"/>
                  <a:pt x="193498" y="386995"/>
                </a:cubicBezTo>
                <a:cubicBezTo>
                  <a:pt x="86592" y="386995"/>
                  <a:pt x="0" y="300340"/>
                  <a:pt x="0" y="193498"/>
                </a:cubicBezTo>
                <a:cubicBezTo>
                  <a:pt x="0" y="86655"/>
                  <a:pt x="86655" y="0"/>
                  <a:pt x="193498" y="0"/>
                </a:cubicBezTo>
                <a:cubicBezTo>
                  <a:pt x="300340" y="0"/>
                  <a:pt x="387122" y="86655"/>
                  <a:pt x="387122" y="193498"/>
                </a:cubicBezTo>
                <a:close/>
              </a:path>
            </a:pathLst>
          </a:custGeom>
          <a:solidFill>
            <a:srgbClr val="FFFFFF"/>
          </a:solidFill>
          <a:ln w="634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143B2BF8-D1F0-A8AF-CD26-86B45A14B041}"/>
              </a:ext>
            </a:extLst>
          </p:cNvPr>
          <p:cNvSpPr/>
          <p:nvPr/>
        </p:nvSpPr>
        <p:spPr>
          <a:xfrm>
            <a:off x="3966730" y="2866870"/>
            <a:ext cx="387122" cy="386995"/>
          </a:xfrm>
          <a:custGeom>
            <a:avLst/>
            <a:gdLst>
              <a:gd name="connsiteX0" fmla="*/ 387122 w 387122"/>
              <a:gd name="connsiteY0" fmla="*/ 193498 h 386995"/>
              <a:gd name="connsiteX1" fmla="*/ 193497 w 387122"/>
              <a:gd name="connsiteY1" fmla="*/ 386995 h 386995"/>
              <a:gd name="connsiteX2" fmla="*/ 0 w 387122"/>
              <a:gd name="connsiteY2" fmla="*/ 193498 h 386995"/>
              <a:gd name="connsiteX3" fmla="*/ 193497 w 387122"/>
              <a:gd name="connsiteY3" fmla="*/ 0 h 386995"/>
              <a:gd name="connsiteX4" fmla="*/ 387122 w 387122"/>
              <a:gd name="connsiteY4" fmla="*/ 193498 h 386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122" h="386995">
                <a:moveTo>
                  <a:pt x="387122" y="193498"/>
                </a:moveTo>
                <a:cubicBezTo>
                  <a:pt x="387122" y="300340"/>
                  <a:pt x="300404" y="386995"/>
                  <a:pt x="193497" y="386995"/>
                </a:cubicBezTo>
                <a:cubicBezTo>
                  <a:pt x="86592" y="386995"/>
                  <a:pt x="0" y="300340"/>
                  <a:pt x="0" y="193498"/>
                </a:cubicBezTo>
                <a:cubicBezTo>
                  <a:pt x="0" y="86655"/>
                  <a:pt x="86655" y="0"/>
                  <a:pt x="193497" y="0"/>
                </a:cubicBezTo>
                <a:cubicBezTo>
                  <a:pt x="300340" y="0"/>
                  <a:pt x="387122" y="86655"/>
                  <a:pt x="387122" y="193498"/>
                </a:cubicBezTo>
                <a:close/>
              </a:path>
            </a:pathLst>
          </a:custGeom>
          <a:solidFill>
            <a:srgbClr val="FFFFFF"/>
          </a:solidFill>
          <a:ln w="634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AF8D3033-CDE4-46BE-6FEA-FA17BA1822C0}"/>
              </a:ext>
            </a:extLst>
          </p:cNvPr>
          <p:cNvSpPr/>
          <p:nvPr/>
        </p:nvSpPr>
        <p:spPr>
          <a:xfrm>
            <a:off x="6471597" y="2866870"/>
            <a:ext cx="387122" cy="386995"/>
          </a:xfrm>
          <a:custGeom>
            <a:avLst/>
            <a:gdLst>
              <a:gd name="connsiteX0" fmla="*/ 387123 w 387122"/>
              <a:gd name="connsiteY0" fmla="*/ 193498 h 386995"/>
              <a:gd name="connsiteX1" fmla="*/ 193498 w 387122"/>
              <a:gd name="connsiteY1" fmla="*/ 386995 h 386995"/>
              <a:gd name="connsiteX2" fmla="*/ 0 w 387122"/>
              <a:gd name="connsiteY2" fmla="*/ 193498 h 386995"/>
              <a:gd name="connsiteX3" fmla="*/ 193498 w 387122"/>
              <a:gd name="connsiteY3" fmla="*/ 0 h 386995"/>
              <a:gd name="connsiteX4" fmla="*/ 387123 w 387122"/>
              <a:gd name="connsiteY4" fmla="*/ 193498 h 386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122" h="386995">
                <a:moveTo>
                  <a:pt x="387123" y="193498"/>
                </a:moveTo>
                <a:cubicBezTo>
                  <a:pt x="387123" y="300340"/>
                  <a:pt x="300404" y="386995"/>
                  <a:pt x="193498" y="386995"/>
                </a:cubicBezTo>
                <a:cubicBezTo>
                  <a:pt x="86592" y="386995"/>
                  <a:pt x="0" y="300340"/>
                  <a:pt x="0" y="193498"/>
                </a:cubicBezTo>
                <a:cubicBezTo>
                  <a:pt x="0" y="86655"/>
                  <a:pt x="86655" y="0"/>
                  <a:pt x="193498" y="0"/>
                </a:cubicBezTo>
                <a:cubicBezTo>
                  <a:pt x="300341" y="0"/>
                  <a:pt x="387123" y="86655"/>
                  <a:pt x="387123" y="193498"/>
                </a:cubicBezTo>
                <a:close/>
              </a:path>
            </a:pathLst>
          </a:custGeom>
          <a:solidFill>
            <a:srgbClr val="FFFFFF"/>
          </a:solidFill>
          <a:ln w="634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6593521D-88CE-7B50-6342-6754ED34AEF4}"/>
              </a:ext>
            </a:extLst>
          </p:cNvPr>
          <p:cNvSpPr/>
          <p:nvPr/>
        </p:nvSpPr>
        <p:spPr>
          <a:xfrm>
            <a:off x="8976210" y="2866870"/>
            <a:ext cx="387122" cy="386995"/>
          </a:xfrm>
          <a:custGeom>
            <a:avLst/>
            <a:gdLst>
              <a:gd name="connsiteX0" fmla="*/ 387122 w 387122"/>
              <a:gd name="connsiteY0" fmla="*/ 193498 h 386995"/>
              <a:gd name="connsiteX1" fmla="*/ 193497 w 387122"/>
              <a:gd name="connsiteY1" fmla="*/ 386995 h 386995"/>
              <a:gd name="connsiteX2" fmla="*/ 0 w 387122"/>
              <a:gd name="connsiteY2" fmla="*/ 193498 h 386995"/>
              <a:gd name="connsiteX3" fmla="*/ 193497 w 387122"/>
              <a:gd name="connsiteY3" fmla="*/ 0 h 386995"/>
              <a:gd name="connsiteX4" fmla="*/ 387122 w 387122"/>
              <a:gd name="connsiteY4" fmla="*/ 193498 h 386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122" h="386995">
                <a:moveTo>
                  <a:pt x="387122" y="193498"/>
                </a:moveTo>
                <a:cubicBezTo>
                  <a:pt x="387122" y="300340"/>
                  <a:pt x="300468" y="386995"/>
                  <a:pt x="193497" y="386995"/>
                </a:cubicBezTo>
                <a:cubicBezTo>
                  <a:pt x="86528" y="386995"/>
                  <a:pt x="0" y="300340"/>
                  <a:pt x="0" y="193498"/>
                </a:cubicBezTo>
                <a:cubicBezTo>
                  <a:pt x="0" y="86655"/>
                  <a:pt x="86655" y="0"/>
                  <a:pt x="193497" y="0"/>
                </a:cubicBezTo>
                <a:cubicBezTo>
                  <a:pt x="300341" y="0"/>
                  <a:pt x="387122" y="86655"/>
                  <a:pt x="387122" y="193498"/>
                </a:cubicBezTo>
                <a:close/>
              </a:path>
            </a:pathLst>
          </a:custGeom>
          <a:solidFill>
            <a:srgbClr val="FFFFFF"/>
          </a:solidFill>
          <a:ln w="6345" cap="flat">
            <a:noFill/>
            <a:prstDash val="solid"/>
            <a:miter/>
          </a:ln>
        </p:spPr>
        <p:txBody>
          <a:bodyPr rtlCol="0" anchor="ctr"/>
          <a:lstStyle/>
          <a:p>
            <a:endParaRPr lang="en-US"/>
          </a:p>
        </p:txBody>
      </p:sp>
      <p:sp>
        <p:nvSpPr>
          <p:cNvPr id="437" name="Freeform: Shape 436">
            <a:extLst>
              <a:ext uri="{FF2B5EF4-FFF2-40B4-BE49-F238E27FC236}">
                <a16:creationId xmlns:a16="http://schemas.microsoft.com/office/drawing/2014/main" id="{C41CFE1F-363E-C08C-B481-EFD79647CD18}"/>
              </a:ext>
            </a:extLst>
          </p:cNvPr>
          <p:cNvSpPr/>
          <p:nvPr/>
        </p:nvSpPr>
        <p:spPr>
          <a:xfrm>
            <a:off x="758398" y="3787982"/>
            <a:ext cx="548116" cy="548116"/>
          </a:xfrm>
          <a:custGeom>
            <a:avLst/>
            <a:gdLst>
              <a:gd name="connsiteX0" fmla="*/ 274058 w 548116"/>
              <a:gd name="connsiteY0" fmla="*/ 0 h 548116"/>
              <a:gd name="connsiteX1" fmla="*/ 0 w 548116"/>
              <a:gd name="connsiteY1" fmla="*/ 274058 h 548116"/>
              <a:gd name="connsiteX2" fmla="*/ 274058 w 548116"/>
              <a:gd name="connsiteY2" fmla="*/ 548116 h 548116"/>
              <a:gd name="connsiteX3" fmla="*/ 548116 w 548116"/>
              <a:gd name="connsiteY3" fmla="*/ 274058 h 548116"/>
              <a:gd name="connsiteX4" fmla="*/ 274058 w 548116"/>
              <a:gd name="connsiteY4" fmla="*/ 0 h 548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16" h="548116">
                <a:moveTo>
                  <a:pt x="274058" y="0"/>
                </a:moveTo>
                <a:cubicBezTo>
                  <a:pt x="122713" y="0"/>
                  <a:pt x="0" y="122714"/>
                  <a:pt x="0" y="274058"/>
                </a:cubicBezTo>
                <a:cubicBezTo>
                  <a:pt x="0" y="425403"/>
                  <a:pt x="122713" y="548116"/>
                  <a:pt x="274058" y="548116"/>
                </a:cubicBezTo>
                <a:cubicBezTo>
                  <a:pt x="425403" y="548116"/>
                  <a:pt x="548116" y="425403"/>
                  <a:pt x="548116" y="274058"/>
                </a:cubicBezTo>
                <a:cubicBezTo>
                  <a:pt x="548116" y="122714"/>
                  <a:pt x="425403" y="0"/>
                  <a:pt x="274058" y="0"/>
                </a:cubicBezTo>
                <a:close/>
              </a:path>
            </a:pathLst>
          </a:custGeom>
          <a:solidFill>
            <a:srgbClr val="DE7E80"/>
          </a:solidFill>
          <a:ln w="6345" cap="flat">
            <a:noFill/>
            <a:prstDash val="solid"/>
            <a:miter/>
          </a:ln>
        </p:spPr>
        <p:txBody>
          <a:bodyPr rtlCol="0" anchor="ctr"/>
          <a:lstStyle/>
          <a:p>
            <a:endParaRPr lang="en-US"/>
          </a:p>
        </p:txBody>
      </p:sp>
      <p:sp>
        <p:nvSpPr>
          <p:cNvPr id="438" name="Freeform: Shape 437">
            <a:extLst>
              <a:ext uri="{FF2B5EF4-FFF2-40B4-BE49-F238E27FC236}">
                <a16:creationId xmlns:a16="http://schemas.microsoft.com/office/drawing/2014/main" id="{75058B90-AFDB-27A6-87A7-9FE49BD28F39}"/>
              </a:ext>
            </a:extLst>
          </p:cNvPr>
          <p:cNvSpPr/>
          <p:nvPr/>
        </p:nvSpPr>
        <p:spPr>
          <a:xfrm rot="18900000">
            <a:off x="778183" y="3814063"/>
            <a:ext cx="486156" cy="486156"/>
          </a:xfrm>
          <a:custGeom>
            <a:avLst/>
            <a:gdLst>
              <a:gd name="connsiteX0" fmla="*/ 486157 w 486156"/>
              <a:gd name="connsiteY0" fmla="*/ 243078 h 486156"/>
              <a:gd name="connsiteX1" fmla="*/ 243078 w 486156"/>
              <a:gd name="connsiteY1" fmla="*/ 486157 h 486156"/>
              <a:gd name="connsiteX2" fmla="*/ 0 w 486156"/>
              <a:gd name="connsiteY2" fmla="*/ 243078 h 486156"/>
              <a:gd name="connsiteX3" fmla="*/ 243078 w 486156"/>
              <a:gd name="connsiteY3" fmla="*/ 0 h 486156"/>
              <a:gd name="connsiteX4" fmla="*/ 486157 w 486156"/>
              <a:gd name="connsiteY4" fmla="*/ 243078 h 48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56" h="486156">
                <a:moveTo>
                  <a:pt x="486157" y="243078"/>
                </a:moveTo>
                <a:cubicBezTo>
                  <a:pt x="486157" y="377327"/>
                  <a:pt x="377327" y="486157"/>
                  <a:pt x="243078" y="486157"/>
                </a:cubicBezTo>
                <a:cubicBezTo>
                  <a:pt x="108830" y="486157"/>
                  <a:pt x="0" y="377327"/>
                  <a:pt x="0" y="243078"/>
                </a:cubicBezTo>
                <a:cubicBezTo>
                  <a:pt x="0" y="108830"/>
                  <a:pt x="108830" y="0"/>
                  <a:pt x="243078" y="0"/>
                </a:cubicBezTo>
                <a:cubicBezTo>
                  <a:pt x="377327" y="0"/>
                  <a:pt x="486157" y="108830"/>
                  <a:pt x="486157" y="243078"/>
                </a:cubicBezTo>
                <a:close/>
              </a:path>
            </a:pathLst>
          </a:custGeom>
          <a:solidFill>
            <a:srgbClr val="FAFBFC"/>
          </a:solidFill>
          <a:ln w="6345" cap="flat">
            <a:noFill/>
            <a:prstDash val="solid"/>
            <a:miter/>
          </a:ln>
        </p:spPr>
        <p:txBody>
          <a:bodyPr rtlCol="0" anchor="ctr"/>
          <a:lstStyle/>
          <a:p>
            <a:endParaRPr lang="en-US"/>
          </a:p>
        </p:txBody>
      </p:sp>
      <p:sp>
        <p:nvSpPr>
          <p:cNvPr id="447" name="Freeform: Shape 446">
            <a:extLst>
              <a:ext uri="{FF2B5EF4-FFF2-40B4-BE49-F238E27FC236}">
                <a16:creationId xmlns:a16="http://schemas.microsoft.com/office/drawing/2014/main" id="{D8E2538F-D0C7-ACA1-4B1F-83F97B3F4BD7}"/>
              </a:ext>
            </a:extLst>
          </p:cNvPr>
          <p:cNvSpPr/>
          <p:nvPr/>
        </p:nvSpPr>
        <p:spPr>
          <a:xfrm>
            <a:off x="8186218" y="3787982"/>
            <a:ext cx="548116" cy="548116"/>
          </a:xfrm>
          <a:custGeom>
            <a:avLst/>
            <a:gdLst>
              <a:gd name="connsiteX0" fmla="*/ 274058 w 548116"/>
              <a:gd name="connsiteY0" fmla="*/ 0 h 548116"/>
              <a:gd name="connsiteX1" fmla="*/ 0 w 548116"/>
              <a:gd name="connsiteY1" fmla="*/ 274058 h 548116"/>
              <a:gd name="connsiteX2" fmla="*/ 274058 w 548116"/>
              <a:gd name="connsiteY2" fmla="*/ 548116 h 548116"/>
              <a:gd name="connsiteX3" fmla="*/ 548116 w 548116"/>
              <a:gd name="connsiteY3" fmla="*/ 274058 h 548116"/>
              <a:gd name="connsiteX4" fmla="*/ 274058 w 548116"/>
              <a:gd name="connsiteY4" fmla="*/ 0 h 548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16" h="548116">
                <a:moveTo>
                  <a:pt x="274058" y="0"/>
                </a:moveTo>
                <a:cubicBezTo>
                  <a:pt x="122713" y="0"/>
                  <a:pt x="0" y="122714"/>
                  <a:pt x="0" y="274058"/>
                </a:cubicBezTo>
                <a:cubicBezTo>
                  <a:pt x="0" y="425403"/>
                  <a:pt x="122713" y="548116"/>
                  <a:pt x="274058" y="548116"/>
                </a:cubicBezTo>
                <a:cubicBezTo>
                  <a:pt x="425403" y="548116"/>
                  <a:pt x="548116" y="425403"/>
                  <a:pt x="548116" y="274058"/>
                </a:cubicBezTo>
                <a:cubicBezTo>
                  <a:pt x="548116" y="122714"/>
                  <a:pt x="425403" y="0"/>
                  <a:pt x="274058" y="0"/>
                </a:cubicBezTo>
                <a:close/>
              </a:path>
            </a:pathLst>
          </a:custGeom>
          <a:solidFill>
            <a:srgbClr val="961E22"/>
          </a:solidFill>
          <a:ln w="6345" cap="flat">
            <a:noFill/>
            <a:prstDash val="solid"/>
            <a:miter/>
          </a:ln>
        </p:spPr>
        <p:txBody>
          <a:bodyPr rtlCol="0" anchor="ctr"/>
          <a:lstStyle/>
          <a:p>
            <a:endParaRPr lang="en-US"/>
          </a:p>
        </p:txBody>
      </p:sp>
      <p:sp>
        <p:nvSpPr>
          <p:cNvPr id="448" name="Freeform: Shape 447">
            <a:extLst>
              <a:ext uri="{FF2B5EF4-FFF2-40B4-BE49-F238E27FC236}">
                <a16:creationId xmlns:a16="http://schemas.microsoft.com/office/drawing/2014/main" id="{6B5D3D28-EE9A-E6D4-9214-99FA0EBB87AD}"/>
              </a:ext>
            </a:extLst>
          </p:cNvPr>
          <p:cNvSpPr/>
          <p:nvPr/>
        </p:nvSpPr>
        <p:spPr>
          <a:xfrm>
            <a:off x="8217198" y="3818962"/>
            <a:ext cx="486156" cy="486156"/>
          </a:xfrm>
          <a:custGeom>
            <a:avLst/>
            <a:gdLst>
              <a:gd name="connsiteX0" fmla="*/ 243078 w 486156"/>
              <a:gd name="connsiteY0" fmla="*/ 0 h 486156"/>
              <a:gd name="connsiteX1" fmla="*/ 0 w 486156"/>
              <a:gd name="connsiteY1" fmla="*/ 243078 h 486156"/>
              <a:gd name="connsiteX2" fmla="*/ 243078 w 486156"/>
              <a:gd name="connsiteY2" fmla="*/ 486156 h 486156"/>
              <a:gd name="connsiteX3" fmla="*/ 486156 w 486156"/>
              <a:gd name="connsiteY3" fmla="*/ 243078 h 486156"/>
              <a:gd name="connsiteX4" fmla="*/ 243078 w 486156"/>
              <a:gd name="connsiteY4" fmla="*/ 0 h 48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56" h="486156">
                <a:moveTo>
                  <a:pt x="243078" y="0"/>
                </a:moveTo>
                <a:cubicBezTo>
                  <a:pt x="108810" y="0"/>
                  <a:pt x="0" y="108811"/>
                  <a:pt x="0" y="243078"/>
                </a:cubicBezTo>
                <a:cubicBezTo>
                  <a:pt x="0" y="377346"/>
                  <a:pt x="108810" y="486156"/>
                  <a:pt x="243078" y="486156"/>
                </a:cubicBezTo>
                <a:cubicBezTo>
                  <a:pt x="377345" y="486156"/>
                  <a:pt x="486156" y="377346"/>
                  <a:pt x="486156" y="243078"/>
                </a:cubicBezTo>
                <a:cubicBezTo>
                  <a:pt x="486156" y="108811"/>
                  <a:pt x="377345" y="0"/>
                  <a:pt x="243078" y="0"/>
                </a:cubicBezTo>
                <a:close/>
              </a:path>
            </a:pathLst>
          </a:custGeom>
          <a:solidFill>
            <a:srgbClr val="FAFBFC"/>
          </a:solidFill>
          <a:ln w="6345" cap="flat">
            <a:noFill/>
            <a:prstDash val="solid"/>
            <a:miter/>
          </a:ln>
        </p:spPr>
        <p:txBody>
          <a:bodyPr rtlCol="0" anchor="ctr"/>
          <a:lstStyle/>
          <a:p>
            <a:endParaRPr lang="en-US"/>
          </a:p>
        </p:txBody>
      </p:sp>
      <p:sp>
        <p:nvSpPr>
          <p:cNvPr id="458" name="Freeform: Shape 457">
            <a:extLst>
              <a:ext uri="{FF2B5EF4-FFF2-40B4-BE49-F238E27FC236}">
                <a16:creationId xmlns:a16="http://schemas.microsoft.com/office/drawing/2014/main" id="{2BBDF105-6652-CBDF-E8F4-784A89382E59}"/>
              </a:ext>
            </a:extLst>
          </p:cNvPr>
          <p:cNvSpPr/>
          <p:nvPr/>
        </p:nvSpPr>
        <p:spPr>
          <a:xfrm>
            <a:off x="5710235" y="3787982"/>
            <a:ext cx="548116" cy="548116"/>
          </a:xfrm>
          <a:custGeom>
            <a:avLst/>
            <a:gdLst>
              <a:gd name="connsiteX0" fmla="*/ 274058 w 548116"/>
              <a:gd name="connsiteY0" fmla="*/ 0 h 548116"/>
              <a:gd name="connsiteX1" fmla="*/ 0 w 548116"/>
              <a:gd name="connsiteY1" fmla="*/ 274058 h 548116"/>
              <a:gd name="connsiteX2" fmla="*/ 274058 w 548116"/>
              <a:gd name="connsiteY2" fmla="*/ 548116 h 548116"/>
              <a:gd name="connsiteX3" fmla="*/ 548116 w 548116"/>
              <a:gd name="connsiteY3" fmla="*/ 274058 h 548116"/>
              <a:gd name="connsiteX4" fmla="*/ 274058 w 548116"/>
              <a:gd name="connsiteY4" fmla="*/ 0 h 548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16" h="548116">
                <a:moveTo>
                  <a:pt x="274058" y="0"/>
                </a:moveTo>
                <a:cubicBezTo>
                  <a:pt x="122713" y="0"/>
                  <a:pt x="0" y="122714"/>
                  <a:pt x="0" y="274058"/>
                </a:cubicBezTo>
                <a:cubicBezTo>
                  <a:pt x="0" y="425403"/>
                  <a:pt x="122713" y="548116"/>
                  <a:pt x="274058" y="548116"/>
                </a:cubicBezTo>
                <a:cubicBezTo>
                  <a:pt x="425403" y="548116"/>
                  <a:pt x="548116" y="425403"/>
                  <a:pt x="548116" y="274058"/>
                </a:cubicBezTo>
                <a:cubicBezTo>
                  <a:pt x="548116" y="122714"/>
                  <a:pt x="425403" y="0"/>
                  <a:pt x="274058" y="0"/>
                </a:cubicBezTo>
                <a:close/>
              </a:path>
            </a:pathLst>
          </a:custGeom>
          <a:solidFill>
            <a:srgbClr val="313E49"/>
          </a:solidFill>
          <a:ln w="6345" cap="flat">
            <a:noFill/>
            <a:prstDash val="solid"/>
            <a:miter/>
          </a:ln>
        </p:spPr>
        <p:txBody>
          <a:bodyPr rtlCol="0" anchor="ctr"/>
          <a:lstStyle/>
          <a:p>
            <a:endParaRPr lang="en-US"/>
          </a:p>
        </p:txBody>
      </p:sp>
      <p:sp>
        <p:nvSpPr>
          <p:cNvPr id="459" name="Freeform: Shape 458">
            <a:extLst>
              <a:ext uri="{FF2B5EF4-FFF2-40B4-BE49-F238E27FC236}">
                <a16:creationId xmlns:a16="http://schemas.microsoft.com/office/drawing/2014/main" id="{8A210DB8-1FE6-7E2B-A8B6-251569C27A06}"/>
              </a:ext>
            </a:extLst>
          </p:cNvPr>
          <p:cNvSpPr/>
          <p:nvPr/>
        </p:nvSpPr>
        <p:spPr>
          <a:xfrm>
            <a:off x="5741215" y="3818962"/>
            <a:ext cx="486156" cy="486156"/>
          </a:xfrm>
          <a:custGeom>
            <a:avLst/>
            <a:gdLst>
              <a:gd name="connsiteX0" fmla="*/ 243078 w 486156"/>
              <a:gd name="connsiteY0" fmla="*/ 0 h 486156"/>
              <a:gd name="connsiteX1" fmla="*/ 0 w 486156"/>
              <a:gd name="connsiteY1" fmla="*/ 243078 h 486156"/>
              <a:gd name="connsiteX2" fmla="*/ 243078 w 486156"/>
              <a:gd name="connsiteY2" fmla="*/ 486156 h 486156"/>
              <a:gd name="connsiteX3" fmla="*/ 486156 w 486156"/>
              <a:gd name="connsiteY3" fmla="*/ 243078 h 486156"/>
              <a:gd name="connsiteX4" fmla="*/ 243078 w 486156"/>
              <a:gd name="connsiteY4" fmla="*/ 0 h 48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56" h="486156">
                <a:moveTo>
                  <a:pt x="243078" y="0"/>
                </a:moveTo>
                <a:cubicBezTo>
                  <a:pt x="108811" y="0"/>
                  <a:pt x="0" y="108811"/>
                  <a:pt x="0" y="243078"/>
                </a:cubicBezTo>
                <a:cubicBezTo>
                  <a:pt x="0" y="377346"/>
                  <a:pt x="108811" y="486156"/>
                  <a:pt x="243078" y="486156"/>
                </a:cubicBezTo>
                <a:cubicBezTo>
                  <a:pt x="377345" y="486156"/>
                  <a:pt x="486156" y="377346"/>
                  <a:pt x="486156" y="243078"/>
                </a:cubicBezTo>
                <a:cubicBezTo>
                  <a:pt x="486156" y="108811"/>
                  <a:pt x="377345" y="0"/>
                  <a:pt x="243078" y="0"/>
                </a:cubicBezTo>
                <a:close/>
              </a:path>
            </a:pathLst>
          </a:custGeom>
          <a:solidFill>
            <a:srgbClr val="FAFBFC"/>
          </a:solidFill>
          <a:ln w="6345" cap="flat">
            <a:noFill/>
            <a:prstDash val="solid"/>
            <a:miter/>
          </a:ln>
        </p:spPr>
        <p:txBody>
          <a:bodyPr rtlCol="0" anchor="ctr"/>
          <a:lstStyle/>
          <a:p>
            <a:endParaRPr lang="en-US"/>
          </a:p>
        </p:txBody>
      </p:sp>
      <p:sp>
        <p:nvSpPr>
          <p:cNvPr id="465" name="Freeform: Shape 464">
            <a:extLst>
              <a:ext uri="{FF2B5EF4-FFF2-40B4-BE49-F238E27FC236}">
                <a16:creationId xmlns:a16="http://schemas.microsoft.com/office/drawing/2014/main" id="{750626D7-DC98-6444-2E6E-AC3675DF3B13}"/>
              </a:ext>
            </a:extLst>
          </p:cNvPr>
          <p:cNvSpPr/>
          <p:nvPr/>
        </p:nvSpPr>
        <p:spPr>
          <a:xfrm>
            <a:off x="3234317" y="3787982"/>
            <a:ext cx="548116" cy="548116"/>
          </a:xfrm>
          <a:custGeom>
            <a:avLst/>
            <a:gdLst>
              <a:gd name="connsiteX0" fmla="*/ 274058 w 548116"/>
              <a:gd name="connsiteY0" fmla="*/ 0 h 548116"/>
              <a:gd name="connsiteX1" fmla="*/ 0 w 548116"/>
              <a:gd name="connsiteY1" fmla="*/ 274058 h 548116"/>
              <a:gd name="connsiteX2" fmla="*/ 274058 w 548116"/>
              <a:gd name="connsiteY2" fmla="*/ 548116 h 548116"/>
              <a:gd name="connsiteX3" fmla="*/ 548116 w 548116"/>
              <a:gd name="connsiteY3" fmla="*/ 274058 h 548116"/>
              <a:gd name="connsiteX4" fmla="*/ 274058 w 548116"/>
              <a:gd name="connsiteY4" fmla="*/ 0 h 548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16" h="548116">
                <a:moveTo>
                  <a:pt x="274058" y="0"/>
                </a:moveTo>
                <a:cubicBezTo>
                  <a:pt x="122713" y="0"/>
                  <a:pt x="0" y="122714"/>
                  <a:pt x="0" y="274058"/>
                </a:cubicBezTo>
                <a:cubicBezTo>
                  <a:pt x="0" y="425403"/>
                  <a:pt x="122713" y="548116"/>
                  <a:pt x="274058" y="548116"/>
                </a:cubicBezTo>
                <a:cubicBezTo>
                  <a:pt x="425403" y="548116"/>
                  <a:pt x="548116" y="425403"/>
                  <a:pt x="548116" y="274058"/>
                </a:cubicBezTo>
                <a:cubicBezTo>
                  <a:pt x="548116" y="122714"/>
                  <a:pt x="425403" y="0"/>
                  <a:pt x="274058" y="0"/>
                </a:cubicBezTo>
                <a:close/>
              </a:path>
            </a:pathLst>
          </a:custGeom>
          <a:solidFill>
            <a:srgbClr val="CF3339"/>
          </a:solidFill>
          <a:ln w="6345" cap="flat">
            <a:noFill/>
            <a:prstDash val="solid"/>
            <a:miter/>
          </a:ln>
        </p:spPr>
        <p:txBody>
          <a:bodyPr rtlCol="0" anchor="ctr"/>
          <a:lstStyle/>
          <a:p>
            <a:endParaRPr lang="en-US"/>
          </a:p>
        </p:txBody>
      </p:sp>
      <p:sp>
        <p:nvSpPr>
          <p:cNvPr id="466" name="Freeform: Shape 465">
            <a:extLst>
              <a:ext uri="{FF2B5EF4-FFF2-40B4-BE49-F238E27FC236}">
                <a16:creationId xmlns:a16="http://schemas.microsoft.com/office/drawing/2014/main" id="{39B697DB-E347-1E0A-707B-8A1943C4B3D4}"/>
              </a:ext>
            </a:extLst>
          </p:cNvPr>
          <p:cNvSpPr/>
          <p:nvPr/>
        </p:nvSpPr>
        <p:spPr>
          <a:xfrm>
            <a:off x="3265297" y="3818962"/>
            <a:ext cx="486156" cy="486156"/>
          </a:xfrm>
          <a:custGeom>
            <a:avLst/>
            <a:gdLst>
              <a:gd name="connsiteX0" fmla="*/ 243078 w 486156"/>
              <a:gd name="connsiteY0" fmla="*/ 0 h 486156"/>
              <a:gd name="connsiteX1" fmla="*/ 0 w 486156"/>
              <a:gd name="connsiteY1" fmla="*/ 243078 h 486156"/>
              <a:gd name="connsiteX2" fmla="*/ 243078 w 486156"/>
              <a:gd name="connsiteY2" fmla="*/ 486156 h 486156"/>
              <a:gd name="connsiteX3" fmla="*/ 486156 w 486156"/>
              <a:gd name="connsiteY3" fmla="*/ 243078 h 486156"/>
              <a:gd name="connsiteX4" fmla="*/ 243078 w 486156"/>
              <a:gd name="connsiteY4" fmla="*/ 0 h 48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56" h="486156">
                <a:moveTo>
                  <a:pt x="243078" y="0"/>
                </a:moveTo>
                <a:cubicBezTo>
                  <a:pt x="108810" y="0"/>
                  <a:pt x="0" y="108811"/>
                  <a:pt x="0" y="243078"/>
                </a:cubicBezTo>
                <a:cubicBezTo>
                  <a:pt x="0" y="377346"/>
                  <a:pt x="108810" y="486156"/>
                  <a:pt x="243078" y="486156"/>
                </a:cubicBezTo>
                <a:cubicBezTo>
                  <a:pt x="377346" y="486156"/>
                  <a:pt x="486156" y="377346"/>
                  <a:pt x="486156" y="243078"/>
                </a:cubicBezTo>
                <a:cubicBezTo>
                  <a:pt x="486156" y="108811"/>
                  <a:pt x="377346" y="0"/>
                  <a:pt x="243078" y="0"/>
                </a:cubicBezTo>
                <a:close/>
              </a:path>
            </a:pathLst>
          </a:custGeom>
          <a:solidFill>
            <a:srgbClr val="FAFBFC"/>
          </a:solidFill>
          <a:ln w="6345" cap="flat">
            <a:noFill/>
            <a:prstDash val="solid"/>
            <a:miter/>
          </a:ln>
        </p:spPr>
        <p:txBody>
          <a:bodyPr rtlCol="0" anchor="ctr"/>
          <a:lstStyle/>
          <a:p>
            <a:endParaRPr lang="en-US"/>
          </a:p>
        </p:txBody>
      </p:sp>
      <p:sp>
        <p:nvSpPr>
          <p:cNvPr id="911" name="Freeform: Shape 910">
            <a:extLst>
              <a:ext uri="{FF2B5EF4-FFF2-40B4-BE49-F238E27FC236}">
                <a16:creationId xmlns:a16="http://schemas.microsoft.com/office/drawing/2014/main" id="{7E7ED51B-4949-CA5D-8F1D-71B8509A7DE4}"/>
              </a:ext>
            </a:extLst>
          </p:cNvPr>
          <p:cNvSpPr/>
          <p:nvPr/>
        </p:nvSpPr>
        <p:spPr>
          <a:xfrm>
            <a:off x="7795168" y="5002548"/>
            <a:ext cx="1393144" cy="17140"/>
          </a:xfrm>
          <a:custGeom>
            <a:avLst/>
            <a:gdLst>
              <a:gd name="connsiteX0" fmla="*/ 1384574 w 1393144"/>
              <a:gd name="connsiteY0" fmla="*/ 17140 h 17140"/>
              <a:gd name="connsiteX1" fmla="*/ 8570 w 1393144"/>
              <a:gd name="connsiteY1" fmla="*/ 17140 h 17140"/>
              <a:gd name="connsiteX2" fmla="*/ 0 w 1393144"/>
              <a:gd name="connsiteY2" fmla="*/ 8570 h 17140"/>
              <a:gd name="connsiteX3" fmla="*/ 8570 w 1393144"/>
              <a:gd name="connsiteY3" fmla="*/ 0 h 17140"/>
              <a:gd name="connsiteX4" fmla="*/ 1384574 w 1393144"/>
              <a:gd name="connsiteY4" fmla="*/ 0 h 17140"/>
              <a:gd name="connsiteX5" fmla="*/ 1393144 w 1393144"/>
              <a:gd name="connsiteY5" fmla="*/ 8570 h 17140"/>
              <a:gd name="connsiteX6" fmla="*/ 1384574 w 1393144"/>
              <a:gd name="connsiteY6" fmla="*/ 17140 h 17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3144" h="17140">
                <a:moveTo>
                  <a:pt x="1384574" y="17140"/>
                </a:moveTo>
                <a:lnTo>
                  <a:pt x="8570" y="17140"/>
                </a:lnTo>
                <a:cubicBezTo>
                  <a:pt x="3809" y="17140"/>
                  <a:pt x="0" y="13268"/>
                  <a:pt x="0" y="8570"/>
                </a:cubicBezTo>
                <a:cubicBezTo>
                  <a:pt x="0" y="3872"/>
                  <a:pt x="3872" y="0"/>
                  <a:pt x="8570" y="0"/>
                </a:cubicBezTo>
                <a:lnTo>
                  <a:pt x="1384574" y="0"/>
                </a:lnTo>
                <a:cubicBezTo>
                  <a:pt x="1389336" y="0"/>
                  <a:pt x="1393144" y="3872"/>
                  <a:pt x="1393144" y="8570"/>
                </a:cubicBezTo>
                <a:cubicBezTo>
                  <a:pt x="1393144" y="13268"/>
                  <a:pt x="1389272" y="17140"/>
                  <a:pt x="1384574" y="17140"/>
                </a:cubicBezTo>
                <a:close/>
              </a:path>
            </a:pathLst>
          </a:custGeom>
          <a:solidFill>
            <a:srgbClr val="961E22"/>
          </a:solidFill>
          <a:ln w="6345" cap="flat">
            <a:noFill/>
            <a:prstDash val="solid"/>
            <a:miter/>
          </a:ln>
        </p:spPr>
        <p:txBody>
          <a:bodyPr rtlCol="0" anchor="ctr"/>
          <a:lstStyle/>
          <a:p>
            <a:endParaRPr lang="en-US"/>
          </a:p>
        </p:txBody>
      </p:sp>
      <p:sp>
        <p:nvSpPr>
          <p:cNvPr id="912" name="Freeform: Shape 911">
            <a:extLst>
              <a:ext uri="{FF2B5EF4-FFF2-40B4-BE49-F238E27FC236}">
                <a16:creationId xmlns:a16="http://schemas.microsoft.com/office/drawing/2014/main" id="{2C26F2FC-A29E-C6A1-8E14-502AD7A27DD4}"/>
              </a:ext>
            </a:extLst>
          </p:cNvPr>
          <p:cNvSpPr/>
          <p:nvPr/>
        </p:nvSpPr>
        <p:spPr>
          <a:xfrm>
            <a:off x="2902880" y="4986289"/>
            <a:ext cx="1393144" cy="17140"/>
          </a:xfrm>
          <a:custGeom>
            <a:avLst/>
            <a:gdLst>
              <a:gd name="connsiteX0" fmla="*/ 1384574 w 1393144"/>
              <a:gd name="connsiteY0" fmla="*/ 17140 h 17140"/>
              <a:gd name="connsiteX1" fmla="*/ 8570 w 1393144"/>
              <a:gd name="connsiteY1" fmla="*/ 17140 h 17140"/>
              <a:gd name="connsiteX2" fmla="*/ 0 w 1393144"/>
              <a:gd name="connsiteY2" fmla="*/ 8570 h 17140"/>
              <a:gd name="connsiteX3" fmla="*/ 8570 w 1393144"/>
              <a:gd name="connsiteY3" fmla="*/ 0 h 17140"/>
              <a:gd name="connsiteX4" fmla="*/ 1384574 w 1393144"/>
              <a:gd name="connsiteY4" fmla="*/ 0 h 17140"/>
              <a:gd name="connsiteX5" fmla="*/ 1393144 w 1393144"/>
              <a:gd name="connsiteY5" fmla="*/ 8570 h 17140"/>
              <a:gd name="connsiteX6" fmla="*/ 1384574 w 1393144"/>
              <a:gd name="connsiteY6" fmla="*/ 17140 h 17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3144" h="17140">
                <a:moveTo>
                  <a:pt x="1384574" y="17140"/>
                </a:moveTo>
                <a:lnTo>
                  <a:pt x="8570" y="17140"/>
                </a:lnTo>
                <a:cubicBezTo>
                  <a:pt x="3809" y="17140"/>
                  <a:pt x="0" y="13268"/>
                  <a:pt x="0" y="8570"/>
                </a:cubicBezTo>
                <a:cubicBezTo>
                  <a:pt x="0" y="3872"/>
                  <a:pt x="3872" y="0"/>
                  <a:pt x="8570" y="0"/>
                </a:cubicBezTo>
                <a:lnTo>
                  <a:pt x="1384574" y="0"/>
                </a:lnTo>
                <a:cubicBezTo>
                  <a:pt x="1389336" y="0"/>
                  <a:pt x="1393144" y="3872"/>
                  <a:pt x="1393144" y="8570"/>
                </a:cubicBezTo>
                <a:cubicBezTo>
                  <a:pt x="1393144" y="13268"/>
                  <a:pt x="1389272" y="17140"/>
                  <a:pt x="1384574" y="17140"/>
                </a:cubicBezTo>
                <a:close/>
              </a:path>
            </a:pathLst>
          </a:custGeom>
          <a:solidFill>
            <a:srgbClr val="D35357"/>
          </a:solidFill>
          <a:ln w="6345" cap="flat">
            <a:noFill/>
            <a:prstDash val="solid"/>
            <a:miter/>
          </a:ln>
        </p:spPr>
        <p:txBody>
          <a:bodyPr rtlCol="0" anchor="ctr"/>
          <a:lstStyle/>
          <a:p>
            <a:endParaRPr lang="en-US"/>
          </a:p>
        </p:txBody>
      </p:sp>
      <p:sp>
        <p:nvSpPr>
          <p:cNvPr id="913" name="Freeform: Shape 912">
            <a:extLst>
              <a:ext uri="{FF2B5EF4-FFF2-40B4-BE49-F238E27FC236}">
                <a16:creationId xmlns:a16="http://schemas.microsoft.com/office/drawing/2014/main" id="{AC91377C-2343-3D95-A964-DC8EB074B96D}"/>
              </a:ext>
            </a:extLst>
          </p:cNvPr>
          <p:cNvSpPr/>
          <p:nvPr/>
        </p:nvSpPr>
        <p:spPr>
          <a:xfrm>
            <a:off x="324689" y="4958913"/>
            <a:ext cx="1393144" cy="17140"/>
          </a:xfrm>
          <a:custGeom>
            <a:avLst/>
            <a:gdLst>
              <a:gd name="connsiteX0" fmla="*/ 1384574 w 1393144"/>
              <a:gd name="connsiteY0" fmla="*/ 17140 h 17140"/>
              <a:gd name="connsiteX1" fmla="*/ 8570 w 1393144"/>
              <a:gd name="connsiteY1" fmla="*/ 17140 h 17140"/>
              <a:gd name="connsiteX2" fmla="*/ 0 w 1393144"/>
              <a:gd name="connsiteY2" fmla="*/ 8570 h 17140"/>
              <a:gd name="connsiteX3" fmla="*/ 8570 w 1393144"/>
              <a:gd name="connsiteY3" fmla="*/ 0 h 17140"/>
              <a:gd name="connsiteX4" fmla="*/ 1384574 w 1393144"/>
              <a:gd name="connsiteY4" fmla="*/ 0 h 17140"/>
              <a:gd name="connsiteX5" fmla="*/ 1393145 w 1393144"/>
              <a:gd name="connsiteY5" fmla="*/ 8570 h 17140"/>
              <a:gd name="connsiteX6" fmla="*/ 1384574 w 1393144"/>
              <a:gd name="connsiteY6" fmla="*/ 17140 h 17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3144" h="17140">
                <a:moveTo>
                  <a:pt x="1384574" y="17140"/>
                </a:moveTo>
                <a:lnTo>
                  <a:pt x="8570" y="17140"/>
                </a:lnTo>
                <a:cubicBezTo>
                  <a:pt x="3809" y="17140"/>
                  <a:pt x="0" y="13268"/>
                  <a:pt x="0" y="8570"/>
                </a:cubicBezTo>
                <a:cubicBezTo>
                  <a:pt x="0" y="3872"/>
                  <a:pt x="3873" y="0"/>
                  <a:pt x="8570" y="0"/>
                </a:cubicBezTo>
                <a:lnTo>
                  <a:pt x="1384574" y="0"/>
                </a:lnTo>
                <a:cubicBezTo>
                  <a:pt x="1389336" y="0"/>
                  <a:pt x="1393145" y="3872"/>
                  <a:pt x="1393145" y="8570"/>
                </a:cubicBezTo>
                <a:cubicBezTo>
                  <a:pt x="1393145" y="13268"/>
                  <a:pt x="1389272" y="17140"/>
                  <a:pt x="1384574" y="17140"/>
                </a:cubicBezTo>
                <a:close/>
              </a:path>
            </a:pathLst>
          </a:custGeom>
          <a:solidFill>
            <a:srgbClr val="CF3339"/>
          </a:solidFill>
          <a:ln w="6345" cap="flat">
            <a:noFill/>
            <a:prstDash val="solid"/>
            <a:miter/>
          </a:ln>
        </p:spPr>
        <p:txBody>
          <a:bodyPr rtlCol="0" anchor="ctr"/>
          <a:lstStyle/>
          <a:p>
            <a:endParaRPr lang="en-US"/>
          </a:p>
        </p:txBody>
      </p:sp>
      <p:sp>
        <p:nvSpPr>
          <p:cNvPr id="914" name="Freeform: Shape 913">
            <a:extLst>
              <a:ext uri="{FF2B5EF4-FFF2-40B4-BE49-F238E27FC236}">
                <a16:creationId xmlns:a16="http://schemas.microsoft.com/office/drawing/2014/main" id="{885C5B77-95F1-3CF8-1CB8-BC060F105136}"/>
              </a:ext>
            </a:extLst>
          </p:cNvPr>
          <p:cNvSpPr/>
          <p:nvPr/>
        </p:nvSpPr>
        <p:spPr>
          <a:xfrm>
            <a:off x="5313922" y="4986289"/>
            <a:ext cx="1393144" cy="17140"/>
          </a:xfrm>
          <a:custGeom>
            <a:avLst/>
            <a:gdLst>
              <a:gd name="connsiteX0" fmla="*/ 1384574 w 1393144"/>
              <a:gd name="connsiteY0" fmla="*/ 17140 h 17140"/>
              <a:gd name="connsiteX1" fmla="*/ 8570 w 1393144"/>
              <a:gd name="connsiteY1" fmla="*/ 17140 h 17140"/>
              <a:gd name="connsiteX2" fmla="*/ 0 w 1393144"/>
              <a:gd name="connsiteY2" fmla="*/ 8570 h 17140"/>
              <a:gd name="connsiteX3" fmla="*/ 8570 w 1393144"/>
              <a:gd name="connsiteY3" fmla="*/ 0 h 17140"/>
              <a:gd name="connsiteX4" fmla="*/ 1384574 w 1393144"/>
              <a:gd name="connsiteY4" fmla="*/ 0 h 17140"/>
              <a:gd name="connsiteX5" fmla="*/ 1393144 w 1393144"/>
              <a:gd name="connsiteY5" fmla="*/ 8570 h 17140"/>
              <a:gd name="connsiteX6" fmla="*/ 1384574 w 1393144"/>
              <a:gd name="connsiteY6" fmla="*/ 17140 h 17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3144" h="17140">
                <a:moveTo>
                  <a:pt x="1384574" y="17140"/>
                </a:moveTo>
                <a:lnTo>
                  <a:pt x="8570" y="17140"/>
                </a:lnTo>
                <a:cubicBezTo>
                  <a:pt x="3809" y="17140"/>
                  <a:pt x="0" y="13268"/>
                  <a:pt x="0" y="8570"/>
                </a:cubicBezTo>
                <a:cubicBezTo>
                  <a:pt x="0" y="3872"/>
                  <a:pt x="3872" y="0"/>
                  <a:pt x="8570" y="0"/>
                </a:cubicBezTo>
                <a:lnTo>
                  <a:pt x="1384574" y="0"/>
                </a:lnTo>
                <a:cubicBezTo>
                  <a:pt x="1389336" y="0"/>
                  <a:pt x="1393144" y="3872"/>
                  <a:pt x="1393144" y="8570"/>
                </a:cubicBezTo>
                <a:cubicBezTo>
                  <a:pt x="1393144" y="13268"/>
                  <a:pt x="1389272" y="17140"/>
                  <a:pt x="1384574" y="17140"/>
                </a:cubicBezTo>
                <a:close/>
              </a:path>
            </a:pathLst>
          </a:custGeom>
          <a:solidFill>
            <a:srgbClr val="313E49"/>
          </a:solidFill>
          <a:ln w="6345" cap="flat">
            <a:noFill/>
            <a:prstDash val="solid"/>
            <a:miter/>
          </a:ln>
        </p:spPr>
        <p:txBody>
          <a:bodyPr rtlCol="0" anchor="ctr"/>
          <a:lstStyle/>
          <a:p>
            <a:endParaRPr lang="en-US"/>
          </a:p>
        </p:txBody>
      </p:sp>
      <p:sp>
        <p:nvSpPr>
          <p:cNvPr id="916" name="TextBox 915">
            <a:extLst>
              <a:ext uri="{FF2B5EF4-FFF2-40B4-BE49-F238E27FC236}">
                <a16:creationId xmlns:a16="http://schemas.microsoft.com/office/drawing/2014/main" id="{EE82E43B-A0DF-BB27-A59A-E51BD8E9E75F}"/>
              </a:ext>
            </a:extLst>
          </p:cNvPr>
          <p:cNvSpPr txBox="1"/>
          <p:nvPr/>
        </p:nvSpPr>
        <p:spPr>
          <a:xfrm>
            <a:off x="303554" y="4424078"/>
            <a:ext cx="1393143" cy="523220"/>
          </a:xfrm>
          <a:prstGeom prst="rect">
            <a:avLst/>
          </a:prstGeom>
          <a:noFill/>
        </p:spPr>
        <p:txBody>
          <a:bodyPr wrap="square" rtlCol="0">
            <a:spAutoFit/>
          </a:bodyPr>
          <a:lstStyle/>
          <a:p>
            <a:pPr algn="ctr"/>
            <a:r>
              <a:rPr lang="en-US" sz="1400"/>
              <a:t>Elements of Critical thinking</a:t>
            </a:r>
          </a:p>
        </p:txBody>
      </p:sp>
      <p:sp>
        <p:nvSpPr>
          <p:cNvPr id="917" name="TextBox 916">
            <a:extLst>
              <a:ext uri="{FF2B5EF4-FFF2-40B4-BE49-F238E27FC236}">
                <a16:creationId xmlns:a16="http://schemas.microsoft.com/office/drawing/2014/main" id="{31989B7E-33B5-3782-71F7-41D0C9004363}"/>
              </a:ext>
            </a:extLst>
          </p:cNvPr>
          <p:cNvSpPr txBox="1"/>
          <p:nvPr/>
        </p:nvSpPr>
        <p:spPr>
          <a:xfrm>
            <a:off x="2879989" y="4487898"/>
            <a:ext cx="1393144" cy="523220"/>
          </a:xfrm>
          <a:prstGeom prst="rect">
            <a:avLst/>
          </a:prstGeom>
          <a:noFill/>
        </p:spPr>
        <p:txBody>
          <a:bodyPr wrap="square" rtlCol="0">
            <a:spAutoFit/>
          </a:bodyPr>
          <a:lstStyle/>
          <a:p>
            <a:pPr algn="ctr"/>
            <a:r>
              <a:rPr lang="en-US" sz="1400"/>
              <a:t>System 1 or System 2</a:t>
            </a:r>
          </a:p>
        </p:txBody>
      </p:sp>
      <p:sp>
        <p:nvSpPr>
          <p:cNvPr id="919" name="TextBox 918">
            <a:extLst>
              <a:ext uri="{FF2B5EF4-FFF2-40B4-BE49-F238E27FC236}">
                <a16:creationId xmlns:a16="http://schemas.microsoft.com/office/drawing/2014/main" id="{A6507ECF-40CB-8B23-1420-C28B5B1E8362}"/>
              </a:ext>
            </a:extLst>
          </p:cNvPr>
          <p:cNvSpPr txBox="1"/>
          <p:nvPr/>
        </p:nvSpPr>
        <p:spPr>
          <a:xfrm>
            <a:off x="5313922" y="4584995"/>
            <a:ext cx="1393144" cy="307777"/>
          </a:xfrm>
          <a:prstGeom prst="rect">
            <a:avLst/>
          </a:prstGeom>
          <a:noFill/>
        </p:spPr>
        <p:txBody>
          <a:bodyPr wrap="square" rtlCol="0">
            <a:spAutoFit/>
          </a:bodyPr>
          <a:lstStyle/>
          <a:p>
            <a:pPr algn="ctr"/>
            <a:r>
              <a:rPr lang="en-US" sz="1400"/>
              <a:t>Managing Bias</a:t>
            </a:r>
          </a:p>
        </p:txBody>
      </p:sp>
      <p:sp>
        <p:nvSpPr>
          <p:cNvPr id="921" name="TextBox 920">
            <a:extLst>
              <a:ext uri="{FF2B5EF4-FFF2-40B4-BE49-F238E27FC236}">
                <a16:creationId xmlns:a16="http://schemas.microsoft.com/office/drawing/2014/main" id="{9B243910-7321-665C-F2BE-0EAA12DBF141}"/>
              </a:ext>
            </a:extLst>
          </p:cNvPr>
          <p:cNvSpPr txBox="1"/>
          <p:nvPr/>
        </p:nvSpPr>
        <p:spPr>
          <a:xfrm>
            <a:off x="7793985" y="4651136"/>
            <a:ext cx="1393144" cy="307777"/>
          </a:xfrm>
          <a:prstGeom prst="rect">
            <a:avLst/>
          </a:prstGeom>
          <a:noFill/>
        </p:spPr>
        <p:txBody>
          <a:bodyPr wrap="square" rtlCol="0">
            <a:spAutoFit/>
          </a:bodyPr>
          <a:lstStyle/>
          <a:p>
            <a:pPr algn="ctr"/>
            <a:r>
              <a:rPr lang="en-US" sz="1400"/>
              <a:t>REF</a:t>
            </a:r>
          </a:p>
        </p:txBody>
      </p:sp>
      <p:sp>
        <p:nvSpPr>
          <p:cNvPr id="922" name="TextBox 921">
            <a:extLst>
              <a:ext uri="{FF2B5EF4-FFF2-40B4-BE49-F238E27FC236}">
                <a16:creationId xmlns:a16="http://schemas.microsoft.com/office/drawing/2014/main" id="{7D8D0BEA-9FAB-C584-704A-7F55F5985801}"/>
              </a:ext>
            </a:extLst>
          </p:cNvPr>
          <p:cNvSpPr txBox="1"/>
          <p:nvPr/>
        </p:nvSpPr>
        <p:spPr>
          <a:xfrm>
            <a:off x="10162089" y="4449228"/>
            <a:ext cx="1393143" cy="523220"/>
          </a:xfrm>
          <a:prstGeom prst="rect">
            <a:avLst/>
          </a:prstGeom>
          <a:noFill/>
        </p:spPr>
        <p:txBody>
          <a:bodyPr wrap="square" rtlCol="0">
            <a:spAutoFit/>
          </a:bodyPr>
          <a:lstStyle/>
          <a:p>
            <a:pPr algn="ctr"/>
            <a:r>
              <a:rPr lang="en-US" sz="1400"/>
              <a:t>Counterfactual Thinking</a:t>
            </a:r>
          </a:p>
        </p:txBody>
      </p:sp>
      <p:sp>
        <p:nvSpPr>
          <p:cNvPr id="930" name="Title 929">
            <a:extLst>
              <a:ext uri="{FF2B5EF4-FFF2-40B4-BE49-F238E27FC236}">
                <a16:creationId xmlns:a16="http://schemas.microsoft.com/office/drawing/2014/main" id="{88E222E8-851E-F7A9-D5DC-0A4700A5BCB7}"/>
              </a:ext>
            </a:extLst>
          </p:cNvPr>
          <p:cNvSpPr>
            <a:spLocks noGrp="1"/>
          </p:cNvSpPr>
          <p:nvPr>
            <p:ph type="title"/>
          </p:nvPr>
        </p:nvSpPr>
        <p:spPr>
          <a:xfrm>
            <a:off x="609441" y="548640"/>
            <a:ext cx="6097625" cy="664144"/>
          </a:xfrm>
        </p:spPr>
        <p:txBody>
          <a:bodyPr/>
          <a:lstStyle/>
          <a:p>
            <a:r>
              <a:rPr lang="en-US" sz="3200" dirty="0"/>
              <a:t>Critical Thinking &amp; Reflection</a:t>
            </a:r>
          </a:p>
        </p:txBody>
      </p:sp>
      <p:sp>
        <p:nvSpPr>
          <p:cNvPr id="924" name="Footer Placeholder 923">
            <a:extLst>
              <a:ext uri="{FF2B5EF4-FFF2-40B4-BE49-F238E27FC236}">
                <a16:creationId xmlns:a16="http://schemas.microsoft.com/office/drawing/2014/main" id="{064EF4B8-D85A-64FC-E956-2A34BAEF3580}"/>
              </a:ext>
            </a:extLst>
          </p:cNvPr>
          <p:cNvSpPr>
            <a:spLocks noGrp="1"/>
          </p:cNvSpPr>
          <p:nvPr>
            <p:ph type="ftr" sz="quarter" idx="10"/>
          </p:nvPr>
        </p:nvSpPr>
        <p:spPr>
          <a:xfrm>
            <a:off x="9319372" y="6421903"/>
            <a:ext cx="2450461" cy="246221"/>
          </a:xfrm>
        </p:spPr>
        <p:txBody>
          <a:bodyPr/>
          <a:lstStyle/>
          <a:p>
            <a:r>
              <a:rPr lang="en-US"/>
              <a:t>© 2024  |  SEE  |  </a:t>
            </a:r>
            <a:fld id="{3A58E257-EB6E-4C2D-B1F3-E1DA43064D96}" type="slidenum">
              <a:rPr altLang="en-US" smtClean="0"/>
              <a:pPr/>
              <a:t>20</a:t>
            </a:fld>
            <a:endParaRPr altLang="en-US"/>
          </a:p>
        </p:txBody>
      </p:sp>
      <p:sp>
        <p:nvSpPr>
          <p:cNvPr id="934" name="TextBox 933">
            <a:extLst>
              <a:ext uri="{FF2B5EF4-FFF2-40B4-BE49-F238E27FC236}">
                <a16:creationId xmlns:a16="http://schemas.microsoft.com/office/drawing/2014/main" id="{12F290F8-518E-2603-34C2-21B1DEBD74CC}"/>
              </a:ext>
            </a:extLst>
          </p:cNvPr>
          <p:cNvSpPr txBox="1"/>
          <p:nvPr/>
        </p:nvSpPr>
        <p:spPr>
          <a:xfrm>
            <a:off x="336366" y="2868449"/>
            <a:ext cx="1105499" cy="369332"/>
          </a:xfrm>
          <a:prstGeom prst="rect">
            <a:avLst/>
          </a:prstGeom>
          <a:noFill/>
        </p:spPr>
        <p:txBody>
          <a:bodyPr wrap="square" rtlCol="0">
            <a:spAutoFit/>
          </a:bodyPr>
          <a:lstStyle/>
          <a:p>
            <a:pPr algn="r"/>
            <a:r>
              <a:rPr lang="en-US" b="1">
                <a:solidFill>
                  <a:schemeClr val="bg1"/>
                </a:solidFill>
              </a:rPr>
              <a:t>Topic </a:t>
            </a:r>
          </a:p>
        </p:txBody>
      </p:sp>
      <p:sp>
        <p:nvSpPr>
          <p:cNvPr id="935" name="TextBox 934">
            <a:extLst>
              <a:ext uri="{FF2B5EF4-FFF2-40B4-BE49-F238E27FC236}">
                <a16:creationId xmlns:a16="http://schemas.microsoft.com/office/drawing/2014/main" id="{A6300176-51E0-E252-A96C-FE216279B39E}"/>
              </a:ext>
            </a:extLst>
          </p:cNvPr>
          <p:cNvSpPr txBox="1"/>
          <p:nvPr/>
        </p:nvSpPr>
        <p:spPr>
          <a:xfrm>
            <a:off x="2844342" y="2868449"/>
            <a:ext cx="1105499" cy="369332"/>
          </a:xfrm>
          <a:prstGeom prst="rect">
            <a:avLst/>
          </a:prstGeom>
          <a:noFill/>
        </p:spPr>
        <p:txBody>
          <a:bodyPr wrap="square" rtlCol="0">
            <a:spAutoFit/>
          </a:bodyPr>
          <a:lstStyle/>
          <a:p>
            <a:pPr algn="r"/>
            <a:r>
              <a:rPr lang="en-US" b="1">
                <a:solidFill>
                  <a:schemeClr val="bg1"/>
                </a:solidFill>
              </a:rPr>
              <a:t>Topic</a:t>
            </a:r>
          </a:p>
        </p:txBody>
      </p:sp>
      <p:sp>
        <p:nvSpPr>
          <p:cNvPr id="936" name="TextBox 935">
            <a:extLst>
              <a:ext uri="{FF2B5EF4-FFF2-40B4-BE49-F238E27FC236}">
                <a16:creationId xmlns:a16="http://schemas.microsoft.com/office/drawing/2014/main" id="{7C4E248B-D1B0-B4A3-6428-DBB4701CC5E9}"/>
              </a:ext>
            </a:extLst>
          </p:cNvPr>
          <p:cNvSpPr txBox="1"/>
          <p:nvPr/>
        </p:nvSpPr>
        <p:spPr>
          <a:xfrm>
            <a:off x="5341751" y="2868449"/>
            <a:ext cx="1105499" cy="369332"/>
          </a:xfrm>
          <a:prstGeom prst="rect">
            <a:avLst/>
          </a:prstGeom>
          <a:noFill/>
        </p:spPr>
        <p:txBody>
          <a:bodyPr wrap="square" rtlCol="0">
            <a:spAutoFit/>
          </a:bodyPr>
          <a:lstStyle/>
          <a:p>
            <a:pPr algn="r"/>
            <a:r>
              <a:rPr lang="en-US" b="1">
                <a:solidFill>
                  <a:schemeClr val="bg1"/>
                </a:solidFill>
              </a:rPr>
              <a:t>Topic</a:t>
            </a:r>
          </a:p>
        </p:txBody>
      </p:sp>
      <p:sp>
        <p:nvSpPr>
          <p:cNvPr id="937" name="TextBox 936">
            <a:extLst>
              <a:ext uri="{FF2B5EF4-FFF2-40B4-BE49-F238E27FC236}">
                <a16:creationId xmlns:a16="http://schemas.microsoft.com/office/drawing/2014/main" id="{074D990D-823D-4C11-620E-AA938C0A3ACA}"/>
              </a:ext>
            </a:extLst>
          </p:cNvPr>
          <p:cNvSpPr txBox="1"/>
          <p:nvPr/>
        </p:nvSpPr>
        <p:spPr>
          <a:xfrm>
            <a:off x="7841508" y="2868449"/>
            <a:ext cx="1105499" cy="369332"/>
          </a:xfrm>
          <a:prstGeom prst="rect">
            <a:avLst/>
          </a:prstGeom>
          <a:noFill/>
        </p:spPr>
        <p:txBody>
          <a:bodyPr wrap="square" rtlCol="0">
            <a:spAutoFit/>
          </a:bodyPr>
          <a:lstStyle/>
          <a:p>
            <a:pPr algn="r"/>
            <a:r>
              <a:rPr lang="en-US" b="1">
                <a:solidFill>
                  <a:schemeClr val="bg1"/>
                </a:solidFill>
              </a:rPr>
              <a:t>Topic</a:t>
            </a:r>
          </a:p>
        </p:txBody>
      </p:sp>
      <p:sp>
        <p:nvSpPr>
          <p:cNvPr id="938" name="TextBox 937">
            <a:extLst>
              <a:ext uri="{FF2B5EF4-FFF2-40B4-BE49-F238E27FC236}">
                <a16:creationId xmlns:a16="http://schemas.microsoft.com/office/drawing/2014/main" id="{50164199-A3CA-8AD6-1530-3F53979689EC}"/>
              </a:ext>
            </a:extLst>
          </p:cNvPr>
          <p:cNvSpPr txBox="1"/>
          <p:nvPr/>
        </p:nvSpPr>
        <p:spPr>
          <a:xfrm>
            <a:off x="1499422" y="2874457"/>
            <a:ext cx="316552" cy="369332"/>
          </a:xfrm>
          <a:prstGeom prst="rect">
            <a:avLst/>
          </a:prstGeom>
          <a:noFill/>
        </p:spPr>
        <p:txBody>
          <a:bodyPr wrap="square" rtlCol="0">
            <a:spAutoFit/>
          </a:bodyPr>
          <a:lstStyle/>
          <a:p>
            <a:pPr algn="ctr"/>
            <a:r>
              <a:rPr lang="en-US" b="1"/>
              <a:t>1</a:t>
            </a:r>
          </a:p>
        </p:txBody>
      </p:sp>
      <p:sp>
        <p:nvSpPr>
          <p:cNvPr id="939" name="TextBox 938">
            <a:extLst>
              <a:ext uri="{FF2B5EF4-FFF2-40B4-BE49-F238E27FC236}">
                <a16:creationId xmlns:a16="http://schemas.microsoft.com/office/drawing/2014/main" id="{38795C02-4528-DEF1-C5CB-444D783EED8B}"/>
              </a:ext>
            </a:extLst>
          </p:cNvPr>
          <p:cNvSpPr txBox="1"/>
          <p:nvPr/>
        </p:nvSpPr>
        <p:spPr>
          <a:xfrm>
            <a:off x="3998535" y="2874457"/>
            <a:ext cx="316552" cy="369332"/>
          </a:xfrm>
          <a:prstGeom prst="rect">
            <a:avLst/>
          </a:prstGeom>
          <a:noFill/>
        </p:spPr>
        <p:txBody>
          <a:bodyPr wrap="square" rtlCol="0">
            <a:spAutoFit/>
          </a:bodyPr>
          <a:lstStyle/>
          <a:p>
            <a:pPr algn="ctr"/>
            <a:r>
              <a:rPr lang="en-US" b="1"/>
              <a:t>2</a:t>
            </a:r>
          </a:p>
        </p:txBody>
      </p:sp>
      <p:sp>
        <p:nvSpPr>
          <p:cNvPr id="940" name="TextBox 939">
            <a:extLst>
              <a:ext uri="{FF2B5EF4-FFF2-40B4-BE49-F238E27FC236}">
                <a16:creationId xmlns:a16="http://schemas.microsoft.com/office/drawing/2014/main" id="{00AE6EC4-C728-51CA-90EB-F08BF7A0A803}"/>
              </a:ext>
            </a:extLst>
          </p:cNvPr>
          <p:cNvSpPr txBox="1"/>
          <p:nvPr/>
        </p:nvSpPr>
        <p:spPr>
          <a:xfrm>
            <a:off x="6506882" y="2862982"/>
            <a:ext cx="316552" cy="369332"/>
          </a:xfrm>
          <a:prstGeom prst="rect">
            <a:avLst/>
          </a:prstGeom>
          <a:noFill/>
        </p:spPr>
        <p:txBody>
          <a:bodyPr wrap="square" rtlCol="0">
            <a:spAutoFit/>
          </a:bodyPr>
          <a:lstStyle/>
          <a:p>
            <a:pPr algn="ctr"/>
            <a:r>
              <a:rPr lang="en-US" b="1"/>
              <a:t>3</a:t>
            </a:r>
          </a:p>
        </p:txBody>
      </p:sp>
      <p:sp>
        <p:nvSpPr>
          <p:cNvPr id="941" name="TextBox 940">
            <a:extLst>
              <a:ext uri="{FF2B5EF4-FFF2-40B4-BE49-F238E27FC236}">
                <a16:creationId xmlns:a16="http://schemas.microsoft.com/office/drawing/2014/main" id="{9690D8B8-77DD-B0CD-41B8-287195075045}"/>
              </a:ext>
            </a:extLst>
          </p:cNvPr>
          <p:cNvSpPr txBox="1"/>
          <p:nvPr/>
        </p:nvSpPr>
        <p:spPr>
          <a:xfrm>
            <a:off x="9024209" y="2878019"/>
            <a:ext cx="316552" cy="369332"/>
          </a:xfrm>
          <a:prstGeom prst="rect">
            <a:avLst/>
          </a:prstGeom>
          <a:noFill/>
        </p:spPr>
        <p:txBody>
          <a:bodyPr wrap="square" rtlCol="0">
            <a:spAutoFit/>
          </a:bodyPr>
          <a:lstStyle/>
          <a:p>
            <a:pPr algn="ctr"/>
            <a:r>
              <a:rPr lang="en-US" b="1"/>
              <a:t>4</a:t>
            </a:r>
          </a:p>
        </p:txBody>
      </p:sp>
      <p:pic>
        <p:nvPicPr>
          <p:cNvPr id="943" name="Graphic 942" descr="Bullseye with solid fill">
            <a:extLst>
              <a:ext uri="{FF2B5EF4-FFF2-40B4-BE49-F238E27FC236}">
                <a16:creationId xmlns:a16="http://schemas.microsoft.com/office/drawing/2014/main" id="{062C52D5-09FA-8541-27FD-9E3232AEA1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3838" y="3830685"/>
            <a:ext cx="457200" cy="457200"/>
          </a:xfrm>
          <a:prstGeom prst="rect">
            <a:avLst/>
          </a:prstGeom>
        </p:spPr>
      </p:pic>
      <p:pic>
        <p:nvPicPr>
          <p:cNvPr id="944" name="Graphic 943" descr="Briefcase with solid fill">
            <a:extLst>
              <a:ext uri="{FF2B5EF4-FFF2-40B4-BE49-F238E27FC236}">
                <a16:creationId xmlns:a16="http://schemas.microsoft.com/office/drawing/2014/main" id="{5B7F0E5E-ADC3-0CB5-02D6-8B1EB99EA28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78861" y="3849073"/>
            <a:ext cx="417036" cy="417036"/>
          </a:xfrm>
          <a:prstGeom prst="rect">
            <a:avLst/>
          </a:prstGeom>
        </p:spPr>
      </p:pic>
      <p:pic>
        <p:nvPicPr>
          <p:cNvPr id="945" name="Graphic 944" descr="Books on shelf with solid fill">
            <a:extLst>
              <a:ext uri="{FF2B5EF4-FFF2-40B4-BE49-F238E27FC236}">
                <a16:creationId xmlns:a16="http://schemas.microsoft.com/office/drawing/2014/main" id="{4DD6EA85-A9C7-DAB4-01AA-AB851EB6A0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53707" y="3843467"/>
            <a:ext cx="428247" cy="428247"/>
          </a:xfrm>
          <a:prstGeom prst="rect">
            <a:avLst/>
          </a:prstGeom>
        </p:spPr>
      </p:pic>
      <p:pic>
        <p:nvPicPr>
          <p:cNvPr id="947" name="Graphic 946" descr="Lights On with solid fill">
            <a:extLst>
              <a:ext uri="{FF2B5EF4-FFF2-40B4-BE49-F238E27FC236}">
                <a16:creationId xmlns:a16="http://schemas.microsoft.com/office/drawing/2014/main" id="{641E8125-900B-70D1-7D3E-DE7A0E80276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67732" y="3836196"/>
            <a:ext cx="474069" cy="474069"/>
          </a:xfrm>
          <a:prstGeom prst="rect">
            <a:avLst/>
          </a:prstGeom>
        </p:spPr>
      </p:pic>
      <p:sp>
        <p:nvSpPr>
          <p:cNvPr id="5" name="Freeform: Shape 4">
            <a:extLst>
              <a:ext uri="{FF2B5EF4-FFF2-40B4-BE49-F238E27FC236}">
                <a16:creationId xmlns:a16="http://schemas.microsoft.com/office/drawing/2014/main" id="{925151D3-898C-F6D4-6445-DDA8AE95D7C9}"/>
              </a:ext>
            </a:extLst>
          </p:cNvPr>
          <p:cNvSpPr/>
          <p:nvPr/>
        </p:nvSpPr>
        <p:spPr>
          <a:xfrm>
            <a:off x="10913744" y="2858470"/>
            <a:ext cx="387122" cy="386995"/>
          </a:xfrm>
          <a:custGeom>
            <a:avLst/>
            <a:gdLst>
              <a:gd name="connsiteX0" fmla="*/ 387122 w 387122"/>
              <a:gd name="connsiteY0" fmla="*/ 193498 h 386995"/>
              <a:gd name="connsiteX1" fmla="*/ 193497 w 387122"/>
              <a:gd name="connsiteY1" fmla="*/ 386995 h 386995"/>
              <a:gd name="connsiteX2" fmla="*/ 0 w 387122"/>
              <a:gd name="connsiteY2" fmla="*/ 193498 h 386995"/>
              <a:gd name="connsiteX3" fmla="*/ 193497 w 387122"/>
              <a:gd name="connsiteY3" fmla="*/ 0 h 386995"/>
              <a:gd name="connsiteX4" fmla="*/ 387122 w 387122"/>
              <a:gd name="connsiteY4" fmla="*/ 193498 h 386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122" h="386995">
                <a:moveTo>
                  <a:pt x="387122" y="193498"/>
                </a:moveTo>
                <a:cubicBezTo>
                  <a:pt x="387122" y="300340"/>
                  <a:pt x="300468" y="386995"/>
                  <a:pt x="193497" y="386995"/>
                </a:cubicBezTo>
                <a:cubicBezTo>
                  <a:pt x="86528" y="386995"/>
                  <a:pt x="0" y="300340"/>
                  <a:pt x="0" y="193498"/>
                </a:cubicBezTo>
                <a:cubicBezTo>
                  <a:pt x="0" y="86655"/>
                  <a:pt x="86655" y="0"/>
                  <a:pt x="193497" y="0"/>
                </a:cubicBezTo>
                <a:cubicBezTo>
                  <a:pt x="300341" y="0"/>
                  <a:pt x="387122" y="86655"/>
                  <a:pt x="387122" y="193498"/>
                </a:cubicBezTo>
                <a:close/>
              </a:path>
            </a:pathLst>
          </a:custGeom>
          <a:solidFill>
            <a:schemeClr val="accent6"/>
          </a:solidFill>
          <a:ln w="634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0D3B2CB3-C34F-0385-7040-6D64BC3024BC}"/>
              </a:ext>
            </a:extLst>
          </p:cNvPr>
          <p:cNvSpPr/>
          <p:nvPr/>
        </p:nvSpPr>
        <p:spPr>
          <a:xfrm>
            <a:off x="10594248" y="3837084"/>
            <a:ext cx="486156" cy="486156"/>
          </a:xfrm>
          <a:custGeom>
            <a:avLst/>
            <a:gdLst>
              <a:gd name="connsiteX0" fmla="*/ 243078 w 486156"/>
              <a:gd name="connsiteY0" fmla="*/ 0 h 486156"/>
              <a:gd name="connsiteX1" fmla="*/ 0 w 486156"/>
              <a:gd name="connsiteY1" fmla="*/ 243078 h 486156"/>
              <a:gd name="connsiteX2" fmla="*/ 243078 w 486156"/>
              <a:gd name="connsiteY2" fmla="*/ 486156 h 486156"/>
              <a:gd name="connsiteX3" fmla="*/ 486156 w 486156"/>
              <a:gd name="connsiteY3" fmla="*/ 243078 h 486156"/>
              <a:gd name="connsiteX4" fmla="*/ 243078 w 486156"/>
              <a:gd name="connsiteY4" fmla="*/ 0 h 48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56" h="486156">
                <a:moveTo>
                  <a:pt x="243078" y="0"/>
                </a:moveTo>
                <a:cubicBezTo>
                  <a:pt x="108810" y="0"/>
                  <a:pt x="0" y="108811"/>
                  <a:pt x="0" y="243078"/>
                </a:cubicBezTo>
                <a:cubicBezTo>
                  <a:pt x="0" y="377346"/>
                  <a:pt x="108810" y="486156"/>
                  <a:pt x="243078" y="486156"/>
                </a:cubicBezTo>
                <a:cubicBezTo>
                  <a:pt x="377345" y="486156"/>
                  <a:pt x="486156" y="377346"/>
                  <a:pt x="486156" y="243078"/>
                </a:cubicBezTo>
                <a:cubicBezTo>
                  <a:pt x="486156" y="108811"/>
                  <a:pt x="377345" y="0"/>
                  <a:pt x="243078" y="0"/>
                </a:cubicBezTo>
                <a:close/>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a:p>
        </p:txBody>
      </p:sp>
      <p:sp>
        <p:nvSpPr>
          <p:cNvPr id="8" name="TextBox 7">
            <a:extLst>
              <a:ext uri="{FF2B5EF4-FFF2-40B4-BE49-F238E27FC236}">
                <a16:creationId xmlns:a16="http://schemas.microsoft.com/office/drawing/2014/main" id="{FDF668DF-15A0-7825-790E-51DE46E34E9D}"/>
              </a:ext>
            </a:extLst>
          </p:cNvPr>
          <p:cNvSpPr txBox="1"/>
          <p:nvPr/>
        </p:nvSpPr>
        <p:spPr>
          <a:xfrm>
            <a:off x="10253212" y="2848176"/>
            <a:ext cx="1105499" cy="369332"/>
          </a:xfrm>
          <a:prstGeom prst="rect">
            <a:avLst/>
          </a:prstGeom>
          <a:solidFill>
            <a:schemeClr val="accent6"/>
          </a:solidFill>
        </p:spPr>
        <p:txBody>
          <a:bodyPr wrap="square" rtlCol="0">
            <a:spAutoFit/>
          </a:bodyPr>
          <a:lstStyle/>
          <a:p>
            <a:pPr algn="r"/>
            <a:r>
              <a:rPr lang="en-US" b="1">
                <a:solidFill>
                  <a:schemeClr val="bg1"/>
                </a:solidFill>
              </a:rPr>
              <a:t>Topic</a:t>
            </a:r>
          </a:p>
        </p:txBody>
      </p:sp>
      <p:sp>
        <p:nvSpPr>
          <p:cNvPr id="12" name="Freeform: Shape 11">
            <a:extLst>
              <a:ext uri="{FF2B5EF4-FFF2-40B4-BE49-F238E27FC236}">
                <a16:creationId xmlns:a16="http://schemas.microsoft.com/office/drawing/2014/main" id="{785E0549-753F-5865-DDBA-1697206F6305}"/>
              </a:ext>
            </a:extLst>
          </p:cNvPr>
          <p:cNvSpPr/>
          <p:nvPr/>
        </p:nvSpPr>
        <p:spPr>
          <a:xfrm>
            <a:off x="11371272" y="2842687"/>
            <a:ext cx="387122" cy="386995"/>
          </a:xfrm>
          <a:custGeom>
            <a:avLst/>
            <a:gdLst>
              <a:gd name="connsiteX0" fmla="*/ 387122 w 387122"/>
              <a:gd name="connsiteY0" fmla="*/ 193498 h 386995"/>
              <a:gd name="connsiteX1" fmla="*/ 193497 w 387122"/>
              <a:gd name="connsiteY1" fmla="*/ 386995 h 386995"/>
              <a:gd name="connsiteX2" fmla="*/ 0 w 387122"/>
              <a:gd name="connsiteY2" fmla="*/ 193498 h 386995"/>
              <a:gd name="connsiteX3" fmla="*/ 193497 w 387122"/>
              <a:gd name="connsiteY3" fmla="*/ 0 h 386995"/>
              <a:gd name="connsiteX4" fmla="*/ 387122 w 387122"/>
              <a:gd name="connsiteY4" fmla="*/ 193498 h 386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122" h="386995">
                <a:moveTo>
                  <a:pt x="387122" y="193498"/>
                </a:moveTo>
                <a:cubicBezTo>
                  <a:pt x="387122" y="300340"/>
                  <a:pt x="300468" y="386995"/>
                  <a:pt x="193497" y="386995"/>
                </a:cubicBezTo>
                <a:cubicBezTo>
                  <a:pt x="86528" y="386995"/>
                  <a:pt x="0" y="300340"/>
                  <a:pt x="0" y="193498"/>
                </a:cubicBezTo>
                <a:cubicBezTo>
                  <a:pt x="0" y="86655"/>
                  <a:pt x="86655" y="0"/>
                  <a:pt x="193497" y="0"/>
                </a:cubicBezTo>
                <a:cubicBezTo>
                  <a:pt x="300341" y="0"/>
                  <a:pt x="387122" y="86655"/>
                  <a:pt x="387122" y="193498"/>
                </a:cubicBezTo>
                <a:close/>
              </a:path>
            </a:pathLst>
          </a:custGeom>
          <a:solidFill>
            <a:srgbClr val="FFFFFF"/>
          </a:solidFill>
          <a:ln w="6345" cap="flat">
            <a:noFill/>
            <a:prstDash val="solid"/>
            <a:miter/>
          </a:ln>
        </p:spPr>
        <p:txBody>
          <a:bodyPr rtlCol="0" anchor="ctr"/>
          <a:lstStyle/>
          <a:p>
            <a:endParaRPr lang="en-US"/>
          </a:p>
        </p:txBody>
      </p:sp>
      <p:pic>
        <p:nvPicPr>
          <p:cNvPr id="10" name="Graphic 9" descr="Books on shelf with solid fill">
            <a:extLst>
              <a:ext uri="{FF2B5EF4-FFF2-40B4-BE49-F238E27FC236}">
                <a16:creationId xmlns:a16="http://schemas.microsoft.com/office/drawing/2014/main" id="{23E0D70C-D523-13D0-699D-2DDFBA2E60A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644538" y="3879934"/>
            <a:ext cx="428247" cy="428247"/>
          </a:xfrm>
          <a:prstGeom prst="rect">
            <a:avLst/>
          </a:prstGeom>
        </p:spPr>
      </p:pic>
      <p:sp>
        <p:nvSpPr>
          <p:cNvPr id="13" name="TextBox 12">
            <a:extLst>
              <a:ext uri="{FF2B5EF4-FFF2-40B4-BE49-F238E27FC236}">
                <a16:creationId xmlns:a16="http://schemas.microsoft.com/office/drawing/2014/main" id="{EEC10F89-D390-A2AA-EFB8-4D96524151BA}"/>
              </a:ext>
            </a:extLst>
          </p:cNvPr>
          <p:cNvSpPr txBox="1"/>
          <p:nvPr/>
        </p:nvSpPr>
        <p:spPr>
          <a:xfrm>
            <a:off x="11434380" y="2840333"/>
            <a:ext cx="316552" cy="369332"/>
          </a:xfrm>
          <a:prstGeom prst="rect">
            <a:avLst/>
          </a:prstGeom>
          <a:noFill/>
        </p:spPr>
        <p:txBody>
          <a:bodyPr wrap="square" rtlCol="0">
            <a:spAutoFit/>
          </a:bodyPr>
          <a:lstStyle/>
          <a:p>
            <a:pPr algn="ctr"/>
            <a:r>
              <a:rPr lang="en-US" b="1"/>
              <a:t>5</a:t>
            </a:r>
          </a:p>
        </p:txBody>
      </p:sp>
      <p:sp>
        <p:nvSpPr>
          <p:cNvPr id="14" name="Freeform: Shape 13">
            <a:extLst>
              <a:ext uri="{FF2B5EF4-FFF2-40B4-BE49-F238E27FC236}">
                <a16:creationId xmlns:a16="http://schemas.microsoft.com/office/drawing/2014/main" id="{956FC6F4-043A-030B-28BD-2AD5063DBD5C}"/>
              </a:ext>
            </a:extLst>
          </p:cNvPr>
          <p:cNvSpPr/>
          <p:nvPr/>
        </p:nvSpPr>
        <p:spPr>
          <a:xfrm>
            <a:off x="10122602" y="5005273"/>
            <a:ext cx="1393144" cy="17140"/>
          </a:xfrm>
          <a:custGeom>
            <a:avLst/>
            <a:gdLst>
              <a:gd name="connsiteX0" fmla="*/ 1384574 w 1393144"/>
              <a:gd name="connsiteY0" fmla="*/ 17140 h 17140"/>
              <a:gd name="connsiteX1" fmla="*/ 8570 w 1393144"/>
              <a:gd name="connsiteY1" fmla="*/ 17140 h 17140"/>
              <a:gd name="connsiteX2" fmla="*/ 0 w 1393144"/>
              <a:gd name="connsiteY2" fmla="*/ 8570 h 17140"/>
              <a:gd name="connsiteX3" fmla="*/ 8570 w 1393144"/>
              <a:gd name="connsiteY3" fmla="*/ 0 h 17140"/>
              <a:gd name="connsiteX4" fmla="*/ 1384574 w 1393144"/>
              <a:gd name="connsiteY4" fmla="*/ 0 h 17140"/>
              <a:gd name="connsiteX5" fmla="*/ 1393144 w 1393144"/>
              <a:gd name="connsiteY5" fmla="*/ 8570 h 17140"/>
              <a:gd name="connsiteX6" fmla="*/ 1384574 w 1393144"/>
              <a:gd name="connsiteY6" fmla="*/ 17140 h 17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3144" h="17140">
                <a:moveTo>
                  <a:pt x="1384574" y="17140"/>
                </a:moveTo>
                <a:lnTo>
                  <a:pt x="8570" y="17140"/>
                </a:lnTo>
                <a:cubicBezTo>
                  <a:pt x="3809" y="17140"/>
                  <a:pt x="0" y="13268"/>
                  <a:pt x="0" y="8570"/>
                </a:cubicBezTo>
                <a:cubicBezTo>
                  <a:pt x="0" y="3872"/>
                  <a:pt x="3872" y="0"/>
                  <a:pt x="8570" y="0"/>
                </a:cubicBezTo>
                <a:lnTo>
                  <a:pt x="1384574" y="0"/>
                </a:lnTo>
                <a:cubicBezTo>
                  <a:pt x="1389336" y="0"/>
                  <a:pt x="1393144" y="3872"/>
                  <a:pt x="1393144" y="8570"/>
                </a:cubicBezTo>
                <a:cubicBezTo>
                  <a:pt x="1393144" y="13268"/>
                  <a:pt x="1389272" y="17140"/>
                  <a:pt x="1384574" y="17140"/>
                </a:cubicBezTo>
                <a:close/>
              </a:path>
            </a:pathLst>
          </a:custGeom>
          <a:solidFill>
            <a:schemeClr val="accent6"/>
          </a:solidFill>
          <a:ln w="6345" cap="flat">
            <a:noFill/>
            <a:prstDash val="solid"/>
            <a:miter/>
          </a:ln>
        </p:spPr>
        <p:txBody>
          <a:bodyPr rtlCol="0" anchor="ctr"/>
          <a:lstStyle/>
          <a:p>
            <a:endParaRPr lang="en-US"/>
          </a:p>
        </p:txBody>
      </p:sp>
      <p:sp>
        <p:nvSpPr>
          <p:cNvPr id="15" name="Parallelogram 14">
            <a:extLst>
              <a:ext uri="{FF2B5EF4-FFF2-40B4-BE49-F238E27FC236}">
                <a16:creationId xmlns:a16="http://schemas.microsoft.com/office/drawing/2014/main" id="{9B64BCB7-2ADA-A00E-2096-CE85BB8ACBF0}"/>
              </a:ext>
            </a:extLst>
          </p:cNvPr>
          <p:cNvSpPr/>
          <p:nvPr/>
        </p:nvSpPr>
        <p:spPr>
          <a:xfrm>
            <a:off x="818810" y="5342991"/>
            <a:ext cx="10746023" cy="716093"/>
          </a:xfrm>
          <a:prstGeom prst="parallelogram">
            <a:avLst>
              <a:gd name="adj" fmla="val 55071"/>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000" b="1" i="1">
                <a:latin typeface="Arial" panose="020B0604020202020204" pitchFamily="34" charset="0"/>
                <a:ea typeface="Yu Mincho" panose="02020400000000000000" pitchFamily="18" charset="-128"/>
                <a:cs typeface="Arial" panose="020B0604020202020204" pitchFamily="34" charset="0"/>
              </a:rPr>
              <a:t>Write this down: W</a:t>
            </a:r>
            <a:r>
              <a:rPr lang="en-US" sz="2000" b="1" i="1">
                <a:effectLst/>
                <a:latin typeface="Arial" panose="020B0604020202020204" pitchFamily="34" charset="0"/>
                <a:ea typeface="Yu Mincho" panose="02020400000000000000" pitchFamily="18" charset="-128"/>
                <a:cs typeface="Arial" panose="020B0604020202020204" pitchFamily="34" charset="0"/>
              </a:rPr>
              <a:t>hat do I need to learn/improve</a:t>
            </a:r>
            <a:r>
              <a:rPr lang="en-US" sz="2000" b="1" i="1">
                <a:latin typeface="Arial" panose="020B0604020202020204" pitchFamily="34" charset="0"/>
                <a:ea typeface="Yu Mincho" panose="02020400000000000000" pitchFamily="18" charset="-128"/>
                <a:cs typeface="Arial" panose="020B0604020202020204" pitchFamily="34" charset="0"/>
              </a:rPr>
              <a:t>/</a:t>
            </a:r>
            <a:r>
              <a:rPr lang="en-US" sz="2000" b="1" i="1">
                <a:effectLst/>
                <a:latin typeface="Arial" panose="020B0604020202020204" pitchFamily="34" charset="0"/>
                <a:ea typeface="Yu Mincho" panose="02020400000000000000" pitchFamily="18" charset="-128"/>
                <a:cs typeface="Arial" panose="020B0604020202020204" pitchFamily="34" charset="0"/>
              </a:rPr>
              <a:t>do to grow my skills and ability in thinking critically to drive quality decision making?</a:t>
            </a:r>
            <a:endParaRPr lang="en-US" sz="2000" b="1" i="1">
              <a:effectLst/>
              <a:latin typeface="Aptos" panose="020B0004020202020204" pitchFamily="34" charset="0"/>
              <a:ea typeface="Yu Mincho" panose="02020400000000000000" pitchFamily="18" charset="-128"/>
              <a:cs typeface="Arial" panose="020B0604020202020204" pitchFamily="34" charset="0"/>
            </a:endParaRPr>
          </a:p>
        </p:txBody>
      </p:sp>
    </p:spTree>
    <p:custDataLst>
      <p:tags r:id="rId1"/>
    </p:custDataLst>
    <p:extLst>
      <p:ext uri="{BB962C8B-B14F-4D97-AF65-F5344CB8AC3E}">
        <p14:creationId xmlns:p14="http://schemas.microsoft.com/office/powerpoint/2010/main" val="3115740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F654E49-4228-EB08-41E0-1F0BA15A828F}"/>
              </a:ext>
            </a:extLst>
          </p:cNvPr>
          <p:cNvSpPr/>
          <p:nvPr/>
        </p:nvSpPr>
        <p:spPr>
          <a:xfrm>
            <a:off x="770117" y="2016162"/>
            <a:ext cx="6087883" cy="1336834"/>
          </a:xfrm>
          <a:custGeom>
            <a:avLst/>
            <a:gdLst>
              <a:gd name="connsiteX0" fmla="*/ 0 w 7363256"/>
              <a:gd name="connsiteY0" fmla="*/ 0 h 1336834"/>
              <a:gd name="connsiteX1" fmla="*/ 7363257 w 7363256"/>
              <a:gd name="connsiteY1" fmla="*/ 0 h 1336834"/>
              <a:gd name="connsiteX2" fmla="*/ 7363257 w 7363256"/>
              <a:gd name="connsiteY2" fmla="*/ 1336835 h 1336834"/>
              <a:gd name="connsiteX3" fmla="*/ 0 w 7363256"/>
              <a:gd name="connsiteY3" fmla="*/ 1336835 h 1336834"/>
            </a:gdLst>
            <a:ahLst/>
            <a:cxnLst>
              <a:cxn ang="0">
                <a:pos x="connsiteX0" y="connsiteY0"/>
              </a:cxn>
              <a:cxn ang="0">
                <a:pos x="connsiteX1" y="connsiteY1"/>
              </a:cxn>
              <a:cxn ang="0">
                <a:pos x="connsiteX2" y="connsiteY2"/>
              </a:cxn>
              <a:cxn ang="0">
                <a:pos x="connsiteX3" y="connsiteY3"/>
              </a:cxn>
            </a:cxnLst>
            <a:rect l="l" t="t" r="r" b="b"/>
            <a:pathLst>
              <a:path w="7363256" h="1336834">
                <a:moveTo>
                  <a:pt x="0" y="0"/>
                </a:moveTo>
                <a:lnTo>
                  <a:pt x="7363257" y="0"/>
                </a:lnTo>
                <a:lnTo>
                  <a:pt x="7363257" y="1336835"/>
                </a:lnTo>
                <a:lnTo>
                  <a:pt x="0" y="1336835"/>
                </a:lnTo>
                <a:close/>
              </a:path>
            </a:pathLst>
          </a:custGeom>
          <a:solidFill>
            <a:srgbClr val="D35357"/>
          </a:solidFill>
          <a:ln w="6345" cap="flat">
            <a:noFill/>
            <a:prstDash val="solid"/>
            <a:miter/>
          </a:ln>
        </p:spPr>
        <p:txBody>
          <a:bodyPr rtlCol="0" anchor="ctr"/>
          <a:lstStyle/>
          <a:p>
            <a:endParaRPr lang="en-US">
              <a:latin typeface="+mj-lt"/>
            </a:endParaRPr>
          </a:p>
        </p:txBody>
      </p:sp>
      <p:sp>
        <p:nvSpPr>
          <p:cNvPr id="159" name="Freeform: Shape 158">
            <a:extLst>
              <a:ext uri="{FF2B5EF4-FFF2-40B4-BE49-F238E27FC236}">
                <a16:creationId xmlns:a16="http://schemas.microsoft.com/office/drawing/2014/main" id="{50E0914A-DCC2-31F3-2142-493A7A831FA2}"/>
              </a:ext>
            </a:extLst>
          </p:cNvPr>
          <p:cNvSpPr/>
          <p:nvPr/>
        </p:nvSpPr>
        <p:spPr>
          <a:xfrm>
            <a:off x="770117" y="3352996"/>
            <a:ext cx="6087883" cy="1336834"/>
          </a:xfrm>
          <a:custGeom>
            <a:avLst/>
            <a:gdLst>
              <a:gd name="connsiteX0" fmla="*/ 0 w 7363256"/>
              <a:gd name="connsiteY0" fmla="*/ 0 h 1336834"/>
              <a:gd name="connsiteX1" fmla="*/ 7363257 w 7363256"/>
              <a:gd name="connsiteY1" fmla="*/ 0 h 1336834"/>
              <a:gd name="connsiteX2" fmla="*/ 7363257 w 7363256"/>
              <a:gd name="connsiteY2" fmla="*/ 1336835 h 1336834"/>
              <a:gd name="connsiteX3" fmla="*/ 0 w 7363256"/>
              <a:gd name="connsiteY3" fmla="*/ 1336835 h 1336834"/>
            </a:gdLst>
            <a:ahLst/>
            <a:cxnLst>
              <a:cxn ang="0">
                <a:pos x="connsiteX0" y="connsiteY0"/>
              </a:cxn>
              <a:cxn ang="0">
                <a:pos x="connsiteX1" y="connsiteY1"/>
              </a:cxn>
              <a:cxn ang="0">
                <a:pos x="connsiteX2" y="connsiteY2"/>
              </a:cxn>
              <a:cxn ang="0">
                <a:pos x="connsiteX3" y="connsiteY3"/>
              </a:cxn>
            </a:cxnLst>
            <a:rect l="l" t="t" r="r" b="b"/>
            <a:pathLst>
              <a:path w="7363256" h="1336834">
                <a:moveTo>
                  <a:pt x="0" y="0"/>
                </a:moveTo>
                <a:lnTo>
                  <a:pt x="7363257" y="0"/>
                </a:lnTo>
                <a:lnTo>
                  <a:pt x="7363257" y="1336835"/>
                </a:lnTo>
                <a:lnTo>
                  <a:pt x="0" y="1336835"/>
                </a:lnTo>
                <a:close/>
              </a:path>
            </a:pathLst>
          </a:custGeom>
          <a:solidFill>
            <a:srgbClr val="961E22"/>
          </a:solidFill>
          <a:ln w="6345" cap="flat">
            <a:noFill/>
            <a:prstDash val="solid"/>
            <a:miter/>
          </a:ln>
        </p:spPr>
        <p:txBody>
          <a:bodyPr rtlCol="0" anchor="ctr"/>
          <a:lstStyle/>
          <a:p>
            <a:endParaRPr lang="en-US">
              <a:latin typeface="+mj-lt"/>
            </a:endParaRPr>
          </a:p>
        </p:txBody>
      </p:sp>
      <p:sp>
        <p:nvSpPr>
          <p:cNvPr id="291" name="Freeform: Shape 290">
            <a:extLst>
              <a:ext uri="{FF2B5EF4-FFF2-40B4-BE49-F238E27FC236}">
                <a16:creationId xmlns:a16="http://schemas.microsoft.com/office/drawing/2014/main" id="{4E289A6B-D8B0-8E9A-3B20-A94FF35A5950}"/>
              </a:ext>
            </a:extLst>
          </p:cNvPr>
          <p:cNvSpPr/>
          <p:nvPr/>
        </p:nvSpPr>
        <p:spPr>
          <a:xfrm>
            <a:off x="770117" y="4689831"/>
            <a:ext cx="6087883" cy="1336834"/>
          </a:xfrm>
          <a:custGeom>
            <a:avLst/>
            <a:gdLst>
              <a:gd name="connsiteX0" fmla="*/ 0 w 7363256"/>
              <a:gd name="connsiteY0" fmla="*/ 0 h 1336834"/>
              <a:gd name="connsiteX1" fmla="*/ 7363257 w 7363256"/>
              <a:gd name="connsiteY1" fmla="*/ 0 h 1336834"/>
              <a:gd name="connsiteX2" fmla="*/ 7363257 w 7363256"/>
              <a:gd name="connsiteY2" fmla="*/ 1336835 h 1336834"/>
              <a:gd name="connsiteX3" fmla="*/ 0 w 7363256"/>
              <a:gd name="connsiteY3" fmla="*/ 1336835 h 1336834"/>
            </a:gdLst>
            <a:ahLst/>
            <a:cxnLst>
              <a:cxn ang="0">
                <a:pos x="connsiteX0" y="connsiteY0"/>
              </a:cxn>
              <a:cxn ang="0">
                <a:pos x="connsiteX1" y="connsiteY1"/>
              </a:cxn>
              <a:cxn ang="0">
                <a:pos x="connsiteX2" y="connsiteY2"/>
              </a:cxn>
              <a:cxn ang="0">
                <a:pos x="connsiteX3" y="connsiteY3"/>
              </a:cxn>
            </a:cxnLst>
            <a:rect l="l" t="t" r="r" b="b"/>
            <a:pathLst>
              <a:path w="7363256" h="1336834">
                <a:moveTo>
                  <a:pt x="0" y="0"/>
                </a:moveTo>
                <a:lnTo>
                  <a:pt x="7363257" y="0"/>
                </a:lnTo>
                <a:lnTo>
                  <a:pt x="7363257" y="1336835"/>
                </a:lnTo>
                <a:lnTo>
                  <a:pt x="0" y="1336835"/>
                </a:lnTo>
                <a:close/>
              </a:path>
            </a:pathLst>
          </a:custGeom>
          <a:solidFill>
            <a:srgbClr val="313E49"/>
          </a:solidFill>
          <a:ln w="6345" cap="flat">
            <a:noFill/>
            <a:prstDash val="solid"/>
            <a:miter/>
          </a:ln>
        </p:spPr>
        <p:txBody>
          <a:bodyPr rtlCol="0" anchor="ctr"/>
          <a:lstStyle/>
          <a:p>
            <a:endParaRPr lang="en-US">
              <a:latin typeface="+mj-lt"/>
            </a:endParaRPr>
          </a:p>
        </p:txBody>
      </p:sp>
      <p:sp>
        <p:nvSpPr>
          <p:cNvPr id="459" name="Title 458">
            <a:extLst>
              <a:ext uri="{FF2B5EF4-FFF2-40B4-BE49-F238E27FC236}">
                <a16:creationId xmlns:a16="http://schemas.microsoft.com/office/drawing/2014/main" id="{28CF2420-FB0D-8181-68A6-AA03415DCB6C}"/>
              </a:ext>
            </a:extLst>
          </p:cNvPr>
          <p:cNvSpPr>
            <a:spLocks noGrp="1"/>
          </p:cNvSpPr>
          <p:nvPr>
            <p:ph type="title"/>
          </p:nvPr>
        </p:nvSpPr>
        <p:spPr>
          <a:xfrm>
            <a:off x="609442" y="548640"/>
            <a:ext cx="6063208" cy="664144"/>
          </a:xfrm>
        </p:spPr>
        <p:txBody>
          <a:bodyPr/>
          <a:lstStyle/>
          <a:p>
            <a:r>
              <a:rPr lang="en-US" sz="2600" dirty="0"/>
              <a:t>Rapid Business Strategy Response</a:t>
            </a:r>
          </a:p>
        </p:txBody>
      </p:sp>
      <p:sp>
        <p:nvSpPr>
          <p:cNvPr id="460" name="Footer Placeholder 459">
            <a:extLst>
              <a:ext uri="{FF2B5EF4-FFF2-40B4-BE49-F238E27FC236}">
                <a16:creationId xmlns:a16="http://schemas.microsoft.com/office/drawing/2014/main" id="{3FCDCC62-9D66-7AF2-BD7F-3E21D400340A}"/>
              </a:ext>
            </a:extLst>
          </p:cNvPr>
          <p:cNvSpPr>
            <a:spLocks noGrp="1"/>
          </p:cNvSpPr>
          <p:nvPr>
            <p:ph type="ftr" sz="quarter" idx="10"/>
          </p:nvPr>
        </p:nvSpPr>
        <p:spPr/>
        <p:txBody>
          <a:bodyPr/>
          <a:lstStyle/>
          <a:p>
            <a:pPr>
              <a:defRPr/>
            </a:pPr>
            <a:r>
              <a:rPr lang="en-US">
                <a:latin typeface="+mj-lt"/>
              </a:rPr>
              <a:t>© 2024  |  SEE  |  </a:t>
            </a:r>
            <a:fld id="{3A58E257-EB6E-4C2D-B1F3-E1DA43064D96}" type="slidenum">
              <a:rPr altLang="en-US" smtClean="0">
                <a:latin typeface="+mj-lt"/>
              </a:rPr>
              <a:pPr>
                <a:defRPr/>
              </a:pPr>
              <a:t>21</a:t>
            </a:fld>
            <a:endParaRPr altLang="en-US">
              <a:latin typeface="+mj-lt"/>
            </a:endParaRPr>
          </a:p>
        </p:txBody>
      </p:sp>
      <p:sp>
        <p:nvSpPr>
          <p:cNvPr id="463" name="Rectangle 462">
            <a:extLst>
              <a:ext uri="{FF2B5EF4-FFF2-40B4-BE49-F238E27FC236}">
                <a16:creationId xmlns:a16="http://schemas.microsoft.com/office/drawing/2014/main" id="{15E687AD-86FB-C2FD-1408-368C80320451}"/>
              </a:ext>
            </a:extLst>
          </p:cNvPr>
          <p:cNvSpPr/>
          <p:nvPr/>
        </p:nvSpPr>
        <p:spPr>
          <a:xfrm>
            <a:off x="7311140" y="0"/>
            <a:ext cx="615368" cy="6306532"/>
          </a:xfrm>
          <a:prstGeom prst="rect">
            <a:avLst/>
          </a:prstGeom>
          <a:solidFill>
            <a:schemeClr val="bg1">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467" name="TextBox 466">
            <a:extLst>
              <a:ext uri="{FF2B5EF4-FFF2-40B4-BE49-F238E27FC236}">
                <a16:creationId xmlns:a16="http://schemas.microsoft.com/office/drawing/2014/main" id="{3E6CB88C-C23F-1DB7-ACD5-A63FAE077BE7}"/>
              </a:ext>
            </a:extLst>
          </p:cNvPr>
          <p:cNvSpPr txBox="1"/>
          <p:nvPr/>
        </p:nvSpPr>
        <p:spPr>
          <a:xfrm>
            <a:off x="1417320" y="2021352"/>
            <a:ext cx="5097690" cy="1324708"/>
          </a:xfrm>
          <a:prstGeom prst="rect">
            <a:avLst/>
          </a:prstGeom>
          <a:noFill/>
        </p:spPr>
        <p:txBody>
          <a:bodyPr wrap="square" lIns="91440" tIns="0" rIns="91440" bIns="0" rtlCol="0" anchor="ctr" anchorCtr="0">
            <a:noAutofit/>
          </a:bodyPr>
          <a:lstStyle/>
          <a:p>
            <a:r>
              <a:rPr lang="en-US" sz="1400" b="1" kern="100">
                <a:solidFill>
                  <a:schemeClr val="bg1"/>
                </a:solidFill>
                <a:effectLst/>
                <a:latin typeface="+mj-lt"/>
                <a:ea typeface="Aptos" panose="020B0004020202020204" pitchFamily="34" charset="0"/>
                <a:cs typeface="Times New Roman" panose="02020603050405020304" pitchFamily="18" charset="0"/>
              </a:rPr>
              <a:t>CHALLENGE</a:t>
            </a:r>
            <a:r>
              <a:rPr lang="en-US" sz="1400" kern="100">
                <a:effectLst/>
                <a:latin typeface="+mj-lt"/>
                <a:ea typeface="Aptos" panose="020B0004020202020204" pitchFamily="34" charset="0"/>
                <a:cs typeface="Times New Roman" panose="02020603050405020304" pitchFamily="18" charset="0"/>
              </a:rPr>
              <a:t>: </a:t>
            </a:r>
            <a:r>
              <a:rPr lang="en-US" sz="1400" kern="100">
                <a:solidFill>
                  <a:schemeClr val="bg1"/>
                </a:solidFill>
                <a:effectLst/>
                <a:latin typeface="+mj-lt"/>
                <a:ea typeface="Aptos" panose="020B0004020202020204" pitchFamily="34" charset="0"/>
                <a:cs typeface="Times New Roman" panose="02020603050405020304" pitchFamily="18" charset="0"/>
              </a:rPr>
              <a:t>You’ve been asked to support a business unit experiencing declining profitability due to high turnover in key roles. The goal is to quickly stabilize the workforce and address gaps in performance that are impacting business results.</a:t>
            </a:r>
            <a:endParaRPr lang="en-US" sz="1400">
              <a:solidFill>
                <a:schemeClr val="bg1"/>
              </a:solidFill>
              <a:latin typeface="+mj-lt"/>
              <a:cs typeface="Arial" panose="020B0604020202020204" pitchFamily="34" charset="0"/>
            </a:endParaRPr>
          </a:p>
        </p:txBody>
      </p:sp>
      <p:sp>
        <p:nvSpPr>
          <p:cNvPr id="468" name="TextBox 467">
            <a:extLst>
              <a:ext uri="{FF2B5EF4-FFF2-40B4-BE49-F238E27FC236}">
                <a16:creationId xmlns:a16="http://schemas.microsoft.com/office/drawing/2014/main" id="{0EA8D863-EFF9-9F02-B9F8-F290F6BA8079}"/>
              </a:ext>
            </a:extLst>
          </p:cNvPr>
          <p:cNvSpPr txBox="1"/>
          <p:nvPr/>
        </p:nvSpPr>
        <p:spPr>
          <a:xfrm>
            <a:off x="1417320" y="3374475"/>
            <a:ext cx="5440680" cy="1323036"/>
          </a:xfrm>
          <a:prstGeom prst="rect">
            <a:avLst/>
          </a:prstGeom>
          <a:noFill/>
        </p:spPr>
        <p:txBody>
          <a:bodyPr wrap="square" lIns="91440" tIns="0" rIns="91440" bIns="0" rtlCol="0" anchor="ctr" anchorCtr="0">
            <a:noAutofit/>
          </a:bodyPr>
          <a:lstStyle/>
          <a:p>
            <a:pPr marL="0" marR="0">
              <a:lnSpc>
                <a:spcPct val="115000"/>
              </a:lnSpc>
              <a:spcBef>
                <a:spcPts val="0"/>
              </a:spcBef>
              <a:spcAft>
                <a:spcPts val="800"/>
              </a:spcAft>
            </a:pPr>
            <a:r>
              <a:rPr lang="en-US" sz="1400" b="1" kern="100">
                <a:solidFill>
                  <a:schemeClr val="bg1"/>
                </a:solidFill>
                <a:effectLst/>
                <a:latin typeface="Arial" panose="020B0604020202020204" pitchFamily="34" charset="0"/>
                <a:ea typeface="Aptos" panose="020B0004020202020204" pitchFamily="34" charset="0"/>
                <a:cs typeface="Arial" panose="020B0604020202020204" pitchFamily="34" charset="0"/>
              </a:rPr>
              <a:t>TEAMS</a:t>
            </a:r>
            <a:r>
              <a:rPr lang="en-US" sz="1200" b="1" kern="100">
                <a:solidFill>
                  <a:schemeClr val="bg1"/>
                </a:solidFill>
                <a:effectLst/>
                <a:latin typeface="Arial" panose="020B0604020202020204" pitchFamily="34" charset="0"/>
                <a:ea typeface="Aptos" panose="020B0004020202020204" pitchFamily="34" charset="0"/>
                <a:cs typeface="Arial" panose="020B0604020202020204" pitchFamily="34" charset="0"/>
              </a:rPr>
              <a:t>: (6 minutes)</a:t>
            </a:r>
            <a:r>
              <a:rPr lang="en-US" sz="1200" b="1" kern="100">
                <a:solidFill>
                  <a:schemeClr val="bg1"/>
                </a:solidFill>
                <a:latin typeface="Arial" panose="020B0604020202020204" pitchFamily="34" charset="0"/>
                <a:ea typeface="Aptos" panose="020B0004020202020204" pitchFamily="34" charset="0"/>
                <a:cs typeface="Arial" panose="020B0604020202020204" pitchFamily="34" charset="0"/>
              </a:rPr>
              <a:t> </a:t>
            </a:r>
            <a:r>
              <a:rPr lang="en-US" sz="1200" kern="100">
                <a:solidFill>
                  <a:schemeClr val="bg1"/>
                </a:solidFill>
                <a:effectLst/>
                <a:latin typeface="Arial" panose="020B0604020202020204" pitchFamily="34" charset="0"/>
                <a:ea typeface="Aptos" panose="020B0004020202020204" pitchFamily="34" charset="0"/>
                <a:cs typeface="Arial" panose="020B0604020202020204" pitchFamily="34" charset="0"/>
              </a:rPr>
              <a:t>Each group will develop a rapid response plan by focusing on: </a:t>
            </a:r>
            <a:r>
              <a:rPr lang="en-US" sz="1200" b="1" kern="100">
                <a:solidFill>
                  <a:schemeClr val="bg1"/>
                </a:solidFill>
                <a:effectLst/>
                <a:latin typeface="Arial" panose="020B0604020202020204" pitchFamily="34" charset="0"/>
                <a:ea typeface="Aptos" panose="020B0004020202020204" pitchFamily="34" charset="0"/>
                <a:cs typeface="Arial" panose="020B0604020202020204" pitchFamily="34" charset="0"/>
              </a:rPr>
              <a:t>Business Acumen, Talent Management,</a:t>
            </a:r>
            <a:r>
              <a:rPr lang="en-US" sz="1200" kern="10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sz="1200" b="1" kern="100">
                <a:solidFill>
                  <a:schemeClr val="bg1"/>
                </a:solidFill>
                <a:effectLst/>
                <a:latin typeface="Arial" panose="020B0604020202020204" pitchFamily="34" charset="0"/>
                <a:ea typeface="Aptos" panose="020B0004020202020204" pitchFamily="34" charset="0"/>
                <a:cs typeface="Arial" panose="020B0604020202020204" pitchFamily="34" charset="0"/>
              </a:rPr>
              <a:t>Critical Thinking</a:t>
            </a:r>
            <a:endParaRPr lang="en-US" sz="1200"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Bef>
                <a:spcPts val="0"/>
              </a:spcBef>
              <a:spcAft>
                <a:spcPts val="800"/>
              </a:spcAft>
            </a:pPr>
            <a:r>
              <a:rPr lang="en-US" sz="1200" b="1" kern="100">
                <a:solidFill>
                  <a:schemeClr val="bg1"/>
                </a:solidFill>
                <a:latin typeface="Arial" panose="020B0604020202020204" pitchFamily="34" charset="0"/>
                <a:ea typeface="Aptos" panose="020B0004020202020204" pitchFamily="34" charset="0"/>
                <a:cs typeface="Arial" panose="020B0604020202020204" pitchFamily="34" charset="0"/>
              </a:rPr>
              <a:t>Create </a:t>
            </a:r>
            <a:r>
              <a:rPr lang="en-US" sz="1200" b="1" kern="100">
                <a:solidFill>
                  <a:schemeClr val="bg1"/>
                </a:solidFill>
                <a:effectLst/>
                <a:latin typeface="Arial" panose="020B0604020202020204" pitchFamily="34" charset="0"/>
                <a:ea typeface="Aptos" panose="020B0004020202020204" pitchFamily="34" charset="0"/>
                <a:cs typeface="Arial" panose="020B0604020202020204" pitchFamily="34" charset="0"/>
              </a:rPr>
              <a:t>Solution Presentation (3 minutes)</a:t>
            </a:r>
            <a:endParaRPr lang="en-US" sz="1200"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marR="0" lvl="0">
              <a:lnSpc>
                <a:spcPct val="115000"/>
              </a:lnSpc>
              <a:spcBef>
                <a:spcPts val="0"/>
              </a:spcBef>
              <a:spcAft>
                <a:spcPts val="800"/>
              </a:spcAft>
              <a:buSzPts val="1000"/>
              <a:tabLst>
                <a:tab pos="457200" algn="l"/>
              </a:tabLst>
            </a:pPr>
            <a:r>
              <a:rPr lang="en-US" sz="1200" b="1" kern="100">
                <a:solidFill>
                  <a:schemeClr val="bg1"/>
                </a:solidFill>
                <a:effectLst/>
                <a:latin typeface="Arial" panose="020B0604020202020204" pitchFamily="34" charset="0"/>
                <a:ea typeface="Aptos" panose="020B0004020202020204" pitchFamily="34" charset="0"/>
                <a:cs typeface="Arial" panose="020B0604020202020204" pitchFamily="34" charset="0"/>
              </a:rPr>
              <a:t>Each group presents</a:t>
            </a:r>
            <a:r>
              <a:rPr lang="en-US" sz="1200" kern="100">
                <a:solidFill>
                  <a:schemeClr val="bg1"/>
                </a:solidFill>
                <a:effectLst/>
                <a:latin typeface="Arial" panose="020B0604020202020204" pitchFamily="34" charset="0"/>
                <a:ea typeface="Aptos" panose="020B0004020202020204" pitchFamily="34" charset="0"/>
                <a:cs typeface="Arial" panose="020B0604020202020204" pitchFamily="34" charset="0"/>
              </a:rPr>
              <a:t> a 1-minute summary of their response strategy. </a:t>
            </a:r>
            <a:endParaRPr lang="en-US" sz="1400">
              <a:solidFill>
                <a:schemeClr val="bg1"/>
              </a:solidFill>
              <a:latin typeface="+mj-lt"/>
              <a:cs typeface="Arial" panose="020B0604020202020204" pitchFamily="34" charset="0"/>
            </a:endParaRPr>
          </a:p>
        </p:txBody>
      </p:sp>
      <p:sp>
        <p:nvSpPr>
          <p:cNvPr id="469" name="TextBox 468">
            <a:extLst>
              <a:ext uri="{FF2B5EF4-FFF2-40B4-BE49-F238E27FC236}">
                <a16:creationId xmlns:a16="http://schemas.microsoft.com/office/drawing/2014/main" id="{36A42351-A91E-357E-71CA-6284727ED49A}"/>
              </a:ext>
            </a:extLst>
          </p:cNvPr>
          <p:cNvSpPr txBox="1"/>
          <p:nvPr/>
        </p:nvSpPr>
        <p:spPr>
          <a:xfrm>
            <a:off x="1417320" y="4707609"/>
            <a:ext cx="5097690" cy="1323036"/>
          </a:xfrm>
          <a:prstGeom prst="rect">
            <a:avLst/>
          </a:prstGeom>
          <a:noFill/>
        </p:spPr>
        <p:txBody>
          <a:bodyPr wrap="square" lIns="91440" tIns="0" rIns="91440" bIns="0" rtlCol="0" anchor="ctr" anchorCtr="0">
            <a:noAutofit/>
          </a:bodyPr>
          <a:lstStyle/>
          <a:p>
            <a:pPr marL="0" marR="0">
              <a:lnSpc>
                <a:spcPct val="115000"/>
              </a:lnSpc>
              <a:spcBef>
                <a:spcPts val="0"/>
              </a:spcBef>
              <a:spcAft>
                <a:spcPts val="800"/>
              </a:spcAft>
            </a:pPr>
            <a:r>
              <a:rPr lang="en-US" sz="1200" b="1" kern="100">
                <a:solidFill>
                  <a:schemeClr val="bg1"/>
                </a:solidFill>
                <a:effectLst/>
                <a:latin typeface="Arial" panose="020B0604020202020204" pitchFamily="34" charset="0"/>
                <a:ea typeface="Aptos" panose="020B0004020202020204" pitchFamily="34" charset="0"/>
                <a:cs typeface="Arial" panose="020B0604020202020204" pitchFamily="34" charset="0"/>
              </a:rPr>
              <a:t>Debrief Key Takeaways </a:t>
            </a:r>
            <a:endParaRPr lang="en-US" sz="1200" kern="100">
              <a:solidFill>
                <a:schemeClr val="bg1"/>
              </a:solidFill>
              <a:latin typeface="Arial" panose="020B0604020202020204" pitchFamily="34" charset="0"/>
              <a:ea typeface="Aptos" panose="020B0004020202020204" pitchFamily="34" charset="0"/>
              <a:cs typeface="Arial" panose="020B0604020202020204" pitchFamily="34" charset="0"/>
            </a:endParaRPr>
          </a:p>
        </p:txBody>
      </p:sp>
      <p:sp>
        <p:nvSpPr>
          <p:cNvPr id="464" name="TextBox 463">
            <a:extLst>
              <a:ext uri="{FF2B5EF4-FFF2-40B4-BE49-F238E27FC236}">
                <a16:creationId xmlns:a16="http://schemas.microsoft.com/office/drawing/2014/main" id="{AD6B2A3A-C0AA-7E39-B7AC-491EE1AFA6B9}"/>
              </a:ext>
            </a:extLst>
          </p:cNvPr>
          <p:cNvSpPr txBox="1"/>
          <p:nvPr/>
        </p:nvSpPr>
        <p:spPr>
          <a:xfrm>
            <a:off x="788430" y="2029556"/>
            <a:ext cx="823201" cy="584775"/>
          </a:xfrm>
          <a:prstGeom prst="rect">
            <a:avLst/>
          </a:prstGeom>
          <a:noFill/>
        </p:spPr>
        <p:txBody>
          <a:bodyPr wrap="square" rtlCol="0">
            <a:spAutoFit/>
          </a:bodyPr>
          <a:lstStyle/>
          <a:p>
            <a:pPr algn="l"/>
            <a:r>
              <a:rPr lang="en-US" sz="3200" b="1">
                <a:solidFill>
                  <a:schemeClr val="bg1"/>
                </a:solidFill>
                <a:latin typeface="+mj-lt"/>
              </a:rPr>
              <a:t>01</a:t>
            </a:r>
          </a:p>
        </p:txBody>
      </p:sp>
      <p:sp>
        <p:nvSpPr>
          <p:cNvPr id="465" name="TextBox 464">
            <a:extLst>
              <a:ext uri="{FF2B5EF4-FFF2-40B4-BE49-F238E27FC236}">
                <a16:creationId xmlns:a16="http://schemas.microsoft.com/office/drawing/2014/main" id="{DD78EA55-D67B-3A55-D828-A69195ED5E66}"/>
              </a:ext>
            </a:extLst>
          </p:cNvPr>
          <p:cNvSpPr txBox="1"/>
          <p:nvPr/>
        </p:nvSpPr>
        <p:spPr>
          <a:xfrm>
            <a:off x="788429" y="3364718"/>
            <a:ext cx="823201" cy="584775"/>
          </a:xfrm>
          <a:prstGeom prst="rect">
            <a:avLst/>
          </a:prstGeom>
          <a:noFill/>
        </p:spPr>
        <p:txBody>
          <a:bodyPr wrap="square" rtlCol="0">
            <a:spAutoFit/>
          </a:bodyPr>
          <a:lstStyle/>
          <a:p>
            <a:pPr algn="l"/>
            <a:r>
              <a:rPr lang="en-US" sz="3200" b="1">
                <a:solidFill>
                  <a:schemeClr val="bg1"/>
                </a:solidFill>
                <a:latin typeface="+mj-lt"/>
              </a:rPr>
              <a:t>02</a:t>
            </a:r>
          </a:p>
        </p:txBody>
      </p:sp>
      <p:sp>
        <p:nvSpPr>
          <p:cNvPr id="466" name="TextBox 465">
            <a:extLst>
              <a:ext uri="{FF2B5EF4-FFF2-40B4-BE49-F238E27FC236}">
                <a16:creationId xmlns:a16="http://schemas.microsoft.com/office/drawing/2014/main" id="{21C93E12-8447-3325-5802-5B507D9ADCF6}"/>
              </a:ext>
            </a:extLst>
          </p:cNvPr>
          <p:cNvSpPr txBox="1"/>
          <p:nvPr/>
        </p:nvSpPr>
        <p:spPr>
          <a:xfrm>
            <a:off x="797003" y="4711310"/>
            <a:ext cx="823201" cy="584775"/>
          </a:xfrm>
          <a:prstGeom prst="rect">
            <a:avLst/>
          </a:prstGeom>
          <a:noFill/>
        </p:spPr>
        <p:txBody>
          <a:bodyPr wrap="square" rtlCol="0">
            <a:spAutoFit/>
          </a:bodyPr>
          <a:lstStyle/>
          <a:p>
            <a:pPr algn="l"/>
            <a:r>
              <a:rPr lang="en-US" sz="3200" b="1">
                <a:solidFill>
                  <a:schemeClr val="bg1"/>
                </a:solidFill>
                <a:latin typeface="+mj-lt"/>
              </a:rPr>
              <a:t>03</a:t>
            </a:r>
          </a:p>
        </p:txBody>
      </p:sp>
      <p:graphicFrame>
        <p:nvGraphicFramePr>
          <p:cNvPr id="6" name="Table 5">
            <a:extLst>
              <a:ext uri="{FF2B5EF4-FFF2-40B4-BE49-F238E27FC236}">
                <a16:creationId xmlns:a16="http://schemas.microsoft.com/office/drawing/2014/main" id="{A7BD7AFB-5D79-4493-DCCD-7A362D9D4FED}"/>
              </a:ext>
            </a:extLst>
          </p:cNvPr>
          <p:cNvGraphicFramePr>
            <a:graphicFrameLocks noGrp="1"/>
          </p:cNvGraphicFramePr>
          <p:nvPr>
            <p:extLst>
              <p:ext uri="{D42A27DB-BD31-4B8C-83A1-F6EECF244321}">
                <p14:modId xmlns:p14="http://schemas.microsoft.com/office/powerpoint/2010/main" val="251395740"/>
              </p:ext>
            </p:extLst>
          </p:nvPr>
        </p:nvGraphicFramePr>
        <p:xfrm>
          <a:off x="7162213" y="2262611"/>
          <a:ext cx="4633111" cy="2794000"/>
        </p:xfrm>
        <a:graphic>
          <a:graphicData uri="http://schemas.openxmlformats.org/drawingml/2006/table">
            <a:tbl>
              <a:tblPr/>
              <a:tblGrid>
                <a:gridCol w="2175662">
                  <a:extLst>
                    <a:ext uri="{9D8B030D-6E8A-4147-A177-3AD203B41FA5}">
                      <a16:colId xmlns:a16="http://schemas.microsoft.com/office/drawing/2014/main" val="4130319114"/>
                    </a:ext>
                  </a:extLst>
                </a:gridCol>
                <a:gridCol w="2457449">
                  <a:extLst>
                    <a:ext uri="{9D8B030D-6E8A-4147-A177-3AD203B41FA5}">
                      <a16:colId xmlns:a16="http://schemas.microsoft.com/office/drawing/2014/main" val="1127132282"/>
                    </a:ext>
                  </a:extLst>
                </a:gridCol>
              </a:tblGrid>
              <a:tr h="184150">
                <a:tc gridSpan="2">
                  <a:txBody>
                    <a:bodyPr/>
                    <a:lstStyle/>
                    <a:p>
                      <a:pPr algn="ctr" fontAlgn="b"/>
                      <a:r>
                        <a:rPr lang="en-US" sz="2000" b="1" i="0" u="none" strike="noStrike">
                          <a:solidFill>
                            <a:srgbClr val="FFFFFF"/>
                          </a:solidFill>
                          <a:effectLst/>
                          <a:latin typeface="+mj-lt"/>
                        </a:rPr>
                        <a:t>Fictitious Data</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13E49"/>
                    </a:solidFill>
                  </a:tcPr>
                </a:tc>
                <a:tc hMerge="1">
                  <a:txBody>
                    <a:bodyPr/>
                    <a:lstStyle/>
                    <a:p>
                      <a:endParaRPr lang="en-US"/>
                    </a:p>
                  </a:txBody>
                  <a:tcPr/>
                </a:tc>
                <a:extLst>
                  <a:ext uri="{0D108BD9-81ED-4DB2-BD59-A6C34878D82A}">
                    <a16:rowId xmlns:a16="http://schemas.microsoft.com/office/drawing/2014/main" val="3173095175"/>
                  </a:ext>
                </a:extLst>
              </a:tr>
              <a:tr h="184150">
                <a:tc>
                  <a:txBody>
                    <a:bodyPr/>
                    <a:lstStyle/>
                    <a:p>
                      <a:pPr algn="l" fontAlgn="b"/>
                      <a:r>
                        <a:rPr lang="en-US" sz="1600" b="1" i="0" u="none" strike="noStrike">
                          <a:solidFill>
                            <a:schemeClr val="bg1">
                              <a:lumMod val="95000"/>
                            </a:schemeClr>
                          </a:solidFill>
                          <a:effectLst/>
                          <a:latin typeface="+mj-lt"/>
                        </a:rPr>
                        <a:t>Turnover Rate:</a:t>
                      </a:r>
                    </a:p>
                  </a:txBody>
                  <a:tcPr marL="4572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998"/>
                    </a:solidFill>
                  </a:tcPr>
                </a:tc>
                <a:tc>
                  <a:txBody>
                    <a:bodyPr/>
                    <a:lstStyle/>
                    <a:p>
                      <a:pPr algn="l" fontAlgn="b"/>
                      <a:r>
                        <a:rPr lang="en-US" sz="1600" b="0" i="0" u="none" strike="noStrike">
                          <a:solidFill>
                            <a:schemeClr val="bg1">
                              <a:lumMod val="95000"/>
                            </a:schemeClr>
                          </a:solidFill>
                          <a:effectLst/>
                          <a:latin typeface="+mj-lt"/>
                        </a:rPr>
                        <a:t>18% (up from 12%)</a:t>
                      </a:r>
                    </a:p>
                  </a:txBody>
                  <a:tcPr marL="4572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998"/>
                    </a:solidFill>
                  </a:tcPr>
                </a:tc>
                <a:extLst>
                  <a:ext uri="{0D108BD9-81ED-4DB2-BD59-A6C34878D82A}">
                    <a16:rowId xmlns:a16="http://schemas.microsoft.com/office/drawing/2014/main" val="3851534682"/>
                  </a:ext>
                </a:extLst>
              </a:tr>
              <a:tr h="184150">
                <a:tc>
                  <a:txBody>
                    <a:bodyPr/>
                    <a:lstStyle/>
                    <a:p>
                      <a:pPr algn="l" fontAlgn="b"/>
                      <a:r>
                        <a:rPr lang="en-US" sz="1600" b="1" i="0" u="none" strike="noStrike">
                          <a:solidFill>
                            <a:schemeClr val="bg1">
                              <a:lumMod val="95000"/>
                            </a:schemeClr>
                          </a:solidFill>
                          <a:effectLst/>
                          <a:latin typeface="+mj-lt"/>
                        </a:rPr>
                        <a:t>Key Role Turnover:</a:t>
                      </a:r>
                    </a:p>
                  </a:txBody>
                  <a:tcPr marL="4572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772"/>
                    </a:solidFill>
                  </a:tcPr>
                </a:tc>
                <a:tc>
                  <a:txBody>
                    <a:bodyPr/>
                    <a:lstStyle/>
                    <a:p>
                      <a:pPr algn="l" fontAlgn="b"/>
                      <a:r>
                        <a:rPr lang="en-US" sz="1600" b="0" i="0" u="none" strike="noStrike">
                          <a:solidFill>
                            <a:schemeClr val="bg1">
                              <a:lumMod val="95000"/>
                            </a:schemeClr>
                          </a:solidFill>
                          <a:effectLst/>
                          <a:latin typeface="+mj-lt"/>
                        </a:rPr>
                        <a:t>20% of mid-level managers left in 6 months</a:t>
                      </a:r>
                    </a:p>
                  </a:txBody>
                  <a:tcPr marL="4572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772"/>
                    </a:solidFill>
                  </a:tcPr>
                </a:tc>
                <a:extLst>
                  <a:ext uri="{0D108BD9-81ED-4DB2-BD59-A6C34878D82A}">
                    <a16:rowId xmlns:a16="http://schemas.microsoft.com/office/drawing/2014/main" val="3541031265"/>
                  </a:ext>
                </a:extLst>
              </a:tr>
              <a:tr h="184150">
                <a:tc>
                  <a:txBody>
                    <a:bodyPr/>
                    <a:lstStyle/>
                    <a:p>
                      <a:pPr algn="l" fontAlgn="b"/>
                      <a:r>
                        <a:rPr lang="en-US" sz="1600" b="1" i="0" u="none" strike="noStrike">
                          <a:solidFill>
                            <a:schemeClr val="bg1">
                              <a:lumMod val="95000"/>
                            </a:schemeClr>
                          </a:solidFill>
                          <a:effectLst/>
                          <a:latin typeface="+mj-lt"/>
                        </a:rPr>
                        <a:t>Industry Average:</a:t>
                      </a:r>
                    </a:p>
                  </a:txBody>
                  <a:tcPr marL="4572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998"/>
                    </a:solidFill>
                  </a:tcPr>
                </a:tc>
                <a:tc>
                  <a:txBody>
                    <a:bodyPr/>
                    <a:lstStyle/>
                    <a:p>
                      <a:pPr algn="l" fontAlgn="b"/>
                      <a:r>
                        <a:rPr lang="en-US" sz="1600" b="0" i="0" u="none" strike="noStrike">
                          <a:solidFill>
                            <a:schemeClr val="bg1">
                              <a:lumMod val="95000"/>
                            </a:schemeClr>
                          </a:solidFill>
                          <a:effectLst/>
                          <a:latin typeface="+mj-lt"/>
                        </a:rPr>
                        <a:t>10% turnover for similar roles</a:t>
                      </a:r>
                    </a:p>
                  </a:txBody>
                  <a:tcPr marL="4572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998"/>
                    </a:solidFill>
                  </a:tcPr>
                </a:tc>
                <a:extLst>
                  <a:ext uri="{0D108BD9-81ED-4DB2-BD59-A6C34878D82A}">
                    <a16:rowId xmlns:a16="http://schemas.microsoft.com/office/drawing/2014/main" val="4157265940"/>
                  </a:ext>
                </a:extLst>
              </a:tr>
              <a:tr h="184150">
                <a:tc>
                  <a:txBody>
                    <a:bodyPr/>
                    <a:lstStyle/>
                    <a:p>
                      <a:pPr algn="l" fontAlgn="b"/>
                      <a:r>
                        <a:rPr lang="en-US" sz="1600" b="1" i="0" u="none" strike="noStrike">
                          <a:solidFill>
                            <a:schemeClr val="bg1">
                              <a:lumMod val="95000"/>
                            </a:schemeClr>
                          </a:solidFill>
                          <a:effectLst/>
                          <a:latin typeface="+mj-lt"/>
                        </a:rPr>
                        <a:t>Revenue Loss:</a:t>
                      </a:r>
                      <a:r>
                        <a:rPr lang="en-US" sz="1600" b="0" i="0" u="none" strike="noStrike">
                          <a:solidFill>
                            <a:schemeClr val="bg1">
                              <a:lumMod val="95000"/>
                            </a:schemeClr>
                          </a:solidFill>
                          <a:effectLst/>
                          <a:latin typeface="+mj-lt"/>
                        </a:rPr>
                        <a:t> </a:t>
                      </a:r>
                      <a:endParaRPr lang="en-US" sz="1600" b="1" i="0" u="none" strike="noStrike">
                        <a:solidFill>
                          <a:schemeClr val="bg1">
                            <a:lumMod val="95000"/>
                          </a:schemeClr>
                        </a:solidFill>
                        <a:effectLst/>
                        <a:latin typeface="+mj-lt"/>
                      </a:endParaRPr>
                    </a:p>
                  </a:txBody>
                  <a:tcPr marL="4572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772"/>
                    </a:solidFill>
                  </a:tcPr>
                </a:tc>
                <a:tc>
                  <a:txBody>
                    <a:bodyPr/>
                    <a:lstStyle/>
                    <a:p>
                      <a:pPr algn="l" fontAlgn="b"/>
                      <a:r>
                        <a:rPr lang="en-US" sz="1600" b="0" i="0" u="none" strike="noStrike">
                          <a:solidFill>
                            <a:schemeClr val="bg1">
                              <a:lumMod val="95000"/>
                            </a:schemeClr>
                          </a:solidFill>
                          <a:effectLst/>
                          <a:latin typeface="+mj-lt"/>
                        </a:rPr>
                        <a:t>7% drop, $3 million lost</a:t>
                      </a:r>
                    </a:p>
                  </a:txBody>
                  <a:tcPr marL="4572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772"/>
                    </a:solidFill>
                  </a:tcPr>
                </a:tc>
                <a:extLst>
                  <a:ext uri="{0D108BD9-81ED-4DB2-BD59-A6C34878D82A}">
                    <a16:rowId xmlns:a16="http://schemas.microsoft.com/office/drawing/2014/main" val="3205202912"/>
                  </a:ext>
                </a:extLst>
              </a:tr>
              <a:tr h="184150">
                <a:tc>
                  <a:txBody>
                    <a:bodyPr/>
                    <a:lstStyle/>
                    <a:p>
                      <a:pPr algn="l" fontAlgn="b"/>
                      <a:r>
                        <a:rPr lang="en-US" sz="1600" b="1" i="0" u="none" strike="noStrike">
                          <a:solidFill>
                            <a:schemeClr val="bg1">
                              <a:lumMod val="95000"/>
                            </a:schemeClr>
                          </a:solidFill>
                          <a:effectLst/>
                          <a:latin typeface="+mj-lt"/>
                        </a:rPr>
                        <a:t>Cost of Turnover:</a:t>
                      </a:r>
                      <a:r>
                        <a:rPr lang="en-US" sz="1600" b="0" i="0" u="none" strike="noStrike">
                          <a:solidFill>
                            <a:schemeClr val="bg1">
                              <a:lumMod val="95000"/>
                            </a:schemeClr>
                          </a:solidFill>
                          <a:effectLst/>
                          <a:latin typeface="+mj-lt"/>
                        </a:rPr>
                        <a:t> </a:t>
                      </a:r>
                      <a:endParaRPr lang="en-US" sz="1600" b="1" i="0" u="none" strike="noStrike">
                        <a:solidFill>
                          <a:schemeClr val="bg1">
                            <a:lumMod val="95000"/>
                          </a:schemeClr>
                        </a:solidFill>
                        <a:effectLst/>
                        <a:latin typeface="+mj-lt"/>
                      </a:endParaRPr>
                    </a:p>
                  </a:txBody>
                  <a:tcPr marL="4572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998"/>
                    </a:solidFill>
                  </a:tcPr>
                </a:tc>
                <a:tc>
                  <a:txBody>
                    <a:bodyPr/>
                    <a:lstStyle/>
                    <a:p>
                      <a:pPr algn="l" fontAlgn="b"/>
                      <a:r>
                        <a:rPr lang="en-US" sz="1600" b="0" i="0" u="none" strike="noStrike">
                          <a:solidFill>
                            <a:schemeClr val="bg1">
                              <a:lumMod val="95000"/>
                            </a:schemeClr>
                          </a:solidFill>
                          <a:effectLst/>
                          <a:latin typeface="+mj-lt"/>
                        </a:rPr>
                        <a:t>$80,000 per manager</a:t>
                      </a:r>
                    </a:p>
                  </a:txBody>
                  <a:tcPr marL="4572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998"/>
                    </a:solidFill>
                  </a:tcPr>
                </a:tc>
                <a:extLst>
                  <a:ext uri="{0D108BD9-81ED-4DB2-BD59-A6C34878D82A}">
                    <a16:rowId xmlns:a16="http://schemas.microsoft.com/office/drawing/2014/main" val="1695543770"/>
                  </a:ext>
                </a:extLst>
              </a:tr>
              <a:tr h="184150">
                <a:tc>
                  <a:txBody>
                    <a:bodyPr/>
                    <a:lstStyle/>
                    <a:p>
                      <a:pPr algn="l" fontAlgn="b"/>
                      <a:r>
                        <a:rPr lang="en-US" sz="1600" b="1" i="0" u="none" strike="noStrike">
                          <a:solidFill>
                            <a:schemeClr val="bg1">
                              <a:lumMod val="95000"/>
                            </a:schemeClr>
                          </a:solidFill>
                          <a:effectLst/>
                          <a:latin typeface="+mj-lt"/>
                        </a:rPr>
                        <a:t>Engagement Score:</a:t>
                      </a:r>
                      <a:r>
                        <a:rPr lang="en-US" sz="1600" b="0" i="0" u="none" strike="noStrike">
                          <a:solidFill>
                            <a:schemeClr val="bg1">
                              <a:lumMod val="95000"/>
                            </a:schemeClr>
                          </a:solidFill>
                          <a:effectLst/>
                          <a:latin typeface="+mj-lt"/>
                        </a:rPr>
                        <a:t> </a:t>
                      </a:r>
                      <a:endParaRPr lang="en-US" sz="1600" b="1" i="0" u="none" strike="noStrike">
                        <a:solidFill>
                          <a:schemeClr val="bg1">
                            <a:lumMod val="95000"/>
                          </a:schemeClr>
                        </a:solidFill>
                        <a:effectLst/>
                        <a:latin typeface="+mj-lt"/>
                      </a:endParaRPr>
                    </a:p>
                  </a:txBody>
                  <a:tcPr marL="4572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772"/>
                    </a:solidFill>
                  </a:tcPr>
                </a:tc>
                <a:tc>
                  <a:txBody>
                    <a:bodyPr/>
                    <a:lstStyle/>
                    <a:p>
                      <a:pPr algn="l" fontAlgn="b"/>
                      <a:r>
                        <a:rPr lang="en-US" sz="1600" b="0" i="0" u="none" strike="noStrike">
                          <a:solidFill>
                            <a:schemeClr val="bg1">
                              <a:lumMod val="95000"/>
                            </a:schemeClr>
                          </a:solidFill>
                          <a:effectLst/>
                          <a:latin typeface="+mj-lt"/>
                        </a:rPr>
                        <a:t>70% engaged (was 82%)</a:t>
                      </a:r>
                    </a:p>
                  </a:txBody>
                  <a:tcPr marL="4572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772"/>
                    </a:solidFill>
                  </a:tcPr>
                </a:tc>
                <a:extLst>
                  <a:ext uri="{0D108BD9-81ED-4DB2-BD59-A6C34878D82A}">
                    <a16:rowId xmlns:a16="http://schemas.microsoft.com/office/drawing/2014/main" val="108747037"/>
                  </a:ext>
                </a:extLst>
              </a:tr>
              <a:tr h="190500">
                <a:tc>
                  <a:txBody>
                    <a:bodyPr/>
                    <a:lstStyle/>
                    <a:p>
                      <a:pPr algn="l" fontAlgn="b"/>
                      <a:r>
                        <a:rPr lang="en-US" sz="1600" b="1" i="0" u="none" strike="noStrike">
                          <a:solidFill>
                            <a:schemeClr val="bg1">
                              <a:lumMod val="95000"/>
                            </a:schemeClr>
                          </a:solidFill>
                          <a:effectLst/>
                          <a:latin typeface="+mj-lt"/>
                        </a:rPr>
                        <a:t>Common Complaints:</a:t>
                      </a:r>
                      <a:r>
                        <a:rPr lang="en-US" sz="1600" b="0" i="0" u="none" strike="noStrike">
                          <a:solidFill>
                            <a:schemeClr val="bg1">
                              <a:lumMod val="95000"/>
                            </a:schemeClr>
                          </a:solidFill>
                          <a:effectLst/>
                          <a:latin typeface="+mj-lt"/>
                        </a:rPr>
                        <a:t> </a:t>
                      </a:r>
                      <a:endParaRPr lang="en-US" sz="1600" b="1" i="0" u="none" strike="noStrike">
                        <a:solidFill>
                          <a:schemeClr val="bg1">
                            <a:lumMod val="95000"/>
                          </a:schemeClr>
                        </a:solidFill>
                        <a:effectLst/>
                        <a:latin typeface="+mj-lt"/>
                      </a:endParaRPr>
                    </a:p>
                  </a:txBody>
                  <a:tcPr marL="4572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998"/>
                    </a:solidFill>
                  </a:tcPr>
                </a:tc>
                <a:tc>
                  <a:txBody>
                    <a:bodyPr/>
                    <a:lstStyle/>
                    <a:p>
                      <a:pPr algn="l" fontAlgn="b"/>
                      <a:r>
                        <a:rPr lang="en-US" sz="1600" b="0" i="0" u="none" strike="noStrike">
                          <a:solidFill>
                            <a:schemeClr val="bg1">
                              <a:lumMod val="95000"/>
                            </a:schemeClr>
                          </a:solidFill>
                          <a:effectLst/>
                          <a:latin typeface="+mj-lt"/>
                        </a:rPr>
                        <a:t>Lack of growth, poor leadership, burnout</a:t>
                      </a:r>
                    </a:p>
                  </a:txBody>
                  <a:tcPr marL="4572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998"/>
                    </a:solidFill>
                  </a:tcPr>
                </a:tc>
                <a:extLst>
                  <a:ext uri="{0D108BD9-81ED-4DB2-BD59-A6C34878D82A}">
                    <a16:rowId xmlns:a16="http://schemas.microsoft.com/office/drawing/2014/main" val="439319838"/>
                  </a:ext>
                </a:extLst>
              </a:tr>
            </a:tbl>
          </a:graphicData>
        </a:graphic>
      </p:graphicFrame>
      <p:sp>
        <p:nvSpPr>
          <p:cNvPr id="8" name="TextBox 7">
            <a:extLst>
              <a:ext uri="{FF2B5EF4-FFF2-40B4-BE49-F238E27FC236}">
                <a16:creationId xmlns:a16="http://schemas.microsoft.com/office/drawing/2014/main" id="{0DB889FF-BE81-12CA-8137-BBCA9AD55EA4}"/>
              </a:ext>
            </a:extLst>
          </p:cNvPr>
          <p:cNvSpPr txBox="1"/>
          <p:nvPr/>
        </p:nvSpPr>
        <p:spPr>
          <a:xfrm>
            <a:off x="536426" y="1234263"/>
            <a:ext cx="6973084" cy="566758"/>
          </a:xfrm>
          <a:prstGeom prst="rect">
            <a:avLst/>
          </a:prstGeom>
          <a:noFill/>
        </p:spPr>
        <p:txBody>
          <a:bodyPr wrap="square">
            <a:spAutoFit/>
          </a:bodyPr>
          <a:lstStyle/>
          <a:p>
            <a:pPr marL="0" marR="0">
              <a:lnSpc>
                <a:spcPct val="115000"/>
              </a:lnSpc>
              <a:spcBef>
                <a:spcPts val="0"/>
              </a:spcBef>
              <a:spcAft>
                <a:spcPts val="800"/>
              </a:spcAft>
            </a:pPr>
            <a:r>
              <a:rPr lang="en-US" sz="1400" kern="100">
                <a:effectLst/>
                <a:latin typeface="+mj-lt"/>
                <a:ea typeface="Aptos" panose="020B0004020202020204" pitchFamily="34" charset="0"/>
                <a:cs typeface="Times New Roman" panose="02020603050405020304" pitchFamily="18" charset="0"/>
              </a:rPr>
              <a:t>Quickly develop an HR solution to address a business challenge by applying business acumen, talent management, and critical decision-making skills.</a:t>
            </a:r>
          </a:p>
        </p:txBody>
      </p:sp>
    </p:spTree>
    <p:custDataLst>
      <p:tags r:id="rId1"/>
    </p:custDataLst>
    <p:extLst>
      <p:ext uri="{BB962C8B-B14F-4D97-AF65-F5344CB8AC3E}">
        <p14:creationId xmlns:p14="http://schemas.microsoft.com/office/powerpoint/2010/main" val="6234824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F7EDA598-E265-32B8-12F8-40F4E1556E6A}"/>
              </a:ext>
            </a:extLst>
          </p:cNvPr>
          <p:cNvSpPr/>
          <p:nvPr/>
        </p:nvSpPr>
        <p:spPr>
          <a:xfrm>
            <a:off x="0" y="3276174"/>
            <a:ext cx="2437765" cy="2437764"/>
          </a:xfrm>
          <a:custGeom>
            <a:avLst/>
            <a:gdLst>
              <a:gd name="connsiteX0" fmla="*/ 0 w 2437765"/>
              <a:gd name="connsiteY0" fmla="*/ 0 h 2437764"/>
              <a:gd name="connsiteX1" fmla="*/ 2437765 w 2437765"/>
              <a:gd name="connsiteY1" fmla="*/ 0 h 2437764"/>
              <a:gd name="connsiteX2" fmla="*/ 2437765 w 2437765"/>
              <a:gd name="connsiteY2" fmla="*/ 2437765 h 2437764"/>
              <a:gd name="connsiteX3" fmla="*/ 0 w 2437765"/>
              <a:gd name="connsiteY3" fmla="*/ 2437765 h 2437764"/>
            </a:gdLst>
            <a:ahLst/>
            <a:cxnLst>
              <a:cxn ang="0">
                <a:pos x="connsiteX0" y="connsiteY0"/>
              </a:cxn>
              <a:cxn ang="0">
                <a:pos x="connsiteX1" y="connsiteY1"/>
              </a:cxn>
              <a:cxn ang="0">
                <a:pos x="connsiteX2" y="connsiteY2"/>
              </a:cxn>
              <a:cxn ang="0">
                <a:pos x="connsiteX3" y="connsiteY3"/>
              </a:cxn>
            </a:cxnLst>
            <a:rect l="l" t="t" r="r" b="b"/>
            <a:pathLst>
              <a:path w="2437765" h="2437764">
                <a:moveTo>
                  <a:pt x="0" y="0"/>
                </a:moveTo>
                <a:lnTo>
                  <a:pt x="2437765" y="0"/>
                </a:lnTo>
                <a:lnTo>
                  <a:pt x="2437765" y="2437765"/>
                </a:lnTo>
                <a:lnTo>
                  <a:pt x="0" y="2437765"/>
                </a:lnTo>
                <a:close/>
              </a:path>
            </a:pathLst>
          </a:custGeom>
          <a:solidFill>
            <a:srgbClr val="DE7E80"/>
          </a:solidFill>
          <a:ln w="634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3060C24C-0D82-E531-859F-8A3DC5431F4B}"/>
              </a:ext>
            </a:extLst>
          </p:cNvPr>
          <p:cNvSpPr/>
          <p:nvPr/>
        </p:nvSpPr>
        <p:spPr>
          <a:xfrm>
            <a:off x="2437765" y="3276174"/>
            <a:ext cx="2437765" cy="2437764"/>
          </a:xfrm>
          <a:custGeom>
            <a:avLst/>
            <a:gdLst>
              <a:gd name="connsiteX0" fmla="*/ 0 w 2437765"/>
              <a:gd name="connsiteY0" fmla="*/ 0 h 2437764"/>
              <a:gd name="connsiteX1" fmla="*/ 2437765 w 2437765"/>
              <a:gd name="connsiteY1" fmla="*/ 0 h 2437764"/>
              <a:gd name="connsiteX2" fmla="*/ 2437765 w 2437765"/>
              <a:gd name="connsiteY2" fmla="*/ 2437765 h 2437764"/>
              <a:gd name="connsiteX3" fmla="*/ 0 w 2437765"/>
              <a:gd name="connsiteY3" fmla="*/ 2437765 h 2437764"/>
            </a:gdLst>
            <a:ahLst/>
            <a:cxnLst>
              <a:cxn ang="0">
                <a:pos x="connsiteX0" y="connsiteY0"/>
              </a:cxn>
              <a:cxn ang="0">
                <a:pos x="connsiteX1" y="connsiteY1"/>
              </a:cxn>
              <a:cxn ang="0">
                <a:pos x="connsiteX2" y="connsiteY2"/>
              </a:cxn>
              <a:cxn ang="0">
                <a:pos x="connsiteX3" y="connsiteY3"/>
              </a:cxn>
            </a:cxnLst>
            <a:rect l="l" t="t" r="r" b="b"/>
            <a:pathLst>
              <a:path w="2437765" h="2437764">
                <a:moveTo>
                  <a:pt x="0" y="0"/>
                </a:moveTo>
                <a:lnTo>
                  <a:pt x="2437765" y="0"/>
                </a:lnTo>
                <a:lnTo>
                  <a:pt x="2437765" y="2437765"/>
                </a:lnTo>
                <a:lnTo>
                  <a:pt x="0" y="2437765"/>
                </a:lnTo>
                <a:close/>
              </a:path>
            </a:pathLst>
          </a:custGeom>
          <a:solidFill>
            <a:srgbClr val="D35357"/>
          </a:solidFill>
          <a:ln w="634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85BA93C1-5DB5-0410-89A4-1243F764EDC8}"/>
              </a:ext>
            </a:extLst>
          </p:cNvPr>
          <p:cNvSpPr/>
          <p:nvPr/>
        </p:nvSpPr>
        <p:spPr>
          <a:xfrm>
            <a:off x="4875530" y="3276174"/>
            <a:ext cx="2437765" cy="2437764"/>
          </a:xfrm>
          <a:custGeom>
            <a:avLst/>
            <a:gdLst>
              <a:gd name="connsiteX0" fmla="*/ 0 w 2437765"/>
              <a:gd name="connsiteY0" fmla="*/ 0 h 2437764"/>
              <a:gd name="connsiteX1" fmla="*/ 2437765 w 2437765"/>
              <a:gd name="connsiteY1" fmla="*/ 0 h 2437764"/>
              <a:gd name="connsiteX2" fmla="*/ 2437765 w 2437765"/>
              <a:gd name="connsiteY2" fmla="*/ 2437765 h 2437764"/>
              <a:gd name="connsiteX3" fmla="*/ 0 w 2437765"/>
              <a:gd name="connsiteY3" fmla="*/ 2437765 h 2437764"/>
            </a:gdLst>
            <a:ahLst/>
            <a:cxnLst>
              <a:cxn ang="0">
                <a:pos x="connsiteX0" y="connsiteY0"/>
              </a:cxn>
              <a:cxn ang="0">
                <a:pos x="connsiteX1" y="connsiteY1"/>
              </a:cxn>
              <a:cxn ang="0">
                <a:pos x="connsiteX2" y="connsiteY2"/>
              </a:cxn>
              <a:cxn ang="0">
                <a:pos x="connsiteX3" y="connsiteY3"/>
              </a:cxn>
            </a:cxnLst>
            <a:rect l="l" t="t" r="r" b="b"/>
            <a:pathLst>
              <a:path w="2437765" h="2437764">
                <a:moveTo>
                  <a:pt x="0" y="0"/>
                </a:moveTo>
                <a:lnTo>
                  <a:pt x="2437765" y="0"/>
                </a:lnTo>
                <a:lnTo>
                  <a:pt x="2437765" y="2437765"/>
                </a:lnTo>
                <a:lnTo>
                  <a:pt x="0" y="2437765"/>
                </a:lnTo>
                <a:close/>
              </a:path>
            </a:pathLst>
          </a:custGeom>
          <a:solidFill>
            <a:srgbClr val="CF3339"/>
          </a:solidFill>
          <a:ln w="634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2D5FDE69-FC77-0AF4-3B39-E9723E93C32C}"/>
              </a:ext>
            </a:extLst>
          </p:cNvPr>
          <p:cNvSpPr/>
          <p:nvPr/>
        </p:nvSpPr>
        <p:spPr>
          <a:xfrm>
            <a:off x="7313295" y="3276174"/>
            <a:ext cx="2437765" cy="2437764"/>
          </a:xfrm>
          <a:custGeom>
            <a:avLst/>
            <a:gdLst>
              <a:gd name="connsiteX0" fmla="*/ 0 w 2437765"/>
              <a:gd name="connsiteY0" fmla="*/ 0 h 2437764"/>
              <a:gd name="connsiteX1" fmla="*/ 2437765 w 2437765"/>
              <a:gd name="connsiteY1" fmla="*/ 0 h 2437764"/>
              <a:gd name="connsiteX2" fmla="*/ 2437765 w 2437765"/>
              <a:gd name="connsiteY2" fmla="*/ 2437765 h 2437764"/>
              <a:gd name="connsiteX3" fmla="*/ 0 w 2437765"/>
              <a:gd name="connsiteY3" fmla="*/ 2437765 h 2437764"/>
            </a:gdLst>
            <a:ahLst/>
            <a:cxnLst>
              <a:cxn ang="0">
                <a:pos x="connsiteX0" y="connsiteY0"/>
              </a:cxn>
              <a:cxn ang="0">
                <a:pos x="connsiteX1" y="connsiteY1"/>
              </a:cxn>
              <a:cxn ang="0">
                <a:pos x="connsiteX2" y="connsiteY2"/>
              </a:cxn>
              <a:cxn ang="0">
                <a:pos x="connsiteX3" y="connsiteY3"/>
              </a:cxn>
            </a:cxnLst>
            <a:rect l="l" t="t" r="r" b="b"/>
            <a:pathLst>
              <a:path w="2437765" h="2437764">
                <a:moveTo>
                  <a:pt x="0" y="0"/>
                </a:moveTo>
                <a:lnTo>
                  <a:pt x="2437765" y="0"/>
                </a:lnTo>
                <a:lnTo>
                  <a:pt x="2437765" y="2437765"/>
                </a:lnTo>
                <a:lnTo>
                  <a:pt x="0" y="2437765"/>
                </a:lnTo>
                <a:close/>
              </a:path>
            </a:pathLst>
          </a:custGeom>
          <a:solidFill>
            <a:srgbClr val="961E22"/>
          </a:solidFill>
          <a:ln w="634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25230DA2-89FF-B988-B3D2-D107374A53DE}"/>
              </a:ext>
            </a:extLst>
          </p:cNvPr>
          <p:cNvSpPr/>
          <p:nvPr/>
        </p:nvSpPr>
        <p:spPr>
          <a:xfrm>
            <a:off x="9751060" y="3276174"/>
            <a:ext cx="2437765" cy="2437764"/>
          </a:xfrm>
          <a:custGeom>
            <a:avLst/>
            <a:gdLst>
              <a:gd name="connsiteX0" fmla="*/ 0 w 2437765"/>
              <a:gd name="connsiteY0" fmla="*/ 0 h 2437764"/>
              <a:gd name="connsiteX1" fmla="*/ 2437765 w 2437765"/>
              <a:gd name="connsiteY1" fmla="*/ 0 h 2437764"/>
              <a:gd name="connsiteX2" fmla="*/ 2437765 w 2437765"/>
              <a:gd name="connsiteY2" fmla="*/ 2437765 h 2437764"/>
              <a:gd name="connsiteX3" fmla="*/ 0 w 2437765"/>
              <a:gd name="connsiteY3" fmla="*/ 2437765 h 2437764"/>
            </a:gdLst>
            <a:ahLst/>
            <a:cxnLst>
              <a:cxn ang="0">
                <a:pos x="connsiteX0" y="connsiteY0"/>
              </a:cxn>
              <a:cxn ang="0">
                <a:pos x="connsiteX1" y="connsiteY1"/>
              </a:cxn>
              <a:cxn ang="0">
                <a:pos x="connsiteX2" y="connsiteY2"/>
              </a:cxn>
              <a:cxn ang="0">
                <a:pos x="connsiteX3" y="connsiteY3"/>
              </a:cxn>
            </a:cxnLst>
            <a:rect l="l" t="t" r="r" b="b"/>
            <a:pathLst>
              <a:path w="2437765" h="2437764">
                <a:moveTo>
                  <a:pt x="0" y="0"/>
                </a:moveTo>
                <a:lnTo>
                  <a:pt x="2437765" y="0"/>
                </a:lnTo>
                <a:lnTo>
                  <a:pt x="2437765" y="2437765"/>
                </a:lnTo>
                <a:lnTo>
                  <a:pt x="0" y="2437765"/>
                </a:lnTo>
                <a:close/>
              </a:path>
            </a:pathLst>
          </a:custGeom>
          <a:solidFill>
            <a:srgbClr val="313E49"/>
          </a:solidFill>
          <a:ln w="6345" cap="flat">
            <a:noFill/>
            <a:prstDash val="solid"/>
            <a:miter/>
          </a:ln>
        </p:spPr>
        <p:txBody>
          <a:bodyPr rtlCol="0" anchor="ctr"/>
          <a:lstStyle/>
          <a:p>
            <a:endParaRPr lang="en-US"/>
          </a:p>
        </p:txBody>
      </p:sp>
      <p:sp>
        <p:nvSpPr>
          <p:cNvPr id="1065" name="TextBox 1064">
            <a:extLst>
              <a:ext uri="{FF2B5EF4-FFF2-40B4-BE49-F238E27FC236}">
                <a16:creationId xmlns:a16="http://schemas.microsoft.com/office/drawing/2014/main" id="{7AAD3A99-2689-7AF6-5B38-3153470663A3}"/>
              </a:ext>
            </a:extLst>
          </p:cNvPr>
          <p:cNvSpPr txBox="1"/>
          <p:nvPr/>
        </p:nvSpPr>
        <p:spPr>
          <a:xfrm>
            <a:off x="609440" y="1647778"/>
            <a:ext cx="6460611" cy="1193401"/>
          </a:xfrm>
          <a:prstGeom prst="rect">
            <a:avLst/>
          </a:prstGeom>
          <a:noFill/>
        </p:spPr>
        <p:txBody>
          <a:bodyPr wrap="square" lIns="91440" tIns="0" rIns="91440" bIns="0" rtlCol="0" anchor="ctr" anchorCtr="0">
            <a:noAutofit/>
          </a:bodyPr>
          <a:lstStyle/>
          <a:p>
            <a:pPr marL="0" marR="0">
              <a:lnSpc>
                <a:spcPct val="115000"/>
              </a:lnSpc>
              <a:spcBef>
                <a:spcPts val="0"/>
              </a:spcBef>
              <a:spcAft>
                <a:spcPts val="800"/>
              </a:spcAft>
            </a:pPr>
            <a:endParaRPr lang="en-US" sz="1400" kern="100">
              <a:effectLst/>
              <a:latin typeface="+mj-lt"/>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400" b="1" kern="100">
                <a:effectLst/>
                <a:latin typeface="+mj-lt"/>
                <a:ea typeface="Aptos" panose="020B0004020202020204" pitchFamily="34" charset="0"/>
                <a:cs typeface="Times New Roman" panose="02020603050405020304" pitchFamily="18" charset="0"/>
              </a:rPr>
              <a:t>OBJECTIVE:</a:t>
            </a:r>
            <a:r>
              <a:rPr lang="en-US" sz="1400" kern="100">
                <a:effectLst/>
                <a:latin typeface="+mj-lt"/>
                <a:ea typeface="Aptos" panose="020B0004020202020204" pitchFamily="34" charset="0"/>
                <a:cs typeface="Times New Roman" panose="02020603050405020304" pitchFamily="18" charset="0"/>
              </a:rPr>
              <a:t>  Quickly develop an HR solution to address a business challenge by applying business acumen, talent management, and critical decision-making skills. (</a:t>
            </a:r>
            <a:r>
              <a:rPr lang="en-US" sz="1400" b="1" kern="100">
                <a:effectLst/>
                <a:latin typeface="+mj-lt"/>
                <a:ea typeface="Aptos" panose="020B0004020202020204" pitchFamily="34" charset="0"/>
                <a:cs typeface="Times New Roman" panose="02020603050405020304" pitchFamily="18" charset="0"/>
              </a:rPr>
              <a:t>10 Minutes ONLY to Create the Strategy</a:t>
            </a:r>
            <a:r>
              <a:rPr lang="en-US" sz="1400" kern="100">
                <a:effectLst/>
                <a:latin typeface="+mj-lt"/>
                <a:ea typeface="Aptos" panose="020B0004020202020204" pitchFamily="34" charset="0"/>
                <a:cs typeface="Times New Roman" panose="02020603050405020304" pitchFamily="18" charset="0"/>
              </a:rPr>
              <a:t>)</a:t>
            </a:r>
          </a:p>
          <a:p>
            <a:pPr>
              <a:lnSpc>
                <a:spcPct val="115000"/>
              </a:lnSpc>
              <a:spcAft>
                <a:spcPts val="800"/>
              </a:spcAft>
            </a:pPr>
            <a:r>
              <a:rPr lang="en-US" sz="1400" b="1" kern="100">
                <a:effectLst/>
                <a:latin typeface="+mj-lt"/>
                <a:ea typeface="Aptos" panose="020B0004020202020204" pitchFamily="34" charset="0"/>
                <a:cs typeface="Times New Roman" panose="02020603050405020304" pitchFamily="18" charset="0"/>
              </a:rPr>
              <a:t>CHALLENGE</a:t>
            </a:r>
            <a:r>
              <a:rPr lang="en-US" sz="1400" kern="100">
                <a:effectLst/>
                <a:latin typeface="+mj-lt"/>
                <a:ea typeface="Aptos" panose="020B0004020202020204" pitchFamily="34" charset="0"/>
                <a:cs typeface="Times New Roman" panose="02020603050405020304" pitchFamily="18" charset="0"/>
              </a:rPr>
              <a:t>: You’ve been asked to support a business unit experiencing declining profitability due to high turnover in key roles. The goal is to quickly stabilize the workforce and address gaps in performance that are impacting business results.</a:t>
            </a:r>
            <a:endParaRPr lang="en-US" sz="1400">
              <a:latin typeface="+mj-lt"/>
              <a:cs typeface="Arial" panose="020B0604020202020204" pitchFamily="34" charset="0"/>
            </a:endParaRPr>
          </a:p>
          <a:p>
            <a:pPr marL="0" marR="0">
              <a:lnSpc>
                <a:spcPct val="115000"/>
              </a:lnSpc>
              <a:spcBef>
                <a:spcPts val="0"/>
              </a:spcBef>
              <a:spcAft>
                <a:spcPts val="800"/>
              </a:spcAft>
            </a:pPr>
            <a:endParaRPr lang="en-US" sz="1400" kern="100">
              <a:effectLst/>
              <a:latin typeface="+mj-lt"/>
              <a:ea typeface="Aptos" panose="020B0004020202020204" pitchFamily="34" charset="0"/>
              <a:cs typeface="Times New Roman" panose="02020603050405020304" pitchFamily="18" charset="0"/>
            </a:endParaRPr>
          </a:p>
        </p:txBody>
      </p:sp>
      <p:sp>
        <p:nvSpPr>
          <p:cNvPr id="1066" name="Title 1065">
            <a:extLst>
              <a:ext uri="{FF2B5EF4-FFF2-40B4-BE49-F238E27FC236}">
                <a16:creationId xmlns:a16="http://schemas.microsoft.com/office/drawing/2014/main" id="{D639F362-11ED-2E72-0A01-92C69A677626}"/>
              </a:ext>
            </a:extLst>
          </p:cNvPr>
          <p:cNvSpPr>
            <a:spLocks noGrp="1"/>
          </p:cNvSpPr>
          <p:nvPr>
            <p:ph type="title"/>
          </p:nvPr>
        </p:nvSpPr>
        <p:spPr>
          <a:xfrm>
            <a:off x="609442" y="548640"/>
            <a:ext cx="6075564" cy="664144"/>
          </a:xfrm>
        </p:spPr>
        <p:txBody>
          <a:bodyPr/>
          <a:lstStyle/>
          <a:p>
            <a:r>
              <a:rPr lang="en-US" sz="2600" dirty="0"/>
              <a:t>Rapid Business Strategy Response</a:t>
            </a:r>
          </a:p>
        </p:txBody>
      </p:sp>
      <p:sp>
        <p:nvSpPr>
          <p:cNvPr id="1067" name="Footer Placeholder 1066">
            <a:extLst>
              <a:ext uri="{FF2B5EF4-FFF2-40B4-BE49-F238E27FC236}">
                <a16:creationId xmlns:a16="http://schemas.microsoft.com/office/drawing/2014/main" id="{5EFCF5CD-8A89-9606-20EB-CC95BB9C7998}"/>
              </a:ext>
            </a:extLst>
          </p:cNvPr>
          <p:cNvSpPr>
            <a:spLocks noGrp="1"/>
          </p:cNvSpPr>
          <p:nvPr>
            <p:ph type="ftr" sz="quarter" idx="10"/>
          </p:nvPr>
        </p:nvSpPr>
        <p:spPr/>
        <p:txBody>
          <a:bodyPr/>
          <a:lstStyle/>
          <a:p>
            <a:pPr>
              <a:defRPr/>
            </a:pPr>
            <a:r>
              <a:rPr lang="en-US"/>
              <a:t>© 2024  |  SEE  |  </a:t>
            </a:r>
            <a:fld id="{3A58E257-EB6E-4C2D-B1F3-E1DA43064D96}" type="slidenum">
              <a:rPr altLang="en-US" smtClean="0"/>
              <a:pPr>
                <a:defRPr/>
              </a:pPr>
              <a:t>22</a:t>
            </a:fld>
            <a:endParaRPr altLang="en-US"/>
          </a:p>
        </p:txBody>
      </p:sp>
      <p:sp>
        <p:nvSpPr>
          <p:cNvPr id="1068" name="TextBox 1067">
            <a:extLst>
              <a:ext uri="{FF2B5EF4-FFF2-40B4-BE49-F238E27FC236}">
                <a16:creationId xmlns:a16="http://schemas.microsoft.com/office/drawing/2014/main" id="{454D87E0-527A-FFF3-16E0-FC6DBAA2721C}"/>
              </a:ext>
            </a:extLst>
          </p:cNvPr>
          <p:cNvSpPr txBox="1"/>
          <p:nvPr/>
        </p:nvSpPr>
        <p:spPr>
          <a:xfrm>
            <a:off x="1129884" y="5736372"/>
            <a:ext cx="9975473" cy="564242"/>
          </a:xfrm>
          <a:prstGeom prst="rect">
            <a:avLst/>
          </a:prstGeom>
          <a:noFill/>
        </p:spPr>
        <p:txBody>
          <a:bodyPr wrap="square" lIns="91440" tIns="0" rIns="91440" bIns="0" rtlCol="0" anchor="ctr" anchorCtr="0">
            <a:noAutofit/>
          </a:bodyPr>
          <a:lstStyle/>
          <a:p>
            <a:endParaRPr lang="en-US" sz="1400">
              <a:latin typeface="Arial" panose="020B0604020202020204" pitchFamily="34" charset="0"/>
              <a:cs typeface="Arial" panose="020B0604020202020204" pitchFamily="34" charset="0"/>
            </a:endParaRPr>
          </a:p>
        </p:txBody>
      </p:sp>
      <p:sp>
        <p:nvSpPr>
          <p:cNvPr id="1069" name="TextBox 1068">
            <a:extLst>
              <a:ext uri="{FF2B5EF4-FFF2-40B4-BE49-F238E27FC236}">
                <a16:creationId xmlns:a16="http://schemas.microsoft.com/office/drawing/2014/main" id="{C44A298E-A282-C57B-2F32-3B24FAC0443E}"/>
              </a:ext>
            </a:extLst>
          </p:cNvPr>
          <p:cNvSpPr txBox="1"/>
          <p:nvPr/>
        </p:nvSpPr>
        <p:spPr>
          <a:xfrm>
            <a:off x="11723" y="4497846"/>
            <a:ext cx="2426041" cy="1210394"/>
          </a:xfrm>
          <a:prstGeom prst="rect">
            <a:avLst/>
          </a:prstGeom>
          <a:noFill/>
        </p:spPr>
        <p:txBody>
          <a:bodyPr wrap="square" lIns="182880" tIns="0" rIns="182880" bIns="0" rtlCol="0" anchor="ctr" anchorCtr="0">
            <a:noAutofit/>
          </a:bodyPr>
          <a:lstStyle/>
          <a:p>
            <a:r>
              <a:rPr lang="en-US" sz="1200" b="0" i="0">
                <a:solidFill>
                  <a:schemeClr val="bg1"/>
                </a:solidFill>
                <a:effectLst/>
                <a:latin typeface="Arial" panose="020B0604020202020204" pitchFamily="34" charset="0"/>
                <a:cs typeface="Arial" panose="020B0604020202020204" pitchFamily="34" charset="0"/>
              </a:rPr>
              <a:t>How does turnover affect profitability, and what can HR do to mitigate financial loss (e.g., cost-benefit analysis of retention strategies)?</a:t>
            </a:r>
          </a:p>
        </p:txBody>
      </p:sp>
      <p:sp>
        <p:nvSpPr>
          <p:cNvPr id="1070" name="TextBox 1069">
            <a:extLst>
              <a:ext uri="{FF2B5EF4-FFF2-40B4-BE49-F238E27FC236}">
                <a16:creationId xmlns:a16="http://schemas.microsoft.com/office/drawing/2014/main" id="{283F4474-038F-4D4F-E906-DFC30AA0652C}"/>
              </a:ext>
            </a:extLst>
          </p:cNvPr>
          <p:cNvSpPr txBox="1"/>
          <p:nvPr/>
        </p:nvSpPr>
        <p:spPr>
          <a:xfrm>
            <a:off x="2465928" y="4497846"/>
            <a:ext cx="2409601" cy="1210394"/>
          </a:xfrm>
          <a:prstGeom prst="rect">
            <a:avLst/>
          </a:prstGeom>
          <a:noFill/>
        </p:spPr>
        <p:txBody>
          <a:bodyPr wrap="square" lIns="182880" tIns="0" rIns="182880" bIns="0" rtlCol="0" anchor="ctr" anchorCtr="0">
            <a:noAutofit/>
          </a:bodyPr>
          <a:lstStyle/>
          <a:p>
            <a:r>
              <a:rPr lang="en-US" sz="1200" b="0" i="0">
                <a:solidFill>
                  <a:schemeClr val="bg1"/>
                </a:solidFill>
                <a:effectLst/>
                <a:latin typeface="Arial" panose="020B0604020202020204" pitchFamily="34" charset="0"/>
                <a:cs typeface="Arial" panose="020B0604020202020204" pitchFamily="34" charset="0"/>
              </a:rPr>
              <a:t>What immediate HR interventions (e.g., leadership support, targeted development) could stabilize the workforce and boost performance?</a:t>
            </a:r>
          </a:p>
        </p:txBody>
      </p:sp>
      <p:sp>
        <p:nvSpPr>
          <p:cNvPr id="1071" name="TextBox 1070">
            <a:extLst>
              <a:ext uri="{FF2B5EF4-FFF2-40B4-BE49-F238E27FC236}">
                <a16:creationId xmlns:a16="http://schemas.microsoft.com/office/drawing/2014/main" id="{8204ECC7-C684-1FF8-9907-47F3D9DA78E6}"/>
              </a:ext>
            </a:extLst>
          </p:cNvPr>
          <p:cNvSpPr txBox="1"/>
          <p:nvPr/>
        </p:nvSpPr>
        <p:spPr>
          <a:xfrm>
            <a:off x="4892604" y="4497846"/>
            <a:ext cx="2420692" cy="1210394"/>
          </a:xfrm>
          <a:prstGeom prst="rect">
            <a:avLst/>
          </a:prstGeom>
          <a:noFill/>
        </p:spPr>
        <p:txBody>
          <a:bodyPr wrap="square" lIns="182880" tIns="0" rIns="182880" bIns="0" rtlCol="0" anchor="ctr" anchorCtr="0">
            <a:noAutofit/>
          </a:bodyPr>
          <a:lstStyle/>
          <a:p>
            <a:r>
              <a:rPr lang="en-US" sz="1200" b="0" i="0">
                <a:solidFill>
                  <a:schemeClr val="bg1"/>
                </a:solidFill>
                <a:effectLst/>
                <a:latin typeface="Arial" panose="020B0604020202020204" pitchFamily="34" charset="0"/>
                <a:cs typeface="Arial" panose="020B0604020202020204" pitchFamily="34" charset="0"/>
              </a:rPr>
              <a:t>What data should HR use to prioritize solutions, and how can you make decisions quickly under pressure?</a:t>
            </a:r>
            <a:endParaRPr lang="en-US" sz="1200">
              <a:solidFill>
                <a:schemeClr val="bg1"/>
              </a:solidFill>
              <a:latin typeface="Arial" panose="020B0604020202020204" pitchFamily="34" charset="0"/>
              <a:cs typeface="Arial" panose="020B0604020202020204" pitchFamily="34" charset="0"/>
            </a:endParaRPr>
          </a:p>
        </p:txBody>
      </p:sp>
      <p:sp>
        <p:nvSpPr>
          <p:cNvPr id="1072" name="TextBox 1071">
            <a:extLst>
              <a:ext uri="{FF2B5EF4-FFF2-40B4-BE49-F238E27FC236}">
                <a16:creationId xmlns:a16="http://schemas.microsoft.com/office/drawing/2014/main" id="{BF452181-8D8B-A7CD-670F-47AF3E6CFD37}"/>
              </a:ext>
            </a:extLst>
          </p:cNvPr>
          <p:cNvSpPr txBox="1"/>
          <p:nvPr/>
        </p:nvSpPr>
        <p:spPr>
          <a:xfrm>
            <a:off x="7325057" y="4497846"/>
            <a:ext cx="2414914" cy="1210394"/>
          </a:xfrm>
          <a:prstGeom prst="rect">
            <a:avLst/>
          </a:prstGeom>
          <a:noFill/>
        </p:spPr>
        <p:txBody>
          <a:bodyPr wrap="square" lIns="182880" tIns="0" rIns="182880" bIns="0" rtlCol="0" anchor="ctr" anchorCtr="0">
            <a:noAutofit/>
          </a:bodyPr>
          <a:lstStyle/>
          <a:p>
            <a:r>
              <a:rPr lang="en-US" sz="1200" b="0" i="0">
                <a:solidFill>
                  <a:schemeClr val="bg1"/>
                </a:solidFill>
                <a:effectLst/>
                <a:latin typeface="Arial" panose="020B0604020202020204" pitchFamily="34" charset="0"/>
                <a:cs typeface="Arial" panose="020B0604020202020204" pitchFamily="34" charset="0"/>
              </a:rPr>
              <a:t>How the proposed solution impacts profitability and aligns with business objectives.</a:t>
            </a:r>
          </a:p>
          <a:p>
            <a:r>
              <a:rPr lang="en-US" sz="1200" b="0" i="0">
                <a:solidFill>
                  <a:schemeClr val="bg1"/>
                </a:solidFill>
                <a:effectLst/>
                <a:latin typeface="Arial" panose="020B0604020202020204" pitchFamily="34" charset="0"/>
                <a:cs typeface="Arial" panose="020B0604020202020204" pitchFamily="34" charset="0"/>
              </a:rPr>
              <a:t>What talent management tactics were chosen and why.</a:t>
            </a:r>
          </a:p>
        </p:txBody>
      </p:sp>
      <p:sp>
        <p:nvSpPr>
          <p:cNvPr id="1073" name="TextBox 1072">
            <a:extLst>
              <a:ext uri="{FF2B5EF4-FFF2-40B4-BE49-F238E27FC236}">
                <a16:creationId xmlns:a16="http://schemas.microsoft.com/office/drawing/2014/main" id="{4961E8C9-040C-FDC5-B3DC-AB87ADD99FF5}"/>
              </a:ext>
            </a:extLst>
          </p:cNvPr>
          <p:cNvSpPr txBox="1"/>
          <p:nvPr/>
        </p:nvSpPr>
        <p:spPr>
          <a:xfrm>
            <a:off x="9770926" y="4491822"/>
            <a:ext cx="2414914" cy="1210394"/>
          </a:xfrm>
          <a:prstGeom prst="rect">
            <a:avLst/>
          </a:prstGeom>
          <a:noFill/>
        </p:spPr>
        <p:txBody>
          <a:bodyPr wrap="square" lIns="182880" tIns="0" rIns="182880" bIns="0" rtlCol="0" anchor="ctr" anchorCtr="0">
            <a:noAutofit/>
          </a:bodyPr>
          <a:lstStyle/>
          <a:p>
            <a:r>
              <a:rPr lang="en-US" sz="1200" b="0" i="0">
                <a:solidFill>
                  <a:schemeClr val="bg1"/>
                </a:solidFill>
                <a:effectLst/>
                <a:latin typeface="Arial" panose="020B0604020202020204" pitchFamily="34" charset="0"/>
                <a:cs typeface="Arial" panose="020B0604020202020204" pitchFamily="34" charset="0"/>
              </a:rPr>
              <a:t>Prepare your team 1-minute strategy to be presented by 1 person to all the groups and be ready to answer questions.</a:t>
            </a:r>
            <a:endParaRPr lang="en-US" sz="1200">
              <a:solidFill>
                <a:schemeClr val="bg1"/>
              </a:solidFill>
              <a:latin typeface="Arial" panose="020B0604020202020204" pitchFamily="34" charset="0"/>
              <a:cs typeface="Arial" panose="020B0604020202020204" pitchFamily="34" charset="0"/>
            </a:endParaRPr>
          </a:p>
        </p:txBody>
      </p:sp>
      <p:sp>
        <p:nvSpPr>
          <p:cNvPr id="1074" name="TextBox 1073">
            <a:extLst>
              <a:ext uri="{FF2B5EF4-FFF2-40B4-BE49-F238E27FC236}">
                <a16:creationId xmlns:a16="http://schemas.microsoft.com/office/drawing/2014/main" id="{6020F07B-3266-492E-44EA-3CB9E97D2A0B}"/>
              </a:ext>
            </a:extLst>
          </p:cNvPr>
          <p:cNvSpPr txBox="1"/>
          <p:nvPr/>
        </p:nvSpPr>
        <p:spPr>
          <a:xfrm>
            <a:off x="11722" y="4253370"/>
            <a:ext cx="2423058" cy="307777"/>
          </a:xfrm>
          <a:prstGeom prst="rect">
            <a:avLst/>
          </a:prstGeom>
          <a:noFill/>
        </p:spPr>
        <p:txBody>
          <a:bodyPr wrap="square" rtlCol="0">
            <a:spAutoFit/>
          </a:bodyPr>
          <a:lstStyle/>
          <a:p>
            <a:pPr algn="ctr"/>
            <a:r>
              <a:rPr lang="en-US" sz="1400" b="1">
                <a:solidFill>
                  <a:schemeClr val="bg1"/>
                </a:solidFill>
              </a:rPr>
              <a:t>Business Acumen: </a:t>
            </a:r>
          </a:p>
        </p:txBody>
      </p:sp>
      <p:sp>
        <p:nvSpPr>
          <p:cNvPr id="1075" name="TextBox 1074">
            <a:extLst>
              <a:ext uri="{FF2B5EF4-FFF2-40B4-BE49-F238E27FC236}">
                <a16:creationId xmlns:a16="http://schemas.microsoft.com/office/drawing/2014/main" id="{C91124E5-DC41-858D-3686-9DDE5075C0EB}"/>
              </a:ext>
            </a:extLst>
          </p:cNvPr>
          <p:cNvSpPr txBox="1"/>
          <p:nvPr/>
        </p:nvSpPr>
        <p:spPr>
          <a:xfrm>
            <a:off x="2444397" y="4253370"/>
            <a:ext cx="2423058" cy="307777"/>
          </a:xfrm>
          <a:prstGeom prst="rect">
            <a:avLst/>
          </a:prstGeom>
          <a:noFill/>
        </p:spPr>
        <p:txBody>
          <a:bodyPr wrap="square" rtlCol="0">
            <a:spAutoFit/>
          </a:bodyPr>
          <a:lstStyle/>
          <a:p>
            <a:pPr algn="ctr"/>
            <a:r>
              <a:rPr lang="en-US" sz="1400" b="1">
                <a:solidFill>
                  <a:schemeClr val="bg1"/>
                </a:solidFill>
              </a:rPr>
              <a:t>Talent Management: </a:t>
            </a:r>
          </a:p>
        </p:txBody>
      </p:sp>
      <p:sp>
        <p:nvSpPr>
          <p:cNvPr id="1076" name="TextBox 1075">
            <a:extLst>
              <a:ext uri="{FF2B5EF4-FFF2-40B4-BE49-F238E27FC236}">
                <a16:creationId xmlns:a16="http://schemas.microsoft.com/office/drawing/2014/main" id="{5E88207B-2C8B-D8BF-8F7A-E889FD27676C}"/>
              </a:ext>
            </a:extLst>
          </p:cNvPr>
          <p:cNvSpPr txBox="1"/>
          <p:nvPr/>
        </p:nvSpPr>
        <p:spPr>
          <a:xfrm>
            <a:off x="4906092" y="4253370"/>
            <a:ext cx="2423058" cy="307777"/>
          </a:xfrm>
          <a:prstGeom prst="rect">
            <a:avLst/>
          </a:prstGeom>
          <a:noFill/>
        </p:spPr>
        <p:txBody>
          <a:bodyPr wrap="square" rtlCol="0">
            <a:spAutoFit/>
          </a:bodyPr>
          <a:lstStyle/>
          <a:p>
            <a:pPr algn="ctr"/>
            <a:r>
              <a:rPr lang="en-US" sz="1400" b="1">
                <a:solidFill>
                  <a:schemeClr val="bg1"/>
                </a:solidFill>
              </a:rPr>
              <a:t>Critical Decision-Making:</a:t>
            </a:r>
          </a:p>
        </p:txBody>
      </p:sp>
      <p:sp>
        <p:nvSpPr>
          <p:cNvPr id="1077" name="TextBox 1076">
            <a:extLst>
              <a:ext uri="{FF2B5EF4-FFF2-40B4-BE49-F238E27FC236}">
                <a16:creationId xmlns:a16="http://schemas.microsoft.com/office/drawing/2014/main" id="{7341F8E0-0923-8543-46B9-3BE81F34FBD6}"/>
              </a:ext>
            </a:extLst>
          </p:cNvPr>
          <p:cNvSpPr txBox="1"/>
          <p:nvPr/>
        </p:nvSpPr>
        <p:spPr>
          <a:xfrm>
            <a:off x="7328001" y="4253370"/>
            <a:ext cx="2423058" cy="307777"/>
          </a:xfrm>
          <a:prstGeom prst="rect">
            <a:avLst/>
          </a:prstGeom>
          <a:noFill/>
        </p:spPr>
        <p:txBody>
          <a:bodyPr wrap="square" rtlCol="0">
            <a:spAutoFit/>
          </a:bodyPr>
          <a:lstStyle/>
          <a:p>
            <a:pPr algn="ctr"/>
            <a:r>
              <a:rPr lang="en-US" sz="1400" b="1">
                <a:solidFill>
                  <a:schemeClr val="bg1"/>
                </a:solidFill>
              </a:rPr>
              <a:t>Profitability</a:t>
            </a:r>
          </a:p>
        </p:txBody>
      </p:sp>
      <p:sp>
        <p:nvSpPr>
          <p:cNvPr id="1078" name="TextBox 1077">
            <a:extLst>
              <a:ext uri="{FF2B5EF4-FFF2-40B4-BE49-F238E27FC236}">
                <a16:creationId xmlns:a16="http://schemas.microsoft.com/office/drawing/2014/main" id="{E603AF8F-9795-02C8-D3F2-8A9EA5AF8135}"/>
              </a:ext>
            </a:extLst>
          </p:cNvPr>
          <p:cNvSpPr txBox="1"/>
          <p:nvPr/>
        </p:nvSpPr>
        <p:spPr>
          <a:xfrm>
            <a:off x="9760802" y="4253370"/>
            <a:ext cx="2423058" cy="307777"/>
          </a:xfrm>
          <a:prstGeom prst="rect">
            <a:avLst/>
          </a:prstGeom>
          <a:noFill/>
        </p:spPr>
        <p:txBody>
          <a:bodyPr wrap="square" rtlCol="0">
            <a:spAutoFit/>
          </a:bodyPr>
          <a:lstStyle/>
          <a:p>
            <a:pPr algn="ctr"/>
            <a:r>
              <a:rPr lang="en-US" sz="1400" b="1">
                <a:solidFill>
                  <a:schemeClr val="bg1"/>
                </a:solidFill>
              </a:rPr>
              <a:t>Present</a:t>
            </a:r>
          </a:p>
        </p:txBody>
      </p:sp>
      <p:pic>
        <p:nvPicPr>
          <p:cNvPr id="1079" name="Graphic 1078" descr="Bullseye with solid fill">
            <a:extLst>
              <a:ext uri="{FF2B5EF4-FFF2-40B4-BE49-F238E27FC236}">
                <a16:creationId xmlns:a16="http://schemas.microsoft.com/office/drawing/2014/main" id="{44FCB11A-AEC4-EA16-E384-414B97F662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58462" y="3407976"/>
            <a:ext cx="822960" cy="822960"/>
          </a:xfrm>
          <a:prstGeom prst="rect">
            <a:avLst/>
          </a:prstGeom>
        </p:spPr>
      </p:pic>
      <p:pic>
        <p:nvPicPr>
          <p:cNvPr id="1080" name="Graphic 1079" descr="Briefcase with solid fill">
            <a:extLst>
              <a:ext uri="{FF2B5EF4-FFF2-40B4-BE49-F238E27FC236}">
                <a16:creationId xmlns:a16="http://schemas.microsoft.com/office/drawing/2014/main" id="{974F3A20-C896-3D77-DE55-EF215B3D33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82932" y="3417827"/>
            <a:ext cx="822960" cy="822960"/>
          </a:xfrm>
          <a:prstGeom prst="rect">
            <a:avLst/>
          </a:prstGeom>
        </p:spPr>
      </p:pic>
      <p:pic>
        <p:nvPicPr>
          <p:cNvPr id="1081" name="Graphic 1080" descr="Books on shelf with solid fill">
            <a:extLst>
              <a:ext uri="{FF2B5EF4-FFF2-40B4-BE49-F238E27FC236}">
                <a16:creationId xmlns:a16="http://schemas.microsoft.com/office/drawing/2014/main" id="{55FDF3D1-2EAF-1701-4EBA-D56B4B05BEF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7402" y="3374285"/>
            <a:ext cx="822960" cy="822960"/>
          </a:xfrm>
          <a:prstGeom prst="rect">
            <a:avLst/>
          </a:prstGeom>
        </p:spPr>
      </p:pic>
      <p:pic>
        <p:nvPicPr>
          <p:cNvPr id="1082" name="Graphic 1081" descr="Lights On with solid fill">
            <a:extLst>
              <a:ext uri="{FF2B5EF4-FFF2-40B4-BE49-F238E27FC236}">
                <a16:creationId xmlns:a16="http://schemas.microsoft.com/office/drawing/2014/main" id="{65144309-EB00-FC1C-B842-CCE049B94E4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128625" y="3407976"/>
            <a:ext cx="822960" cy="822960"/>
          </a:xfrm>
          <a:prstGeom prst="rect">
            <a:avLst/>
          </a:prstGeom>
        </p:spPr>
      </p:pic>
      <p:pic>
        <p:nvPicPr>
          <p:cNvPr id="1083" name="Graphic 1082" descr="Meeting with solid fill">
            <a:extLst>
              <a:ext uri="{FF2B5EF4-FFF2-40B4-BE49-F238E27FC236}">
                <a16:creationId xmlns:a16="http://schemas.microsoft.com/office/drawing/2014/main" id="{446F6C8C-7492-1A38-6168-BF4D3040B06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245167" y="3407976"/>
            <a:ext cx="822960" cy="822960"/>
          </a:xfrm>
          <a:prstGeom prst="rect">
            <a:avLst/>
          </a:prstGeom>
        </p:spPr>
      </p:pic>
      <p:graphicFrame>
        <p:nvGraphicFramePr>
          <p:cNvPr id="2" name="Table 1">
            <a:extLst>
              <a:ext uri="{FF2B5EF4-FFF2-40B4-BE49-F238E27FC236}">
                <a16:creationId xmlns:a16="http://schemas.microsoft.com/office/drawing/2014/main" id="{F4CACE57-FBB2-FAEF-66E0-669112DEF4F9}"/>
              </a:ext>
            </a:extLst>
          </p:cNvPr>
          <p:cNvGraphicFramePr>
            <a:graphicFrameLocks noGrp="1"/>
          </p:cNvGraphicFramePr>
          <p:nvPr>
            <p:extLst>
              <p:ext uri="{D42A27DB-BD31-4B8C-83A1-F6EECF244321}">
                <p14:modId xmlns:p14="http://schemas.microsoft.com/office/powerpoint/2010/main" val="4117477116"/>
              </p:ext>
            </p:extLst>
          </p:nvPr>
        </p:nvGraphicFramePr>
        <p:xfrm>
          <a:off x="7456572" y="89765"/>
          <a:ext cx="4633111" cy="3037840"/>
        </p:xfrm>
        <a:graphic>
          <a:graphicData uri="http://schemas.openxmlformats.org/drawingml/2006/table">
            <a:tbl>
              <a:tblPr/>
              <a:tblGrid>
                <a:gridCol w="2175662">
                  <a:extLst>
                    <a:ext uri="{9D8B030D-6E8A-4147-A177-3AD203B41FA5}">
                      <a16:colId xmlns:a16="http://schemas.microsoft.com/office/drawing/2014/main" val="4130319114"/>
                    </a:ext>
                  </a:extLst>
                </a:gridCol>
                <a:gridCol w="2457449">
                  <a:extLst>
                    <a:ext uri="{9D8B030D-6E8A-4147-A177-3AD203B41FA5}">
                      <a16:colId xmlns:a16="http://schemas.microsoft.com/office/drawing/2014/main" val="1127132282"/>
                    </a:ext>
                  </a:extLst>
                </a:gridCol>
              </a:tblGrid>
              <a:tr h="184150">
                <a:tc gridSpan="2">
                  <a:txBody>
                    <a:bodyPr/>
                    <a:lstStyle/>
                    <a:p>
                      <a:pPr algn="ctr" fontAlgn="b"/>
                      <a:r>
                        <a:rPr lang="en-US" sz="2000" b="1" i="0" u="none" strike="noStrike" dirty="0">
                          <a:solidFill>
                            <a:srgbClr val="FFFFFF"/>
                          </a:solidFill>
                          <a:effectLst/>
                          <a:latin typeface="+mj-lt"/>
                        </a:rPr>
                        <a:t>Fictitious Data</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3E49"/>
                    </a:solidFill>
                  </a:tcPr>
                </a:tc>
                <a:tc hMerge="1">
                  <a:txBody>
                    <a:bodyPr/>
                    <a:lstStyle/>
                    <a:p>
                      <a:endParaRPr lang="en-US"/>
                    </a:p>
                  </a:txBody>
                  <a:tcPr/>
                </a:tc>
                <a:extLst>
                  <a:ext uri="{0D108BD9-81ED-4DB2-BD59-A6C34878D82A}">
                    <a16:rowId xmlns:a16="http://schemas.microsoft.com/office/drawing/2014/main" val="3173095175"/>
                  </a:ext>
                </a:extLst>
              </a:tr>
              <a:tr h="184150">
                <a:tc>
                  <a:txBody>
                    <a:bodyPr/>
                    <a:lstStyle/>
                    <a:p>
                      <a:pPr algn="l" fontAlgn="b"/>
                      <a:r>
                        <a:rPr lang="en-US" sz="1600" b="1" i="0" u="none" strike="noStrike">
                          <a:solidFill>
                            <a:schemeClr val="bg1">
                              <a:lumMod val="95000"/>
                            </a:schemeClr>
                          </a:solidFill>
                          <a:effectLst/>
                          <a:latin typeface="+mj-lt"/>
                        </a:rPr>
                        <a:t>Turnover Rate:</a:t>
                      </a:r>
                    </a:p>
                  </a:txBody>
                  <a:tcPr marL="4572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998"/>
                    </a:solidFill>
                  </a:tcPr>
                </a:tc>
                <a:tc>
                  <a:txBody>
                    <a:bodyPr/>
                    <a:lstStyle/>
                    <a:p>
                      <a:pPr algn="l" fontAlgn="b"/>
                      <a:r>
                        <a:rPr lang="en-US" sz="1600" b="0" i="0" u="none" strike="noStrike">
                          <a:solidFill>
                            <a:schemeClr val="bg1">
                              <a:lumMod val="95000"/>
                            </a:schemeClr>
                          </a:solidFill>
                          <a:effectLst/>
                          <a:latin typeface="+mj-lt"/>
                        </a:rPr>
                        <a:t>18% (up from 12%)</a:t>
                      </a:r>
                    </a:p>
                  </a:txBody>
                  <a:tcPr marL="4572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998"/>
                    </a:solidFill>
                  </a:tcPr>
                </a:tc>
                <a:extLst>
                  <a:ext uri="{0D108BD9-81ED-4DB2-BD59-A6C34878D82A}">
                    <a16:rowId xmlns:a16="http://schemas.microsoft.com/office/drawing/2014/main" val="3851534682"/>
                  </a:ext>
                </a:extLst>
              </a:tr>
              <a:tr h="184150">
                <a:tc>
                  <a:txBody>
                    <a:bodyPr/>
                    <a:lstStyle/>
                    <a:p>
                      <a:pPr algn="l" fontAlgn="b"/>
                      <a:r>
                        <a:rPr lang="en-US" sz="1600" b="1" i="0" u="none" strike="noStrike">
                          <a:solidFill>
                            <a:schemeClr val="bg1">
                              <a:lumMod val="95000"/>
                            </a:schemeClr>
                          </a:solidFill>
                          <a:effectLst/>
                          <a:latin typeface="+mj-lt"/>
                        </a:rPr>
                        <a:t>Key Role Turnover:</a:t>
                      </a:r>
                    </a:p>
                  </a:txBody>
                  <a:tcPr marL="4572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772"/>
                    </a:solidFill>
                  </a:tcPr>
                </a:tc>
                <a:tc>
                  <a:txBody>
                    <a:bodyPr/>
                    <a:lstStyle/>
                    <a:p>
                      <a:pPr algn="l" fontAlgn="b"/>
                      <a:r>
                        <a:rPr lang="en-US" sz="1600" b="0" i="0" u="none" strike="noStrike">
                          <a:solidFill>
                            <a:schemeClr val="bg1">
                              <a:lumMod val="95000"/>
                            </a:schemeClr>
                          </a:solidFill>
                          <a:effectLst/>
                          <a:latin typeface="+mj-lt"/>
                        </a:rPr>
                        <a:t>20% of mid-level managers left in 6 months</a:t>
                      </a:r>
                    </a:p>
                  </a:txBody>
                  <a:tcPr marL="4572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772"/>
                    </a:solidFill>
                  </a:tcPr>
                </a:tc>
                <a:extLst>
                  <a:ext uri="{0D108BD9-81ED-4DB2-BD59-A6C34878D82A}">
                    <a16:rowId xmlns:a16="http://schemas.microsoft.com/office/drawing/2014/main" val="3541031265"/>
                  </a:ext>
                </a:extLst>
              </a:tr>
              <a:tr h="184150">
                <a:tc>
                  <a:txBody>
                    <a:bodyPr/>
                    <a:lstStyle/>
                    <a:p>
                      <a:pPr algn="l" fontAlgn="b"/>
                      <a:r>
                        <a:rPr lang="en-US" sz="1600" b="1" i="0" u="none" strike="noStrike" dirty="0">
                          <a:solidFill>
                            <a:schemeClr val="bg1">
                              <a:lumMod val="95000"/>
                            </a:schemeClr>
                          </a:solidFill>
                          <a:effectLst/>
                          <a:latin typeface="+mj-lt"/>
                        </a:rPr>
                        <a:t>Industry Average:</a:t>
                      </a:r>
                    </a:p>
                  </a:txBody>
                  <a:tcPr marL="4572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998"/>
                    </a:solidFill>
                  </a:tcPr>
                </a:tc>
                <a:tc>
                  <a:txBody>
                    <a:bodyPr/>
                    <a:lstStyle/>
                    <a:p>
                      <a:pPr algn="l" fontAlgn="b"/>
                      <a:r>
                        <a:rPr lang="en-US" sz="1600" b="0" i="0" u="none" strike="noStrike">
                          <a:solidFill>
                            <a:schemeClr val="bg1">
                              <a:lumMod val="95000"/>
                            </a:schemeClr>
                          </a:solidFill>
                          <a:effectLst/>
                          <a:latin typeface="+mj-lt"/>
                        </a:rPr>
                        <a:t>10% turnover for similar roles</a:t>
                      </a:r>
                    </a:p>
                  </a:txBody>
                  <a:tcPr marL="4572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998"/>
                    </a:solidFill>
                  </a:tcPr>
                </a:tc>
                <a:extLst>
                  <a:ext uri="{0D108BD9-81ED-4DB2-BD59-A6C34878D82A}">
                    <a16:rowId xmlns:a16="http://schemas.microsoft.com/office/drawing/2014/main" val="4157265940"/>
                  </a:ext>
                </a:extLst>
              </a:tr>
              <a:tr h="184150">
                <a:tc>
                  <a:txBody>
                    <a:bodyPr/>
                    <a:lstStyle/>
                    <a:p>
                      <a:pPr algn="l" fontAlgn="b"/>
                      <a:r>
                        <a:rPr lang="en-US" sz="1600" b="1" i="0" u="none" strike="noStrike">
                          <a:solidFill>
                            <a:schemeClr val="bg1">
                              <a:lumMod val="95000"/>
                            </a:schemeClr>
                          </a:solidFill>
                          <a:effectLst/>
                          <a:latin typeface="+mj-lt"/>
                        </a:rPr>
                        <a:t>Revenue Loss:</a:t>
                      </a:r>
                      <a:r>
                        <a:rPr lang="en-US" sz="1600" b="0" i="0" u="none" strike="noStrike">
                          <a:solidFill>
                            <a:schemeClr val="bg1">
                              <a:lumMod val="95000"/>
                            </a:schemeClr>
                          </a:solidFill>
                          <a:effectLst/>
                          <a:latin typeface="+mj-lt"/>
                        </a:rPr>
                        <a:t> </a:t>
                      </a:r>
                      <a:endParaRPr lang="en-US" sz="1600" b="1" i="0" u="none" strike="noStrike">
                        <a:solidFill>
                          <a:schemeClr val="bg1">
                            <a:lumMod val="95000"/>
                          </a:schemeClr>
                        </a:solidFill>
                        <a:effectLst/>
                        <a:latin typeface="+mj-lt"/>
                      </a:endParaRPr>
                    </a:p>
                  </a:txBody>
                  <a:tcPr marL="4572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772"/>
                    </a:solidFill>
                  </a:tcPr>
                </a:tc>
                <a:tc>
                  <a:txBody>
                    <a:bodyPr/>
                    <a:lstStyle/>
                    <a:p>
                      <a:pPr algn="l" fontAlgn="b"/>
                      <a:r>
                        <a:rPr lang="en-US" sz="1600" b="0" i="0" u="none" strike="noStrike">
                          <a:solidFill>
                            <a:schemeClr val="bg1">
                              <a:lumMod val="95000"/>
                            </a:schemeClr>
                          </a:solidFill>
                          <a:effectLst/>
                          <a:latin typeface="+mj-lt"/>
                        </a:rPr>
                        <a:t>7% drop, $3 million lost</a:t>
                      </a:r>
                    </a:p>
                  </a:txBody>
                  <a:tcPr marL="4572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772"/>
                    </a:solidFill>
                  </a:tcPr>
                </a:tc>
                <a:extLst>
                  <a:ext uri="{0D108BD9-81ED-4DB2-BD59-A6C34878D82A}">
                    <a16:rowId xmlns:a16="http://schemas.microsoft.com/office/drawing/2014/main" val="3205202912"/>
                  </a:ext>
                </a:extLst>
              </a:tr>
              <a:tr h="184150">
                <a:tc>
                  <a:txBody>
                    <a:bodyPr/>
                    <a:lstStyle/>
                    <a:p>
                      <a:pPr algn="l" fontAlgn="b"/>
                      <a:r>
                        <a:rPr lang="en-US" sz="1600" b="1" i="0" u="none" strike="noStrike">
                          <a:solidFill>
                            <a:schemeClr val="bg1">
                              <a:lumMod val="95000"/>
                            </a:schemeClr>
                          </a:solidFill>
                          <a:effectLst/>
                          <a:latin typeface="+mj-lt"/>
                        </a:rPr>
                        <a:t>Cost of Turnover:</a:t>
                      </a:r>
                      <a:r>
                        <a:rPr lang="en-US" sz="1600" b="0" i="0" u="none" strike="noStrike">
                          <a:solidFill>
                            <a:schemeClr val="bg1">
                              <a:lumMod val="95000"/>
                            </a:schemeClr>
                          </a:solidFill>
                          <a:effectLst/>
                          <a:latin typeface="+mj-lt"/>
                        </a:rPr>
                        <a:t> </a:t>
                      </a:r>
                      <a:endParaRPr lang="en-US" sz="1600" b="1" i="0" u="none" strike="noStrike">
                        <a:solidFill>
                          <a:schemeClr val="bg1">
                            <a:lumMod val="95000"/>
                          </a:schemeClr>
                        </a:solidFill>
                        <a:effectLst/>
                        <a:latin typeface="+mj-lt"/>
                      </a:endParaRPr>
                    </a:p>
                  </a:txBody>
                  <a:tcPr marL="4572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998"/>
                    </a:solidFill>
                  </a:tcPr>
                </a:tc>
                <a:tc>
                  <a:txBody>
                    <a:bodyPr/>
                    <a:lstStyle/>
                    <a:p>
                      <a:pPr algn="l" fontAlgn="b"/>
                      <a:r>
                        <a:rPr lang="en-US" sz="1600" b="0" i="0" u="none" strike="noStrike">
                          <a:solidFill>
                            <a:schemeClr val="bg1">
                              <a:lumMod val="95000"/>
                            </a:schemeClr>
                          </a:solidFill>
                          <a:effectLst/>
                          <a:latin typeface="+mj-lt"/>
                        </a:rPr>
                        <a:t>$80,000 per manager</a:t>
                      </a:r>
                    </a:p>
                  </a:txBody>
                  <a:tcPr marL="4572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998"/>
                    </a:solidFill>
                  </a:tcPr>
                </a:tc>
                <a:extLst>
                  <a:ext uri="{0D108BD9-81ED-4DB2-BD59-A6C34878D82A}">
                    <a16:rowId xmlns:a16="http://schemas.microsoft.com/office/drawing/2014/main" val="1695543770"/>
                  </a:ext>
                </a:extLst>
              </a:tr>
              <a:tr h="184150">
                <a:tc>
                  <a:txBody>
                    <a:bodyPr/>
                    <a:lstStyle/>
                    <a:p>
                      <a:pPr algn="l" fontAlgn="b"/>
                      <a:r>
                        <a:rPr lang="en-US" sz="1600" b="1" i="0" u="none" strike="noStrike">
                          <a:solidFill>
                            <a:schemeClr val="bg1">
                              <a:lumMod val="95000"/>
                            </a:schemeClr>
                          </a:solidFill>
                          <a:effectLst/>
                          <a:latin typeface="+mj-lt"/>
                        </a:rPr>
                        <a:t>Engagement Score:</a:t>
                      </a:r>
                      <a:r>
                        <a:rPr lang="en-US" sz="1600" b="0" i="0" u="none" strike="noStrike">
                          <a:solidFill>
                            <a:schemeClr val="bg1">
                              <a:lumMod val="95000"/>
                            </a:schemeClr>
                          </a:solidFill>
                          <a:effectLst/>
                          <a:latin typeface="+mj-lt"/>
                        </a:rPr>
                        <a:t> </a:t>
                      </a:r>
                      <a:endParaRPr lang="en-US" sz="1600" b="1" i="0" u="none" strike="noStrike">
                        <a:solidFill>
                          <a:schemeClr val="bg1">
                            <a:lumMod val="95000"/>
                          </a:schemeClr>
                        </a:solidFill>
                        <a:effectLst/>
                        <a:latin typeface="+mj-lt"/>
                      </a:endParaRPr>
                    </a:p>
                  </a:txBody>
                  <a:tcPr marL="4572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772"/>
                    </a:solidFill>
                  </a:tcPr>
                </a:tc>
                <a:tc>
                  <a:txBody>
                    <a:bodyPr/>
                    <a:lstStyle/>
                    <a:p>
                      <a:pPr algn="l" fontAlgn="b"/>
                      <a:r>
                        <a:rPr lang="en-US" sz="1600" b="0" i="0" u="none" strike="noStrike">
                          <a:solidFill>
                            <a:schemeClr val="bg1">
                              <a:lumMod val="95000"/>
                            </a:schemeClr>
                          </a:solidFill>
                          <a:effectLst/>
                          <a:latin typeface="+mj-lt"/>
                        </a:rPr>
                        <a:t>70% disengaged (was 82%)</a:t>
                      </a:r>
                    </a:p>
                  </a:txBody>
                  <a:tcPr marL="4572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772"/>
                    </a:solidFill>
                  </a:tcPr>
                </a:tc>
                <a:extLst>
                  <a:ext uri="{0D108BD9-81ED-4DB2-BD59-A6C34878D82A}">
                    <a16:rowId xmlns:a16="http://schemas.microsoft.com/office/drawing/2014/main" val="108747037"/>
                  </a:ext>
                </a:extLst>
              </a:tr>
              <a:tr h="190500">
                <a:tc>
                  <a:txBody>
                    <a:bodyPr/>
                    <a:lstStyle/>
                    <a:p>
                      <a:pPr algn="l" fontAlgn="b"/>
                      <a:r>
                        <a:rPr lang="en-US" sz="1600" b="1" i="0" u="none" strike="noStrike" dirty="0">
                          <a:solidFill>
                            <a:schemeClr val="bg1">
                              <a:lumMod val="95000"/>
                            </a:schemeClr>
                          </a:solidFill>
                          <a:effectLst/>
                          <a:latin typeface="+mj-lt"/>
                        </a:rPr>
                        <a:t>Common Complaints:</a:t>
                      </a:r>
                      <a:r>
                        <a:rPr lang="en-US" sz="1600" b="0" i="0" u="none" strike="noStrike" dirty="0">
                          <a:solidFill>
                            <a:schemeClr val="bg1">
                              <a:lumMod val="95000"/>
                            </a:schemeClr>
                          </a:solidFill>
                          <a:effectLst/>
                          <a:latin typeface="+mj-lt"/>
                        </a:rPr>
                        <a:t> </a:t>
                      </a:r>
                      <a:endParaRPr lang="en-US" sz="1600" b="1" i="0" u="none" strike="noStrike" dirty="0">
                        <a:solidFill>
                          <a:schemeClr val="bg1">
                            <a:lumMod val="95000"/>
                          </a:schemeClr>
                        </a:solidFill>
                        <a:effectLst/>
                        <a:latin typeface="+mj-lt"/>
                      </a:endParaRPr>
                    </a:p>
                  </a:txBody>
                  <a:tcPr marL="4572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998"/>
                    </a:solidFill>
                  </a:tcPr>
                </a:tc>
                <a:tc>
                  <a:txBody>
                    <a:bodyPr/>
                    <a:lstStyle/>
                    <a:p>
                      <a:pPr algn="l" fontAlgn="b"/>
                      <a:r>
                        <a:rPr lang="en-US" sz="1600" b="0" i="0" u="none" strike="noStrike" dirty="0">
                          <a:solidFill>
                            <a:schemeClr val="bg1">
                              <a:lumMod val="95000"/>
                            </a:schemeClr>
                          </a:solidFill>
                          <a:effectLst/>
                          <a:latin typeface="+mj-lt"/>
                        </a:rPr>
                        <a:t>Lack of growth, poor leadership, burnout</a:t>
                      </a:r>
                    </a:p>
                  </a:txBody>
                  <a:tcPr marL="4572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998"/>
                    </a:solidFill>
                  </a:tcPr>
                </a:tc>
                <a:extLst>
                  <a:ext uri="{0D108BD9-81ED-4DB2-BD59-A6C34878D82A}">
                    <a16:rowId xmlns:a16="http://schemas.microsoft.com/office/drawing/2014/main" val="439319838"/>
                  </a:ext>
                </a:extLst>
              </a:tr>
            </a:tbl>
          </a:graphicData>
        </a:graphic>
      </p:graphicFrame>
    </p:spTree>
    <p:custDataLst>
      <p:tags r:id="rId1"/>
    </p:custDataLst>
    <p:extLst>
      <p:ext uri="{BB962C8B-B14F-4D97-AF65-F5344CB8AC3E}">
        <p14:creationId xmlns:p14="http://schemas.microsoft.com/office/powerpoint/2010/main" val="4146520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F2DC7-533B-B562-921C-AC61ED60C85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B57B527-1F5E-D415-3BE3-2176D6755C6D}"/>
              </a:ext>
            </a:extLst>
          </p:cNvPr>
          <p:cNvSpPr>
            <a:spLocks noGrp="1"/>
          </p:cNvSpPr>
          <p:nvPr>
            <p:ph type="title"/>
          </p:nvPr>
        </p:nvSpPr>
        <p:spPr>
          <a:xfrm>
            <a:off x="609442" y="548640"/>
            <a:ext cx="6136212" cy="664144"/>
          </a:xfrm>
        </p:spPr>
        <p:txBody>
          <a:bodyPr/>
          <a:lstStyle/>
          <a:p>
            <a:r>
              <a:rPr lang="en-US" sz="3200" dirty="0"/>
              <a:t>Summary and Next Steps</a:t>
            </a:r>
          </a:p>
        </p:txBody>
      </p:sp>
      <p:sp>
        <p:nvSpPr>
          <p:cNvPr id="7" name="Footer Placeholder 6">
            <a:extLst>
              <a:ext uri="{FF2B5EF4-FFF2-40B4-BE49-F238E27FC236}">
                <a16:creationId xmlns:a16="http://schemas.microsoft.com/office/drawing/2014/main" id="{DB05D131-293F-FCB2-5DF6-FCB64C2F81B7}"/>
              </a:ext>
            </a:extLst>
          </p:cNvPr>
          <p:cNvSpPr>
            <a:spLocks noGrp="1"/>
          </p:cNvSpPr>
          <p:nvPr>
            <p:ph type="ftr" sz="quarter" idx="10"/>
          </p:nvPr>
        </p:nvSpPr>
        <p:spPr>
          <a:xfrm>
            <a:off x="9319372" y="6421903"/>
            <a:ext cx="2450461" cy="246221"/>
          </a:xfrm>
        </p:spPr>
        <p:txBody>
          <a:bodyPr/>
          <a:lstStyle/>
          <a:p>
            <a:pPr lvl="0"/>
            <a:r>
              <a:rPr lang="en-US" noProof="0"/>
              <a:t>© 2024  |  SEE  |  </a:t>
            </a:r>
            <a:fld id="{3A58E257-EB6E-4C2D-B1F3-E1DA43064D96}" type="slidenum">
              <a:rPr lang="en-US" altLang="en-US" noProof="0" smtClean="0"/>
              <a:pPr lvl="0"/>
              <a:t>23</a:t>
            </a:fld>
            <a:endParaRPr lang="en-US" altLang="en-US" noProof="0"/>
          </a:p>
        </p:txBody>
      </p:sp>
      <p:sp>
        <p:nvSpPr>
          <p:cNvPr id="3" name="Freeform: Shape 2">
            <a:extLst>
              <a:ext uri="{FF2B5EF4-FFF2-40B4-BE49-F238E27FC236}">
                <a16:creationId xmlns:a16="http://schemas.microsoft.com/office/drawing/2014/main" id="{671C704B-E313-294B-D3A6-AE18C2A10A12}"/>
              </a:ext>
            </a:extLst>
          </p:cNvPr>
          <p:cNvSpPr/>
          <p:nvPr/>
        </p:nvSpPr>
        <p:spPr>
          <a:xfrm>
            <a:off x="1772458" y="1212784"/>
            <a:ext cx="2145804" cy="5095942"/>
          </a:xfrm>
          <a:custGeom>
            <a:avLst/>
            <a:gdLst>
              <a:gd name="connsiteX0" fmla="*/ 2144344 w 2145804"/>
              <a:gd name="connsiteY0" fmla="*/ 0 h 6856214"/>
              <a:gd name="connsiteX1" fmla="*/ 0 w 2145804"/>
              <a:gd name="connsiteY1" fmla="*/ 0 h 6856214"/>
              <a:gd name="connsiteX2" fmla="*/ 0 w 2145804"/>
              <a:gd name="connsiteY2" fmla="*/ 6856214 h 6856214"/>
              <a:gd name="connsiteX3" fmla="*/ 1746874 w 2145804"/>
              <a:gd name="connsiteY3" fmla="*/ 6856214 h 6856214"/>
              <a:gd name="connsiteX4" fmla="*/ 2145805 w 2145804"/>
              <a:gd name="connsiteY4" fmla="*/ 6856214 h 6856214"/>
              <a:gd name="connsiteX5" fmla="*/ 2145805 w 2145804"/>
              <a:gd name="connsiteY5" fmla="*/ 0 h 6856214"/>
              <a:gd name="connsiteX6" fmla="*/ 2144344 w 2145804"/>
              <a:gd name="connsiteY6" fmla="*/ 0 h 685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5804" h="6856214">
                <a:moveTo>
                  <a:pt x="2144344" y="0"/>
                </a:moveTo>
                <a:lnTo>
                  <a:pt x="0" y="0"/>
                </a:lnTo>
                <a:lnTo>
                  <a:pt x="0" y="6856214"/>
                </a:lnTo>
                <a:lnTo>
                  <a:pt x="1746874" y="6856214"/>
                </a:lnTo>
                <a:lnTo>
                  <a:pt x="2145805" y="6856214"/>
                </a:lnTo>
                <a:lnTo>
                  <a:pt x="2145805" y="0"/>
                </a:lnTo>
                <a:lnTo>
                  <a:pt x="2144344" y="0"/>
                </a:lnTo>
                <a:close/>
              </a:path>
            </a:pathLst>
          </a:custGeom>
          <a:solidFill>
            <a:srgbClr val="CF3339"/>
          </a:solidFill>
          <a:ln w="6345" cap="flat">
            <a:noFill/>
            <a:prstDash val="solid"/>
            <a:miter/>
          </a:ln>
        </p:spPr>
        <p:txBody>
          <a:bodyPr rtlCol="0" anchor="ctr"/>
          <a:lstStyle/>
          <a:p>
            <a:endParaRPr lang="en-US"/>
          </a:p>
        </p:txBody>
      </p:sp>
      <p:pic>
        <p:nvPicPr>
          <p:cNvPr id="864" name="Picture 863">
            <a:extLst>
              <a:ext uri="{FF2B5EF4-FFF2-40B4-BE49-F238E27FC236}">
                <a16:creationId xmlns:a16="http://schemas.microsoft.com/office/drawing/2014/main" id="{85560662-014E-D4E4-DFC9-E407371BD4B5}"/>
              </a:ext>
            </a:extLst>
          </p:cNvPr>
          <p:cNvPicPr>
            <a:picLocks noChangeAspect="1"/>
          </p:cNvPicPr>
          <p:nvPr/>
        </p:nvPicPr>
        <p:blipFill>
          <a:blip r:embed="rId4">
            <a:extLst>
              <a:ext uri="{28A0092B-C50C-407E-A947-70E740481C1C}">
                <a14:useLocalDpi xmlns:a14="http://schemas.microsoft.com/office/drawing/2010/main" val="0"/>
              </a:ext>
            </a:extLst>
          </a:blip>
          <a:srcRect l="399" t="8414" r="16658" b="18194"/>
          <a:stretch/>
        </p:blipFill>
        <p:spPr>
          <a:xfrm>
            <a:off x="1417322" y="1859681"/>
            <a:ext cx="2856076" cy="3785535"/>
          </a:xfrm>
          <a:prstGeom prst="rect">
            <a:avLst/>
          </a:prstGeom>
          <a:ln w="12700">
            <a:solidFill>
              <a:srgbClr val="CF3339"/>
            </a:solidFill>
          </a:ln>
          <a:effectLst>
            <a:outerShdw blurRad="50800" dist="38100" dir="2700000" algn="tl" rotWithShape="0">
              <a:prstClr val="black">
                <a:alpha val="40000"/>
              </a:prstClr>
            </a:outerShdw>
          </a:effectLst>
        </p:spPr>
      </p:pic>
      <p:sp>
        <p:nvSpPr>
          <p:cNvPr id="865" name="Freeform: Shape 864">
            <a:extLst>
              <a:ext uri="{FF2B5EF4-FFF2-40B4-BE49-F238E27FC236}">
                <a16:creationId xmlns:a16="http://schemas.microsoft.com/office/drawing/2014/main" id="{BA5485E3-DB4A-FE6D-7A4C-561093A72372}"/>
              </a:ext>
            </a:extLst>
          </p:cNvPr>
          <p:cNvSpPr/>
          <p:nvPr/>
        </p:nvSpPr>
        <p:spPr>
          <a:xfrm>
            <a:off x="4731072" y="2602221"/>
            <a:ext cx="2014647" cy="2014647"/>
          </a:xfrm>
          <a:custGeom>
            <a:avLst/>
            <a:gdLst>
              <a:gd name="connsiteX0" fmla="*/ 0 w 2014647"/>
              <a:gd name="connsiteY0" fmla="*/ 0 h 2014647"/>
              <a:gd name="connsiteX1" fmla="*/ 2014648 w 2014647"/>
              <a:gd name="connsiteY1" fmla="*/ 0 h 2014647"/>
              <a:gd name="connsiteX2" fmla="*/ 2014648 w 2014647"/>
              <a:gd name="connsiteY2" fmla="*/ 2014648 h 2014647"/>
              <a:gd name="connsiteX3" fmla="*/ 0 w 2014647"/>
              <a:gd name="connsiteY3" fmla="*/ 2014648 h 2014647"/>
            </a:gdLst>
            <a:ahLst/>
            <a:cxnLst>
              <a:cxn ang="0">
                <a:pos x="connsiteX0" y="connsiteY0"/>
              </a:cxn>
              <a:cxn ang="0">
                <a:pos x="connsiteX1" y="connsiteY1"/>
              </a:cxn>
              <a:cxn ang="0">
                <a:pos x="connsiteX2" y="connsiteY2"/>
              </a:cxn>
              <a:cxn ang="0">
                <a:pos x="connsiteX3" y="connsiteY3"/>
              </a:cxn>
            </a:cxnLst>
            <a:rect l="l" t="t" r="r" b="b"/>
            <a:pathLst>
              <a:path w="2014647" h="2014647">
                <a:moveTo>
                  <a:pt x="0" y="0"/>
                </a:moveTo>
                <a:lnTo>
                  <a:pt x="2014648" y="0"/>
                </a:lnTo>
                <a:lnTo>
                  <a:pt x="2014648" y="2014648"/>
                </a:lnTo>
                <a:lnTo>
                  <a:pt x="0" y="2014648"/>
                </a:lnTo>
                <a:close/>
              </a:path>
            </a:pathLst>
          </a:custGeom>
          <a:solidFill>
            <a:srgbClr val="313E49"/>
          </a:solidFill>
          <a:ln w="6345" cap="flat">
            <a:noFill/>
            <a:prstDash val="solid"/>
            <a:miter/>
          </a:ln>
        </p:spPr>
        <p:txBody>
          <a:bodyPr rtlCol="0" anchor="ctr"/>
          <a:lstStyle/>
          <a:p>
            <a:endParaRPr lang="en-US"/>
          </a:p>
        </p:txBody>
      </p:sp>
      <p:sp>
        <p:nvSpPr>
          <p:cNvPr id="866" name="Freeform: Shape 865">
            <a:extLst>
              <a:ext uri="{FF2B5EF4-FFF2-40B4-BE49-F238E27FC236}">
                <a16:creationId xmlns:a16="http://schemas.microsoft.com/office/drawing/2014/main" id="{D8E73D6B-7802-7C92-35C2-38E7CC4184A2}"/>
              </a:ext>
            </a:extLst>
          </p:cNvPr>
          <p:cNvSpPr/>
          <p:nvPr/>
        </p:nvSpPr>
        <p:spPr>
          <a:xfrm>
            <a:off x="7025935" y="2602221"/>
            <a:ext cx="2014647" cy="2014647"/>
          </a:xfrm>
          <a:custGeom>
            <a:avLst/>
            <a:gdLst>
              <a:gd name="connsiteX0" fmla="*/ 0 w 2014647"/>
              <a:gd name="connsiteY0" fmla="*/ 0 h 2014647"/>
              <a:gd name="connsiteX1" fmla="*/ 2014648 w 2014647"/>
              <a:gd name="connsiteY1" fmla="*/ 0 h 2014647"/>
              <a:gd name="connsiteX2" fmla="*/ 2014648 w 2014647"/>
              <a:gd name="connsiteY2" fmla="*/ 2014648 h 2014647"/>
              <a:gd name="connsiteX3" fmla="*/ 0 w 2014647"/>
              <a:gd name="connsiteY3" fmla="*/ 2014648 h 2014647"/>
            </a:gdLst>
            <a:ahLst/>
            <a:cxnLst>
              <a:cxn ang="0">
                <a:pos x="connsiteX0" y="connsiteY0"/>
              </a:cxn>
              <a:cxn ang="0">
                <a:pos x="connsiteX1" y="connsiteY1"/>
              </a:cxn>
              <a:cxn ang="0">
                <a:pos x="connsiteX2" y="connsiteY2"/>
              </a:cxn>
              <a:cxn ang="0">
                <a:pos x="connsiteX3" y="connsiteY3"/>
              </a:cxn>
            </a:cxnLst>
            <a:rect l="l" t="t" r="r" b="b"/>
            <a:pathLst>
              <a:path w="2014647" h="2014647">
                <a:moveTo>
                  <a:pt x="0" y="0"/>
                </a:moveTo>
                <a:lnTo>
                  <a:pt x="2014648" y="0"/>
                </a:lnTo>
                <a:lnTo>
                  <a:pt x="2014648" y="2014648"/>
                </a:lnTo>
                <a:lnTo>
                  <a:pt x="0" y="2014648"/>
                </a:lnTo>
                <a:close/>
              </a:path>
            </a:pathLst>
          </a:custGeom>
          <a:solidFill>
            <a:srgbClr val="CF3339"/>
          </a:solidFill>
          <a:ln w="6345" cap="flat">
            <a:noFill/>
            <a:prstDash val="solid"/>
            <a:miter/>
          </a:ln>
        </p:spPr>
        <p:txBody>
          <a:bodyPr rtlCol="0" anchor="ctr"/>
          <a:lstStyle/>
          <a:p>
            <a:endParaRPr lang="en-US"/>
          </a:p>
        </p:txBody>
      </p:sp>
      <p:sp>
        <p:nvSpPr>
          <p:cNvPr id="867" name="Freeform: Shape 866">
            <a:extLst>
              <a:ext uri="{FF2B5EF4-FFF2-40B4-BE49-F238E27FC236}">
                <a16:creationId xmlns:a16="http://schemas.microsoft.com/office/drawing/2014/main" id="{8CACEB02-4038-49FD-2958-7363CCA02474}"/>
              </a:ext>
            </a:extLst>
          </p:cNvPr>
          <p:cNvSpPr/>
          <p:nvPr/>
        </p:nvSpPr>
        <p:spPr>
          <a:xfrm>
            <a:off x="9320862" y="2602221"/>
            <a:ext cx="2014647" cy="2014647"/>
          </a:xfrm>
          <a:custGeom>
            <a:avLst/>
            <a:gdLst>
              <a:gd name="connsiteX0" fmla="*/ 0 w 2014647"/>
              <a:gd name="connsiteY0" fmla="*/ 0 h 2014647"/>
              <a:gd name="connsiteX1" fmla="*/ 2014648 w 2014647"/>
              <a:gd name="connsiteY1" fmla="*/ 0 h 2014647"/>
              <a:gd name="connsiteX2" fmla="*/ 2014648 w 2014647"/>
              <a:gd name="connsiteY2" fmla="*/ 2014648 h 2014647"/>
              <a:gd name="connsiteX3" fmla="*/ 0 w 2014647"/>
              <a:gd name="connsiteY3" fmla="*/ 2014648 h 2014647"/>
            </a:gdLst>
            <a:ahLst/>
            <a:cxnLst>
              <a:cxn ang="0">
                <a:pos x="connsiteX0" y="connsiteY0"/>
              </a:cxn>
              <a:cxn ang="0">
                <a:pos x="connsiteX1" y="connsiteY1"/>
              </a:cxn>
              <a:cxn ang="0">
                <a:pos x="connsiteX2" y="connsiteY2"/>
              </a:cxn>
              <a:cxn ang="0">
                <a:pos x="connsiteX3" y="connsiteY3"/>
              </a:cxn>
            </a:cxnLst>
            <a:rect l="l" t="t" r="r" b="b"/>
            <a:pathLst>
              <a:path w="2014647" h="2014647">
                <a:moveTo>
                  <a:pt x="0" y="0"/>
                </a:moveTo>
                <a:lnTo>
                  <a:pt x="2014648" y="0"/>
                </a:lnTo>
                <a:lnTo>
                  <a:pt x="2014648" y="2014648"/>
                </a:lnTo>
                <a:lnTo>
                  <a:pt x="0" y="2014648"/>
                </a:lnTo>
                <a:close/>
              </a:path>
            </a:pathLst>
          </a:custGeom>
          <a:solidFill>
            <a:srgbClr val="961E22"/>
          </a:solidFill>
          <a:ln w="6345" cap="flat">
            <a:noFill/>
            <a:prstDash val="solid"/>
            <a:miter/>
          </a:ln>
        </p:spPr>
        <p:txBody>
          <a:bodyPr rtlCol="0" anchor="ctr"/>
          <a:lstStyle/>
          <a:p>
            <a:endParaRPr lang="en-US"/>
          </a:p>
        </p:txBody>
      </p:sp>
      <p:sp>
        <p:nvSpPr>
          <p:cNvPr id="869" name="Footer Placeholder 2995">
            <a:extLst>
              <a:ext uri="{FF2B5EF4-FFF2-40B4-BE49-F238E27FC236}">
                <a16:creationId xmlns:a16="http://schemas.microsoft.com/office/drawing/2014/main" id="{637A888C-0A62-2C5A-3F8F-ACD38492F0FA}"/>
              </a:ext>
            </a:extLst>
          </p:cNvPr>
          <p:cNvSpPr txBox="1">
            <a:spLocks/>
          </p:cNvSpPr>
          <p:nvPr/>
        </p:nvSpPr>
        <p:spPr>
          <a:xfrm>
            <a:off x="9319372" y="6421903"/>
            <a:ext cx="2450461" cy="246221"/>
          </a:xfrm>
          <a:prstGeom prst="rect">
            <a:avLst/>
          </a:prstGeom>
        </p:spPr>
        <p:txBody>
          <a:bodyPr vert="horz" lIns="0" tIns="0" rIns="0" bIns="0" rtlCol="0" anchor="b">
            <a:noAutofit/>
          </a:bodyPr>
          <a:lstStyle>
            <a:defPPr>
              <a:defRPr lang="en-US"/>
            </a:defPPr>
            <a:lvl1pPr marL="0" algn="r" defTabSz="914400" rtl="0" eaLnBrk="1" latinLnBrk="0" hangingPunct="1">
              <a:defRPr lang="en-US"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 2024  |  SEE  |  </a:t>
            </a:r>
            <a:fld id="{3A58E257-EB6E-4C2D-B1F3-E1DA43064D96}" type="slidenum">
              <a:rPr altLang="en-US" smtClean="0"/>
              <a:pPr>
                <a:defRPr/>
              </a:pPr>
              <a:t>23</a:t>
            </a:fld>
            <a:endParaRPr altLang="en-US"/>
          </a:p>
        </p:txBody>
      </p:sp>
      <p:sp>
        <p:nvSpPr>
          <p:cNvPr id="871" name="TextBox 870">
            <a:extLst>
              <a:ext uri="{FF2B5EF4-FFF2-40B4-BE49-F238E27FC236}">
                <a16:creationId xmlns:a16="http://schemas.microsoft.com/office/drawing/2014/main" id="{D4CA010A-9564-8177-2EFD-66CED2139740}"/>
              </a:ext>
            </a:extLst>
          </p:cNvPr>
          <p:cNvSpPr txBox="1"/>
          <p:nvPr/>
        </p:nvSpPr>
        <p:spPr>
          <a:xfrm>
            <a:off x="4731071" y="3362966"/>
            <a:ext cx="2014584" cy="307777"/>
          </a:xfrm>
          <a:prstGeom prst="rect">
            <a:avLst/>
          </a:prstGeom>
          <a:noFill/>
        </p:spPr>
        <p:txBody>
          <a:bodyPr wrap="square" rtlCol="0">
            <a:spAutoFit/>
          </a:bodyPr>
          <a:lstStyle/>
          <a:p>
            <a:pPr algn="ctr"/>
            <a:r>
              <a:rPr lang="en-US" sz="1400" b="1">
                <a:solidFill>
                  <a:schemeClr val="bg1"/>
                </a:solidFill>
              </a:rPr>
              <a:t>REFLECT</a:t>
            </a:r>
          </a:p>
        </p:txBody>
      </p:sp>
      <p:sp>
        <p:nvSpPr>
          <p:cNvPr id="872" name="TextBox 871">
            <a:extLst>
              <a:ext uri="{FF2B5EF4-FFF2-40B4-BE49-F238E27FC236}">
                <a16:creationId xmlns:a16="http://schemas.microsoft.com/office/drawing/2014/main" id="{AB1CEB40-F28F-E9FA-A16A-23FDA66B66D8}"/>
              </a:ext>
            </a:extLst>
          </p:cNvPr>
          <p:cNvSpPr txBox="1"/>
          <p:nvPr/>
        </p:nvSpPr>
        <p:spPr>
          <a:xfrm>
            <a:off x="4731070" y="3637178"/>
            <a:ext cx="2014583" cy="738664"/>
          </a:xfrm>
          <a:prstGeom prst="rect">
            <a:avLst/>
          </a:prstGeom>
          <a:noFill/>
        </p:spPr>
        <p:txBody>
          <a:bodyPr wrap="square" rtlCol="0">
            <a:spAutoFit/>
          </a:bodyPr>
          <a:lstStyle/>
          <a:p>
            <a:pPr algn="ctr"/>
            <a:r>
              <a:rPr lang="en-US" sz="1400">
                <a:solidFill>
                  <a:schemeClr val="bg1"/>
                </a:solidFill>
              </a:rPr>
              <a:t>one key takeaway from today’s workshop that you’ll apply in your role</a:t>
            </a:r>
          </a:p>
        </p:txBody>
      </p:sp>
      <p:sp>
        <p:nvSpPr>
          <p:cNvPr id="873" name="TextBox 872">
            <a:extLst>
              <a:ext uri="{FF2B5EF4-FFF2-40B4-BE49-F238E27FC236}">
                <a16:creationId xmlns:a16="http://schemas.microsoft.com/office/drawing/2014/main" id="{9E78158F-108D-47C7-ADF0-E20954B4EFA6}"/>
              </a:ext>
            </a:extLst>
          </p:cNvPr>
          <p:cNvSpPr txBox="1"/>
          <p:nvPr/>
        </p:nvSpPr>
        <p:spPr>
          <a:xfrm>
            <a:off x="7025869" y="3410178"/>
            <a:ext cx="2014584" cy="307777"/>
          </a:xfrm>
          <a:prstGeom prst="rect">
            <a:avLst/>
          </a:prstGeom>
          <a:noFill/>
        </p:spPr>
        <p:txBody>
          <a:bodyPr wrap="square" rtlCol="0">
            <a:spAutoFit/>
          </a:bodyPr>
          <a:lstStyle/>
          <a:p>
            <a:pPr algn="ctr"/>
            <a:r>
              <a:rPr lang="en-US" sz="1400" b="1">
                <a:solidFill>
                  <a:schemeClr val="bg1"/>
                </a:solidFill>
              </a:rPr>
              <a:t>SHARE</a:t>
            </a:r>
          </a:p>
        </p:txBody>
      </p:sp>
      <p:sp>
        <p:nvSpPr>
          <p:cNvPr id="874" name="TextBox 873">
            <a:extLst>
              <a:ext uri="{FF2B5EF4-FFF2-40B4-BE49-F238E27FC236}">
                <a16:creationId xmlns:a16="http://schemas.microsoft.com/office/drawing/2014/main" id="{0FF0A7B4-2CFC-59EA-9C03-D285233C14CD}"/>
              </a:ext>
            </a:extLst>
          </p:cNvPr>
          <p:cNvSpPr txBox="1"/>
          <p:nvPr/>
        </p:nvSpPr>
        <p:spPr>
          <a:xfrm>
            <a:off x="7025868" y="3684390"/>
            <a:ext cx="2014583" cy="738664"/>
          </a:xfrm>
          <a:prstGeom prst="rect">
            <a:avLst/>
          </a:prstGeom>
          <a:noFill/>
        </p:spPr>
        <p:txBody>
          <a:bodyPr wrap="square" rtlCol="0">
            <a:spAutoFit/>
          </a:bodyPr>
          <a:lstStyle/>
          <a:p>
            <a:pPr algn="ctr"/>
            <a:r>
              <a:rPr lang="en-US" sz="1400">
                <a:solidFill>
                  <a:schemeClr val="bg1"/>
                </a:solidFill>
              </a:rPr>
              <a:t>share your thoughts and your lessons with others</a:t>
            </a:r>
          </a:p>
        </p:txBody>
      </p:sp>
      <p:sp>
        <p:nvSpPr>
          <p:cNvPr id="875" name="TextBox 874">
            <a:extLst>
              <a:ext uri="{FF2B5EF4-FFF2-40B4-BE49-F238E27FC236}">
                <a16:creationId xmlns:a16="http://schemas.microsoft.com/office/drawing/2014/main" id="{14FE6D30-FF91-0122-FDE8-4CA1E2717B20}"/>
              </a:ext>
            </a:extLst>
          </p:cNvPr>
          <p:cNvSpPr txBox="1"/>
          <p:nvPr/>
        </p:nvSpPr>
        <p:spPr>
          <a:xfrm>
            <a:off x="9320924" y="3410178"/>
            <a:ext cx="2014584" cy="307777"/>
          </a:xfrm>
          <a:prstGeom prst="rect">
            <a:avLst/>
          </a:prstGeom>
          <a:noFill/>
        </p:spPr>
        <p:txBody>
          <a:bodyPr wrap="square" rtlCol="0">
            <a:spAutoFit/>
          </a:bodyPr>
          <a:lstStyle/>
          <a:p>
            <a:pPr algn="ctr"/>
            <a:r>
              <a:rPr lang="en-US" sz="1400" b="1">
                <a:solidFill>
                  <a:schemeClr val="bg1"/>
                </a:solidFill>
              </a:rPr>
              <a:t>ACT</a:t>
            </a:r>
          </a:p>
        </p:txBody>
      </p:sp>
      <p:sp>
        <p:nvSpPr>
          <p:cNvPr id="876" name="TextBox 875">
            <a:extLst>
              <a:ext uri="{FF2B5EF4-FFF2-40B4-BE49-F238E27FC236}">
                <a16:creationId xmlns:a16="http://schemas.microsoft.com/office/drawing/2014/main" id="{60E136CE-CE59-052A-BEAC-FAD70974FD9F}"/>
              </a:ext>
            </a:extLst>
          </p:cNvPr>
          <p:cNvSpPr txBox="1"/>
          <p:nvPr/>
        </p:nvSpPr>
        <p:spPr>
          <a:xfrm>
            <a:off x="9320923" y="3684390"/>
            <a:ext cx="2014583" cy="523220"/>
          </a:xfrm>
          <a:prstGeom prst="rect">
            <a:avLst/>
          </a:prstGeom>
          <a:noFill/>
        </p:spPr>
        <p:txBody>
          <a:bodyPr wrap="square" rtlCol="0">
            <a:spAutoFit/>
          </a:bodyPr>
          <a:lstStyle/>
          <a:p>
            <a:pPr algn="ctr"/>
            <a:r>
              <a:rPr lang="en-US" sz="1400">
                <a:solidFill>
                  <a:schemeClr val="bg1"/>
                </a:solidFill>
              </a:rPr>
              <a:t>Use the strategies and tools discussed </a:t>
            </a:r>
          </a:p>
        </p:txBody>
      </p:sp>
      <p:pic>
        <p:nvPicPr>
          <p:cNvPr id="877" name="Graphic 876" descr="Briefcase with solid fill">
            <a:extLst>
              <a:ext uri="{FF2B5EF4-FFF2-40B4-BE49-F238E27FC236}">
                <a16:creationId xmlns:a16="http://schemas.microsoft.com/office/drawing/2014/main" id="{4A291611-F2D0-8916-6102-97B87F9A7A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23607" y="2688744"/>
            <a:ext cx="731520" cy="731520"/>
          </a:xfrm>
          <a:prstGeom prst="rect">
            <a:avLst/>
          </a:prstGeom>
        </p:spPr>
      </p:pic>
      <p:pic>
        <p:nvPicPr>
          <p:cNvPr id="878" name="Graphic 877" descr="Books on shelf with solid fill">
            <a:extLst>
              <a:ext uri="{FF2B5EF4-FFF2-40B4-BE49-F238E27FC236}">
                <a16:creationId xmlns:a16="http://schemas.microsoft.com/office/drawing/2014/main" id="{58B337C6-C408-CF01-BCB1-32261A40EDE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72601" y="2657867"/>
            <a:ext cx="731520" cy="731520"/>
          </a:xfrm>
          <a:prstGeom prst="rect">
            <a:avLst/>
          </a:prstGeom>
        </p:spPr>
      </p:pic>
      <p:pic>
        <p:nvPicPr>
          <p:cNvPr id="879" name="Graphic 878" descr="Meeting with solid fill">
            <a:extLst>
              <a:ext uri="{FF2B5EF4-FFF2-40B4-BE49-F238E27FC236}">
                <a16:creationId xmlns:a16="http://schemas.microsoft.com/office/drawing/2014/main" id="{129A7A23-6D43-A847-BBF4-B9E2450B9D0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67399" y="2688744"/>
            <a:ext cx="731520" cy="731520"/>
          </a:xfrm>
          <a:prstGeom prst="rect">
            <a:avLst/>
          </a:prstGeom>
        </p:spPr>
      </p:pic>
    </p:spTree>
    <p:custDataLst>
      <p:tags r:id="rId1"/>
    </p:custDataLst>
    <p:extLst>
      <p:ext uri="{BB962C8B-B14F-4D97-AF65-F5344CB8AC3E}">
        <p14:creationId xmlns:p14="http://schemas.microsoft.com/office/powerpoint/2010/main" val="3338736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F2DC7-533B-B562-921C-AC61ED60C8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4F6ACA-B0E8-8EA8-ADE0-8673F57D294A}"/>
              </a:ext>
            </a:extLst>
          </p:cNvPr>
          <p:cNvSpPr>
            <a:spLocks noGrp="1"/>
          </p:cNvSpPr>
          <p:nvPr>
            <p:ph type="title"/>
          </p:nvPr>
        </p:nvSpPr>
        <p:spPr>
          <a:xfrm>
            <a:off x="609442" y="548640"/>
            <a:ext cx="6063208" cy="664144"/>
          </a:xfrm>
        </p:spPr>
        <p:txBody>
          <a:bodyPr/>
          <a:lstStyle/>
          <a:p>
            <a:r>
              <a:rPr lang="en-US" sz="3200" dirty="0"/>
              <a:t>Welcome and Overview</a:t>
            </a:r>
          </a:p>
        </p:txBody>
      </p:sp>
      <p:sp>
        <p:nvSpPr>
          <p:cNvPr id="9" name="Footer Placeholder 8">
            <a:extLst>
              <a:ext uri="{FF2B5EF4-FFF2-40B4-BE49-F238E27FC236}">
                <a16:creationId xmlns:a16="http://schemas.microsoft.com/office/drawing/2014/main" id="{6FEF1A0D-56BA-866D-87B9-B4F05A24572C}"/>
              </a:ext>
            </a:extLst>
          </p:cNvPr>
          <p:cNvSpPr>
            <a:spLocks noGrp="1"/>
          </p:cNvSpPr>
          <p:nvPr>
            <p:ph type="ftr" sz="quarter" idx="10"/>
          </p:nvPr>
        </p:nvSpPr>
        <p:spPr/>
        <p:txBody>
          <a:bodyPr/>
          <a:lstStyle/>
          <a:p>
            <a:r>
              <a:rPr lang="en-US"/>
              <a:t>© 2024  |  SEE  |  </a:t>
            </a:r>
            <a:fld id="{3A58E257-EB6E-4C2D-B1F3-E1DA43064D96}" type="slidenum">
              <a:rPr lang="en-US" altLang="en-US" smtClean="0"/>
              <a:pPr/>
              <a:t>3</a:t>
            </a:fld>
            <a:endParaRPr lang="en-US" altLang="en-US"/>
          </a:p>
        </p:txBody>
      </p:sp>
      <p:sp>
        <p:nvSpPr>
          <p:cNvPr id="3" name="TextBox 2">
            <a:extLst>
              <a:ext uri="{FF2B5EF4-FFF2-40B4-BE49-F238E27FC236}">
                <a16:creationId xmlns:a16="http://schemas.microsoft.com/office/drawing/2014/main" id="{B5F1A229-6CEF-09B4-9902-DC0F833C4529}"/>
              </a:ext>
            </a:extLst>
          </p:cNvPr>
          <p:cNvSpPr txBox="1"/>
          <p:nvPr/>
        </p:nvSpPr>
        <p:spPr>
          <a:xfrm>
            <a:off x="609441" y="1497477"/>
            <a:ext cx="5482359" cy="4062651"/>
          </a:xfrm>
          <a:prstGeom prst="rect">
            <a:avLst/>
          </a:prstGeom>
          <a:noFill/>
        </p:spPr>
        <p:txBody>
          <a:bodyPr wrap="square" rtlCol="0">
            <a:spAutoFit/>
          </a:bodyPr>
          <a:lstStyle/>
          <a:p>
            <a:pPr algn="l"/>
            <a:r>
              <a:rPr lang="en-US"/>
              <a:t>Driving Strategic Change through Business Insight, Talent Development, and Critical Thinking</a:t>
            </a:r>
          </a:p>
          <a:p>
            <a:pPr algn="l"/>
            <a:endParaRPr lang="en-US" sz="1400"/>
          </a:p>
          <a:p>
            <a:pPr algn="l"/>
            <a:r>
              <a:rPr lang="en-US" b="1"/>
              <a:t>Overview of workshop objectives</a:t>
            </a:r>
          </a:p>
          <a:p>
            <a:pPr marL="285750" indent="-285750" algn="l">
              <a:buFont typeface="Arial" panose="020B0604020202020204" pitchFamily="34" charset="0"/>
              <a:buChar char="•"/>
            </a:pPr>
            <a:r>
              <a:rPr lang="en-US"/>
              <a:t>Enhance Key Skills</a:t>
            </a:r>
          </a:p>
          <a:p>
            <a:pPr marL="285750" indent="-285750" algn="l">
              <a:buFont typeface="Arial" panose="020B0604020202020204" pitchFamily="34" charset="0"/>
              <a:buChar char="•"/>
            </a:pPr>
            <a:r>
              <a:rPr lang="en-US"/>
              <a:t>Share</a:t>
            </a:r>
          </a:p>
          <a:p>
            <a:pPr marL="285750" indent="-285750" algn="l">
              <a:buFont typeface="Arial" panose="020B0604020202020204" pitchFamily="34" charset="0"/>
              <a:buChar char="•"/>
            </a:pPr>
            <a:r>
              <a:rPr lang="en-US"/>
              <a:t>Engage with team members </a:t>
            </a:r>
          </a:p>
          <a:p>
            <a:pPr marL="285750" indent="-285750" algn="l">
              <a:buFont typeface="Arial" panose="020B0604020202020204" pitchFamily="34" charset="0"/>
              <a:buChar char="•"/>
            </a:pPr>
            <a:endParaRPr lang="en-US"/>
          </a:p>
          <a:p>
            <a:pPr algn="l"/>
            <a:r>
              <a:rPr lang="en-US" b="1"/>
              <a:t>Ground Rules</a:t>
            </a:r>
          </a:p>
          <a:p>
            <a:pPr marL="285750" indent="-285750" algn="l">
              <a:buFont typeface="Arial" panose="020B0604020202020204" pitchFamily="34" charset="0"/>
              <a:buChar char="•"/>
            </a:pPr>
            <a:r>
              <a:rPr lang="en-US"/>
              <a:t>D</a:t>
            </a:r>
            <a:r>
              <a:rPr lang="en-US" sz="1800"/>
              <a:t>iscussion throughout</a:t>
            </a:r>
          </a:p>
          <a:p>
            <a:pPr marL="285750" indent="-285750" algn="l">
              <a:buFont typeface="Arial" panose="020B0604020202020204" pitchFamily="34" charset="0"/>
              <a:buChar char="•"/>
            </a:pPr>
            <a:r>
              <a:rPr lang="en-US"/>
              <a:t>Be fully present</a:t>
            </a:r>
          </a:p>
          <a:p>
            <a:pPr marL="285750" indent="-285750" algn="l">
              <a:buFont typeface="Arial" panose="020B0604020202020204" pitchFamily="34" charset="0"/>
              <a:buChar char="•"/>
            </a:pPr>
            <a:r>
              <a:rPr lang="en-US" sz="1800"/>
              <a:t>Learn from each other </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endParaRPr lang="en-US" sz="1400"/>
          </a:p>
          <a:p>
            <a:pPr algn="l"/>
            <a:endParaRPr lang="en-US" sz="1400"/>
          </a:p>
        </p:txBody>
      </p:sp>
      <p:pic>
        <p:nvPicPr>
          <p:cNvPr id="18" name="Picture 17">
            <a:extLst>
              <a:ext uri="{FF2B5EF4-FFF2-40B4-BE49-F238E27FC236}">
                <a16:creationId xmlns:a16="http://schemas.microsoft.com/office/drawing/2014/main" id="{3B7312B1-B11C-C380-8FE0-B5A92356C465}"/>
              </a:ext>
            </a:extLst>
          </p:cNvPr>
          <p:cNvPicPr>
            <a:picLocks noChangeAspect="1"/>
          </p:cNvPicPr>
          <p:nvPr/>
        </p:nvPicPr>
        <p:blipFill>
          <a:blip r:embed="rId4">
            <a:extLst>
              <a:ext uri="{28A0092B-C50C-407E-A947-70E740481C1C}">
                <a14:useLocalDpi xmlns:a14="http://schemas.microsoft.com/office/drawing/2010/main" val="0"/>
              </a:ext>
            </a:extLst>
          </a:blip>
          <a:srcRect l="8092" r="18454"/>
          <a:stretch/>
        </p:blipFill>
        <p:spPr>
          <a:xfrm flipH="1">
            <a:off x="3950693" y="0"/>
            <a:ext cx="8238133" cy="6308724"/>
          </a:xfrm>
          <a:custGeom>
            <a:avLst/>
            <a:gdLst>
              <a:gd name="connsiteX0" fmla="*/ 4832305 w 8238133"/>
              <a:gd name="connsiteY0" fmla="*/ 0 h 6308724"/>
              <a:gd name="connsiteX1" fmla="*/ 4803273 w 8238133"/>
              <a:gd name="connsiteY1" fmla="*/ 0 h 6308724"/>
              <a:gd name="connsiteX2" fmla="*/ 1380133 w 8238133"/>
              <a:gd name="connsiteY2" fmla="*/ 0 h 6308724"/>
              <a:gd name="connsiteX3" fmla="*/ 0 w 8238133"/>
              <a:gd name="connsiteY3" fmla="*/ 0 h 6308724"/>
              <a:gd name="connsiteX4" fmla="*/ 0 w 8238133"/>
              <a:gd name="connsiteY4" fmla="*/ 6308724 h 6308724"/>
              <a:gd name="connsiteX5" fmla="*/ 4785961 w 8238133"/>
              <a:gd name="connsiteY5" fmla="*/ 6308724 h 6308724"/>
              <a:gd name="connsiteX6" fmla="*/ 4803273 w 8238133"/>
              <a:gd name="connsiteY6" fmla="*/ 6308724 h 6308724"/>
              <a:gd name="connsiteX7" fmla="*/ 8238133 w 8238133"/>
              <a:gd name="connsiteY7" fmla="*/ 6308724 h 630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133" h="6308724">
                <a:moveTo>
                  <a:pt x="4832305" y="0"/>
                </a:moveTo>
                <a:lnTo>
                  <a:pt x="4803273" y="0"/>
                </a:lnTo>
                <a:lnTo>
                  <a:pt x="1380133" y="0"/>
                </a:lnTo>
                <a:lnTo>
                  <a:pt x="0" y="0"/>
                </a:lnTo>
                <a:lnTo>
                  <a:pt x="0" y="6308724"/>
                </a:lnTo>
                <a:lnTo>
                  <a:pt x="4785961" y="6308724"/>
                </a:lnTo>
                <a:lnTo>
                  <a:pt x="4803273" y="6308724"/>
                </a:lnTo>
                <a:lnTo>
                  <a:pt x="8238133" y="6308724"/>
                </a:lnTo>
                <a:close/>
              </a:path>
            </a:pathLst>
          </a:custGeom>
        </p:spPr>
      </p:pic>
      <p:sp>
        <p:nvSpPr>
          <p:cNvPr id="19" name="Parallelogram 18">
            <a:extLst>
              <a:ext uri="{FF2B5EF4-FFF2-40B4-BE49-F238E27FC236}">
                <a16:creationId xmlns:a16="http://schemas.microsoft.com/office/drawing/2014/main" id="{B82ED44D-F2C8-2DEE-56F8-08DD81463F51}"/>
              </a:ext>
            </a:extLst>
          </p:cNvPr>
          <p:cNvSpPr/>
          <p:nvPr/>
        </p:nvSpPr>
        <p:spPr>
          <a:xfrm>
            <a:off x="3948090" y="0"/>
            <a:ext cx="4157685" cy="6314462"/>
          </a:xfrm>
          <a:prstGeom prst="parallelogram">
            <a:avLst>
              <a:gd name="adj" fmla="val 81600"/>
            </a:avLst>
          </a:prstGeom>
          <a:solidFill>
            <a:schemeClr val="bg1">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16580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D3C4B-BADC-3700-7879-1C06C7C92CB5}"/>
              </a:ext>
            </a:extLst>
          </p:cNvPr>
          <p:cNvSpPr>
            <a:spLocks noGrp="1"/>
          </p:cNvSpPr>
          <p:nvPr>
            <p:ph type="title"/>
          </p:nvPr>
        </p:nvSpPr>
        <p:spPr>
          <a:xfrm>
            <a:off x="609442" y="548640"/>
            <a:ext cx="6075564" cy="664144"/>
          </a:xfrm>
        </p:spPr>
        <p:txBody>
          <a:bodyPr/>
          <a:lstStyle/>
          <a:p>
            <a:r>
              <a:rPr lang="en-US" sz="3200" dirty="0"/>
              <a:t>Learn Who is in the Room</a:t>
            </a:r>
          </a:p>
        </p:txBody>
      </p:sp>
      <p:sp>
        <p:nvSpPr>
          <p:cNvPr id="3" name="TextBox 2">
            <a:extLst>
              <a:ext uri="{FF2B5EF4-FFF2-40B4-BE49-F238E27FC236}">
                <a16:creationId xmlns:a16="http://schemas.microsoft.com/office/drawing/2014/main" id="{DF69B6E4-C9D4-7D75-BD61-7C33C88EB40B}"/>
              </a:ext>
            </a:extLst>
          </p:cNvPr>
          <p:cNvSpPr txBox="1"/>
          <p:nvPr/>
        </p:nvSpPr>
        <p:spPr>
          <a:xfrm>
            <a:off x="609441" y="2060155"/>
            <a:ext cx="3863458" cy="2123658"/>
          </a:xfrm>
          <a:prstGeom prst="rect">
            <a:avLst/>
          </a:prstGeom>
          <a:noFill/>
        </p:spPr>
        <p:txBody>
          <a:bodyPr wrap="square" rtlCol="0">
            <a:spAutoFit/>
          </a:bodyPr>
          <a:lstStyle/>
          <a:p>
            <a:pPr marL="342900" indent="-342900" algn="l">
              <a:buFont typeface="Arial" panose="020B0604020202020204" pitchFamily="34" charset="0"/>
              <a:buChar char="•"/>
            </a:pPr>
            <a:r>
              <a:rPr lang="en-US" sz="2200"/>
              <a:t>Your Name</a:t>
            </a:r>
          </a:p>
          <a:p>
            <a:pPr algn="l"/>
            <a:endParaRPr lang="en-US" sz="2200"/>
          </a:p>
          <a:p>
            <a:pPr marL="342900" indent="-342900" algn="l">
              <a:buFont typeface="Arial" panose="020B0604020202020204" pitchFamily="34" charset="0"/>
              <a:buChar char="•"/>
            </a:pPr>
            <a:r>
              <a:rPr lang="en-US" sz="2200"/>
              <a:t>Your Role</a:t>
            </a:r>
          </a:p>
          <a:p>
            <a:pPr algn="l"/>
            <a:endParaRPr lang="en-US" sz="2200"/>
          </a:p>
          <a:p>
            <a:pPr marL="342900" indent="-342900" algn="l">
              <a:buFont typeface="Arial" panose="020B0604020202020204" pitchFamily="34" charset="0"/>
              <a:buChar char="•"/>
            </a:pPr>
            <a:r>
              <a:rPr lang="en-US" sz="2200"/>
              <a:t>One interesting thing on your desk or in your purse</a:t>
            </a:r>
          </a:p>
        </p:txBody>
      </p:sp>
      <p:pic>
        <p:nvPicPr>
          <p:cNvPr id="7" name="Picture 6" descr="Person using laptop">
            <a:extLst>
              <a:ext uri="{FF2B5EF4-FFF2-40B4-BE49-F238E27FC236}">
                <a16:creationId xmlns:a16="http://schemas.microsoft.com/office/drawing/2014/main" id="{1E556C4C-2D33-5675-B074-DD04AE0AFE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6985" y="1575565"/>
            <a:ext cx="6486180" cy="4324120"/>
          </a:xfrm>
          <a:prstGeom prst="rect">
            <a:avLst/>
          </a:prstGeom>
          <a:ln>
            <a:solidFill>
              <a:schemeClr val="bg1">
                <a:lumMod val="95000"/>
              </a:schemeClr>
            </a:solidFill>
          </a:ln>
        </p:spPr>
      </p:pic>
      <p:sp>
        <p:nvSpPr>
          <p:cNvPr id="4" name="Rectangle 3">
            <a:extLst>
              <a:ext uri="{FF2B5EF4-FFF2-40B4-BE49-F238E27FC236}">
                <a16:creationId xmlns:a16="http://schemas.microsoft.com/office/drawing/2014/main" id="{6AF85D29-5BDF-1020-71F6-E85CE5837349}"/>
              </a:ext>
            </a:extLst>
          </p:cNvPr>
          <p:cNvSpPr/>
          <p:nvPr/>
        </p:nvSpPr>
        <p:spPr>
          <a:xfrm>
            <a:off x="4916985" y="1575564"/>
            <a:ext cx="615368" cy="4324121"/>
          </a:xfrm>
          <a:prstGeom prst="rect">
            <a:avLst/>
          </a:prstGeom>
          <a:solidFill>
            <a:schemeClr val="bg1">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65522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E3C415-9D7A-F300-DEE5-4424709A1AA6}"/>
              </a:ext>
            </a:extLst>
          </p:cNvPr>
          <p:cNvSpPr>
            <a:spLocks noGrp="1"/>
          </p:cNvSpPr>
          <p:nvPr>
            <p:ph type="body" sz="quarter" idx="10"/>
          </p:nvPr>
        </p:nvSpPr>
        <p:spPr>
          <a:xfrm>
            <a:off x="464565" y="3059236"/>
            <a:ext cx="11420675" cy="739528"/>
          </a:xfrm>
        </p:spPr>
        <p:txBody>
          <a:bodyPr/>
          <a:lstStyle/>
          <a:p>
            <a:pPr algn="ctr"/>
            <a:r>
              <a:rPr lang="en-US" dirty="0"/>
              <a:t>Business Acumen</a:t>
            </a:r>
          </a:p>
        </p:txBody>
      </p:sp>
      <p:sp>
        <p:nvSpPr>
          <p:cNvPr id="3" name="Footer Placeholder 2">
            <a:extLst>
              <a:ext uri="{FF2B5EF4-FFF2-40B4-BE49-F238E27FC236}">
                <a16:creationId xmlns:a16="http://schemas.microsoft.com/office/drawing/2014/main" id="{C6865426-F52C-52C2-0A04-558221AE4FF1}"/>
              </a:ext>
            </a:extLst>
          </p:cNvPr>
          <p:cNvSpPr>
            <a:spLocks noGrp="1"/>
          </p:cNvSpPr>
          <p:nvPr>
            <p:ph type="ftr" sz="quarter" idx="3"/>
          </p:nvPr>
        </p:nvSpPr>
        <p:spPr/>
        <p:txBody>
          <a:bodyPr/>
          <a:lstStyle/>
          <a:p>
            <a:pPr>
              <a:defRPr/>
            </a:pPr>
            <a:r>
              <a:rPr lang="en-US"/>
              <a:t>© 2024  |  SEE  |  </a:t>
            </a:r>
            <a:fld id="{3A58E257-EB6E-4C2D-B1F3-E1DA43064D96}" type="slidenum">
              <a:rPr lang="en-US" altLang="en-US" smtClean="0"/>
              <a:pPr>
                <a:defRPr/>
              </a:pPr>
              <a:t>5</a:t>
            </a:fld>
            <a:endParaRPr lang="en-US" altLang="en-US"/>
          </a:p>
        </p:txBody>
      </p:sp>
    </p:spTree>
    <p:custDataLst>
      <p:tags r:id="rId1"/>
    </p:custDataLst>
    <p:extLst>
      <p:ext uri="{BB962C8B-B14F-4D97-AF65-F5344CB8AC3E}">
        <p14:creationId xmlns:p14="http://schemas.microsoft.com/office/powerpoint/2010/main" val="31455557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F2DC7-533B-B562-921C-AC61ED60C8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39074A-4E07-86FC-E60D-E7DCFFF7219E}"/>
              </a:ext>
            </a:extLst>
          </p:cNvPr>
          <p:cNvSpPr>
            <a:spLocks noGrp="1"/>
          </p:cNvSpPr>
          <p:nvPr>
            <p:ph type="title"/>
          </p:nvPr>
        </p:nvSpPr>
        <p:spPr>
          <a:xfrm>
            <a:off x="609442" y="548640"/>
            <a:ext cx="6100277" cy="664144"/>
          </a:xfrm>
        </p:spPr>
        <p:txBody>
          <a:bodyPr/>
          <a:lstStyle/>
          <a:p>
            <a:pPr algn="ctr"/>
            <a:r>
              <a:rPr lang="en-US" sz="3000" dirty="0"/>
              <a:t>Developing Business Acumen</a:t>
            </a:r>
          </a:p>
        </p:txBody>
      </p:sp>
      <p:pic>
        <p:nvPicPr>
          <p:cNvPr id="25" name="Picture Placeholder 24">
            <a:extLst>
              <a:ext uri="{FF2B5EF4-FFF2-40B4-BE49-F238E27FC236}">
                <a16:creationId xmlns:a16="http://schemas.microsoft.com/office/drawing/2014/main" id="{B5060660-5D80-8001-D8DE-055D3E1A121A}"/>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290" t="5489" r="290" b="96"/>
          <a:stretch/>
        </p:blipFill>
        <p:spPr>
          <a:xfrm>
            <a:off x="7414207" y="0"/>
            <a:ext cx="4774618" cy="6306532"/>
          </a:xfrm>
          <a:ln w="25400">
            <a:noFill/>
          </a:ln>
        </p:spPr>
      </p:pic>
      <p:sp>
        <p:nvSpPr>
          <p:cNvPr id="9" name="Footer Placeholder 8">
            <a:extLst>
              <a:ext uri="{FF2B5EF4-FFF2-40B4-BE49-F238E27FC236}">
                <a16:creationId xmlns:a16="http://schemas.microsoft.com/office/drawing/2014/main" id="{37EC6B7F-5563-9DBC-E16F-CE875AC6367D}"/>
              </a:ext>
            </a:extLst>
          </p:cNvPr>
          <p:cNvSpPr>
            <a:spLocks noGrp="1"/>
          </p:cNvSpPr>
          <p:nvPr>
            <p:ph type="ftr" sz="quarter" idx="10"/>
          </p:nvPr>
        </p:nvSpPr>
        <p:spPr>
          <a:xfrm>
            <a:off x="9319372" y="6421903"/>
            <a:ext cx="2450461" cy="246221"/>
          </a:xfrm>
        </p:spPr>
        <p:txBody>
          <a:bodyPr/>
          <a:lstStyle/>
          <a:p>
            <a:r>
              <a:rPr lang="en-US"/>
              <a:t>© 2024  |  SEE  |  </a:t>
            </a:r>
            <a:fld id="{3A58E257-EB6E-4C2D-B1F3-E1DA43064D96}" type="slidenum">
              <a:rPr lang="en-US" altLang="en-US" smtClean="0"/>
              <a:pPr/>
              <a:t>6</a:t>
            </a:fld>
            <a:endParaRPr lang="en-US" altLang="en-US"/>
          </a:p>
        </p:txBody>
      </p:sp>
      <p:pic>
        <p:nvPicPr>
          <p:cNvPr id="17" name="Picture 16">
            <a:extLst>
              <a:ext uri="{FF2B5EF4-FFF2-40B4-BE49-F238E27FC236}">
                <a16:creationId xmlns:a16="http://schemas.microsoft.com/office/drawing/2014/main" id="{5056BC08-2D2B-CC7E-3937-41454BF640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9871"/>
          <a:stretch/>
        </p:blipFill>
        <p:spPr>
          <a:xfrm>
            <a:off x="275574" y="5377783"/>
            <a:ext cx="6814150" cy="801941"/>
          </a:xfrm>
          <a:prstGeom prst="rect">
            <a:avLst/>
          </a:prstGeom>
        </p:spPr>
      </p:pic>
      <p:pic>
        <p:nvPicPr>
          <p:cNvPr id="19" name="Picture 18">
            <a:extLst>
              <a:ext uri="{FF2B5EF4-FFF2-40B4-BE49-F238E27FC236}">
                <a16:creationId xmlns:a16="http://schemas.microsoft.com/office/drawing/2014/main" id="{5854C5EF-D4A5-99A7-7D3B-6F982799DDE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9869"/>
          <a:stretch/>
        </p:blipFill>
        <p:spPr>
          <a:xfrm>
            <a:off x="275569" y="1400439"/>
            <a:ext cx="6814163" cy="804725"/>
          </a:xfrm>
          <a:prstGeom prst="rect">
            <a:avLst/>
          </a:prstGeom>
        </p:spPr>
      </p:pic>
      <p:pic>
        <p:nvPicPr>
          <p:cNvPr id="23" name="Picture 22">
            <a:extLst>
              <a:ext uri="{FF2B5EF4-FFF2-40B4-BE49-F238E27FC236}">
                <a16:creationId xmlns:a16="http://schemas.microsoft.com/office/drawing/2014/main" id="{D608FCD2-0E38-C3EC-63C3-77EDEFAD279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9869"/>
          <a:stretch/>
        </p:blipFill>
        <p:spPr>
          <a:xfrm>
            <a:off x="275573" y="3391501"/>
            <a:ext cx="6814157" cy="801941"/>
          </a:xfrm>
          <a:prstGeom prst="rect">
            <a:avLst/>
          </a:prstGeom>
        </p:spPr>
      </p:pic>
      <p:pic>
        <p:nvPicPr>
          <p:cNvPr id="26" name="Picture 25">
            <a:extLst>
              <a:ext uri="{FF2B5EF4-FFF2-40B4-BE49-F238E27FC236}">
                <a16:creationId xmlns:a16="http://schemas.microsoft.com/office/drawing/2014/main" id="{BEFAA4D3-919E-1444-FD8D-828810DFA8A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9869"/>
          <a:stretch/>
        </p:blipFill>
        <p:spPr>
          <a:xfrm>
            <a:off x="275568" y="4384248"/>
            <a:ext cx="6814156" cy="802730"/>
          </a:xfrm>
          <a:prstGeom prst="rect">
            <a:avLst/>
          </a:prstGeom>
        </p:spPr>
      </p:pic>
      <p:sp>
        <p:nvSpPr>
          <p:cNvPr id="27" name="TextBox 26">
            <a:extLst>
              <a:ext uri="{FF2B5EF4-FFF2-40B4-BE49-F238E27FC236}">
                <a16:creationId xmlns:a16="http://schemas.microsoft.com/office/drawing/2014/main" id="{A5B1C07F-887D-C00D-ED93-75A22815A3FE}"/>
              </a:ext>
            </a:extLst>
          </p:cNvPr>
          <p:cNvSpPr txBox="1"/>
          <p:nvPr/>
        </p:nvSpPr>
        <p:spPr>
          <a:xfrm>
            <a:off x="1038072" y="1602150"/>
            <a:ext cx="60235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91440">
              <a:spcAft>
                <a:spcPts val="1200"/>
              </a:spcAft>
            </a:pPr>
            <a:r>
              <a:rPr lang="en-US">
                <a:solidFill>
                  <a:schemeClr val="bg1"/>
                </a:solidFill>
              </a:rPr>
              <a:t>Understanding Business Performance</a:t>
            </a:r>
            <a:endParaRPr lang="en-US">
              <a:solidFill>
                <a:schemeClr val="bg1"/>
              </a:solidFill>
              <a:cs typeface="Arial" panose="020B0604020202020204"/>
            </a:endParaRPr>
          </a:p>
        </p:txBody>
      </p:sp>
      <p:pic>
        <p:nvPicPr>
          <p:cNvPr id="30" name="Picture 29">
            <a:extLst>
              <a:ext uri="{FF2B5EF4-FFF2-40B4-BE49-F238E27FC236}">
                <a16:creationId xmlns:a16="http://schemas.microsoft.com/office/drawing/2014/main" id="{F6A42451-22E0-B6BF-84D7-AF4068F9273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19864"/>
          <a:stretch/>
        </p:blipFill>
        <p:spPr>
          <a:xfrm>
            <a:off x="275568" y="2392753"/>
            <a:ext cx="6814163" cy="804672"/>
          </a:xfrm>
          <a:prstGeom prst="rect">
            <a:avLst/>
          </a:prstGeom>
        </p:spPr>
      </p:pic>
      <p:sp>
        <p:nvSpPr>
          <p:cNvPr id="31" name="TextBox 30">
            <a:extLst>
              <a:ext uri="{FF2B5EF4-FFF2-40B4-BE49-F238E27FC236}">
                <a16:creationId xmlns:a16="http://schemas.microsoft.com/office/drawing/2014/main" id="{501CE00B-4911-AA65-592B-C21AB9B98A3F}"/>
              </a:ext>
            </a:extLst>
          </p:cNvPr>
          <p:cNvSpPr txBox="1"/>
          <p:nvPr/>
        </p:nvSpPr>
        <p:spPr>
          <a:xfrm>
            <a:off x="1038072" y="2579214"/>
            <a:ext cx="60235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91440">
              <a:spcAft>
                <a:spcPts val="1200"/>
              </a:spcAft>
            </a:pPr>
            <a:r>
              <a:rPr lang="en-US">
                <a:solidFill>
                  <a:schemeClr val="bg1"/>
                </a:solidFill>
              </a:rPr>
              <a:t>Key Components: Business Model, Financial, Strategy</a:t>
            </a:r>
          </a:p>
        </p:txBody>
      </p:sp>
      <p:sp>
        <p:nvSpPr>
          <p:cNvPr id="32" name="TextBox 31">
            <a:extLst>
              <a:ext uri="{FF2B5EF4-FFF2-40B4-BE49-F238E27FC236}">
                <a16:creationId xmlns:a16="http://schemas.microsoft.com/office/drawing/2014/main" id="{1F648902-7D0F-47DE-817C-B4593E1C32CF}"/>
              </a:ext>
            </a:extLst>
          </p:cNvPr>
          <p:cNvSpPr txBox="1"/>
          <p:nvPr/>
        </p:nvSpPr>
        <p:spPr>
          <a:xfrm>
            <a:off x="1038072" y="3588931"/>
            <a:ext cx="60235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91440">
              <a:spcAft>
                <a:spcPts val="1200"/>
              </a:spcAft>
            </a:pPr>
            <a:r>
              <a:rPr lang="en-US">
                <a:solidFill>
                  <a:schemeClr val="bg1"/>
                </a:solidFill>
              </a:rPr>
              <a:t>Sales, Marketing, R&amp;D, Product Development</a:t>
            </a:r>
            <a:endParaRPr lang="en-US">
              <a:solidFill>
                <a:schemeClr val="bg1"/>
              </a:solidFill>
              <a:cs typeface="Arial" panose="020B0604020202020204"/>
            </a:endParaRPr>
          </a:p>
        </p:txBody>
      </p:sp>
      <p:sp>
        <p:nvSpPr>
          <p:cNvPr id="33" name="TextBox 32">
            <a:extLst>
              <a:ext uri="{FF2B5EF4-FFF2-40B4-BE49-F238E27FC236}">
                <a16:creationId xmlns:a16="http://schemas.microsoft.com/office/drawing/2014/main" id="{13BF240E-91F1-909E-DDEE-70D20AAE91AB}"/>
              </a:ext>
            </a:extLst>
          </p:cNvPr>
          <p:cNvSpPr txBox="1"/>
          <p:nvPr/>
        </p:nvSpPr>
        <p:spPr>
          <a:xfrm>
            <a:off x="1038072" y="4390698"/>
            <a:ext cx="6023516" cy="7489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91440">
              <a:spcAft>
                <a:spcPts val="800"/>
              </a:spcAft>
            </a:pPr>
            <a:r>
              <a:rPr lang="en-US">
                <a:solidFill>
                  <a:schemeClr val="bg1"/>
                </a:solidFill>
              </a:rPr>
              <a:t>Key Concepts: Value Chain, P&amp;L Statements</a:t>
            </a:r>
            <a:endParaRPr lang="en-US">
              <a:solidFill>
                <a:schemeClr val="bg1"/>
              </a:solidFill>
              <a:cs typeface="Arial" panose="020B0604020202020204"/>
            </a:endParaRPr>
          </a:p>
          <a:p>
            <a:pPr marL="91440">
              <a:spcAft>
                <a:spcPts val="1200"/>
              </a:spcAft>
            </a:pPr>
            <a:r>
              <a:rPr lang="en-US">
                <a:solidFill>
                  <a:schemeClr val="bg1"/>
                </a:solidFill>
              </a:rPr>
              <a:t>Growth Strategies and Performance Levers</a:t>
            </a:r>
            <a:endParaRPr lang="en-US">
              <a:solidFill>
                <a:schemeClr val="bg1"/>
              </a:solidFill>
              <a:cs typeface="Arial" panose="020B0604020202020204"/>
            </a:endParaRPr>
          </a:p>
        </p:txBody>
      </p:sp>
      <p:sp>
        <p:nvSpPr>
          <p:cNvPr id="3" name="TextBox 2">
            <a:extLst>
              <a:ext uri="{FF2B5EF4-FFF2-40B4-BE49-F238E27FC236}">
                <a16:creationId xmlns:a16="http://schemas.microsoft.com/office/drawing/2014/main" id="{4A533FD7-9984-79BC-0B31-859B2EB7A47D}"/>
              </a:ext>
            </a:extLst>
          </p:cNvPr>
          <p:cNvSpPr txBox="1"/>
          <p:nvPr/>
        </p:nvSpPr>
        <p:spPr>
          <a:xfrm>
            <a:off x="1038072" y="5549073"/>
            <a:ext cx="60235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91440">
              <a:spcAft>
                <a:spcPts val="1200"/>
              </a:spcAft>
            </a:pPr>
            <a:r>
              <a:rPr lang="en-US">
                <a:solidFill>
                  <a:schemeClr val="bg1"/>
                </a:solidFill>
              </a:rPr>
              <a:t>People Strategy Alignment</a:t>
            </a:r>
            <a:endParaRPr lang="en-US">
              <a:solidFill>
                <a:schemeClr val="bg1"/>
              </a:solidFill>
              <a:cs typeface="Arial" panose="020B0604020202020204"/>
            </a:endParaRPr>
          </a:p>
        </p:txBody>
      </p:sp>
      <p:sp>
        <p:nvSpPr>
          <p:cNvPr id="34" name="TextBox 33">
            <a:extLst>
              <a:ext uri="{FF2B5EF4-FFF2-40B4-BE49-F238E27FC236}">
                <a16:creationId xmlns:a16="http://schemas.microsoft.com/office/drawing/2014/main" id="{F4468B2E-2946-E164-3074-1145CB12F9C8}"/>
              </a:ext>
            </a:extLst>
          </p:cNvPr>
          <p:cNvSpPr txBox="1"/>
          <p:nvPr/>
        </p:nvSpPr>
        <p:spPr>
          <a:xfrm>
            <a:off x="422776" y="1509634"/>
            <a:ext cx="425885" cy="523220"/>
          </a:xfrm>
          <a:prstGeom prst="rect">
            <a:avLst/>
          </a:prstGeom>
          <a:noFill/>
        </p:spPr>
        <p:txBody>
          <a:bodyPr wrap="square" rtlCol="0">
            <a:spAutoFit/>
          </a:bodyPr>
          <a:lstStyle/>
          <a:p>
            <a:pPr algn="ctr"/>
            <a:r>
              <a:rPr lang="en-US" sz="2800" b="1">
                <a:solidFill>
                  <a:srgbClr val="848D93"/>
                </a:solidFill>
              </a:rPr>
              <a:t>1</a:t>
            </a:r>
          </a:p>
        </p:txBody>
      </p:sp>
      <p:sp>
        <p:nvSpPr>
          <p:cNvPr id="35" name="TextBox 34">
            <a:extLst>
              <a:ext uri="{FF2B5EF4-FFF2-40B4-BE49-F238E27FC236}">
                <a16:creationId xmlns:a16="http://schemas.microsoft.com/office/drawing/2014/main" id="{152E53B4-296E-6265-1018-5F89F174ECC3}"/>
              </a:ext>
            </a:extLst>
          </p:cNvPr>
          <p:cNvSpPr txBox="1"/>
          <p:nvPr/>
        </p:nvSpPr>
        <p:spPr>
          <a:xfrm>
            <a:off x="435302" y="2488202"/>
            <a:ext cx="425885" cy="523220"/>
          </a:xfrm>
          <a:prstGeom prst="rect">
            <a:avLst/>
          </a:prstGeom>
          <a:noFill/>
        </p:spPr>
        <p:txBody>
          <a:bodyPr wrap="square" rtlCol="0">
            <a:spAutoFit/>
          </a:bodyPr>
          <a:lstStyle/>
          <a:p>
            <a:pPr algn="ctr"/>
            <a:r>
              <a:rPr lang="en-US" sz="2800" b="1">
                <a:solidFill>
                  <a:srgbClr val="D13239"/>
                </a:solidFill>
              </a:rPr>
              <a:t>2</a:t>
            </a:r>
          </a:p>
        </p:txBody>
      </p:sp>
      <p:sp>
        <p:nvSpPr>
          <p:cNvPr id="36" name="TextBox 35">
            <a:extLst>
              <a:ext uri="{FF2B5EF4-FFF2-40B4-BE49-F238E27FC236}">
                <a16:creationId xmlns:a16="http://schemas.microsoft.com/office/drawing/2014/main" id="{0477F70C-BA39-674C-3A6B-3E19D53FE9C8}"/>
              </a:ext>
            </a:extLst>
          </p:cNvPr>
          <p:cNvSpPr txBox="1"/>
          <p:nvPr/>
        </p:nvSpPr>
        <p:spPr>
          <a:xfrm>
            <a:off x="435302" y="3492118"/>
            <a:ext cx="425885" cy="523220"/>
          </a:xfrm>
          <a:prstGeom prst="rect">
            <a:avLst/>
          </a:prstGeom>
          <a:noFill/>
        </p:spPr>
        <p:txBody>
          <a:bodyPr wrap="square" rtlCol="0">
            <a:spAutoFit/>
          </a:bodyPr>
          <a:lstStyle/>
          <a:p>
            <a:pPr algn="ctr"/>
            <a:r>
              <a:rPr lang="en-US" sz="2800" b="1">
                <a:solidFill>
                  <a:srgbClr val="5A666E"/>
                </a:solidFill>
              </a:rPr>
              <a:t>3</a:t>
            </a:r>
          </a:p>
        </p:txBody>
      </p:sp>
      <p:sp>
        <p:nvSpPr>
          <p:cNvPr id="37" name="TextBox 36">
            <a:extLst>
              <a:ext uri="{FF2B5EF4-FFF2-40B4-BE49-F238E27FC236}">
                <a16:creationId xmlns:a16="http://schemas.microsoft.com/office/drawing/2014/main" id="{552BA074-AA48-3B15-14FE-6557C597B385}"/>
              </a:ext>
            </a:extLst>
          </p:cNvPr>
          <p:cNvSpPr txBox="1"/>
          <p:nvPr/>
        </p:nvSpPr>
        <p:spPr>
          <a:xfrm>
            <a:off x="422776" y="4470671"/>
            <a:ext cx="425885" cy="523220"/>
          </a:xfrm>
          <a:prstGeom prst="rect">
            <a:avLst/>
          </a:prstGeom>
          <a:noFill/>
        </p:spPr>
        <p:txBody>
          <a:bodyPr wrap="square" rtlCol="0">
            <a:spAutoFit/>
          </a:bodyPr>
          <a:lstStyle/>
          <a:p>
            <a:pPr algn="ctr"/>
            <a:r>
              <a:rPr lang="en-US" sz="2800" b="1">
                <a:solidFill>
                  <a:srgbClr val="971F23"/>
                </a:solidFill>
              </a:rPr>
              <a:t>4</a:t>
            </a:r>
          </a:p>
        </p:txBody>
      </p:sp>
      <p:sp>
        <p:nvSpPr>
          <p:cNvPr id="38" name="TextBox 37">
            <a:extLst>
              <a:ext uri="{FF2B5EF4-FFF2-40B4-BE49-F238E27FC236}">
                <a16:creationId xmlns:a16="http://schemas.microsoft.com/office/drawing/2014/main" id="{C77F61CF-8251-2A63-D2B7-CDF1E443A344}"/>
              </a:ext>
            </a:extLst>
          </p:cNvPr>
          <p:cNvSpPr txBox="1"/>
          <p:nvPr/>
        </p:nvSpPr>
        <p:spPr>
          <a:xfrm>
            <a:off x="422776" y="5482613"/>
            <a:ext cx="425885" cy="523220"/>
          </a:xfrm>
          <a:prstGeom prst="rect">
            <a:avLst/>
          </a:prstGeom>
          <a:noFill/>
        </p:spPr>
        <p:txBody>
          <a:bodyPr wrap="square" rtlCol="0">
            <a:spAutoFit/>
          </a:bodyPr>
          <a:lstStyle/>
          <a:p>
            <a:pPr algn="ctr"/>
            <a:r>
              <a:rPr lang="en-US" sz="2800" b="1">
                <a:solidFill>
                  <a:srgbClr val="303E49"/>
                </a:solidFill>
              </a:rPr>
              <a:t>5</a:t>
            </a:r>
          </a:p>
        </p:txBody>
      </p:sp>
      <p:sp>
        <p:nvSpPr>
          <p:cNvPr id="7" name="Rectangle 6">
            <a:extLst>
              <a:ext uri="{FF2B5EF4-FFF2-40B4-BE49-F238E27FC236}">
                <a16:creationId xmlns:a16="http://schemas.microsoft.com/office/drawing/2014/main" id="{24BA1DC2-359C-B5A9-FD39-5CBD4AEDE3E0}"/>
              </a:ext>
            </a:extLst>
          </p:cNvPr>
          <p:cNvSpPr/>
          <p:nvPr/>
        </p:nvSpPr>
        <p:spPr>
          <a:xfrm>
            <a:off x="7414207" y="0"/>
            <a:ext cx="615368" cy="6306532"/>
          </a:xfrm>
          <a:prstGeom prst="rect">
            <a:avLst/>
          </a:prstGeom>
          <a:solidFill>
            <a:schemeClr val="bg1">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86338527"/>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96DAC541-7B7A-43D3-8B79-37D633B846F1}">
                <asvg:svgBlip xmlns:asvg="http://schemas.microsoft.com/office/drawing/2016/SVG/main" r:embed="rId5"/>
              </a:ext>
            </a:extLst>
          </a:blip>
          <a:srcRect/>
          <a:stretch>
            <a:fillRect/>
          </a:stretch>
        </a:blipFill>
        <a:effectLst/>
      </p:bgPr>
    </p:bg>
    <p:spTree>
      <p:nvGrpSpPr>
        <p:cNvPr id="1" name="">
          <a:extLst>
            <a:ext uri="{FF2B5EF4-FFF2-40B4-BE49-F238E27FC236}">
              <a16:creationId xmlns:a16="http://schemas.microsoft.com/office/drawing/2014/main" id="{F36F2DC7-533B-B562-921C-AC61ED60C85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B89CB81-530C-A4A2-3A5D-4C903EB54B4B}"/>
              </a:ext>
            </a:extLst>
          </p:cNvPr>
          <p:cNvSpPr>
            <a:spLocks noGrp="1"/>
          </p:cNvSpPr>
          <p:nvPr>
            <p:ph type="title"/>
          </p:nvPr>
        </p:nvSpPr>
        <p:spPr>
          <a:xfrm>
            <a:off x="609441" y="548640"/>
            <a:ext cx="6087921" cy="664144"/>
          </a:xfrm>
        </p:spPr>
        <p:txBody>
          <a:bodyPr/>
          <a:lstStyle/>
          <a:p>
            <a:r>
              <a:rPr lang="en-US" sz="3200" dirty="0"/>
              <a:t>Diving Into Business Basics</a:t>
            </a:r>
          </a:p>
        </p:txBody>
      </p:sp>
      <p:sp>
        <p:nvSpPr>
          <p:cNvPr id="7" name="Footer Placeholder 6">
            <a:extLst>
              <a:ext uri="{FF2B5EF4-FFF2-40B4-BE49-F238E27FC236}">
                <a16:creationId xmlns:a16="http://schemas.microsoft.com/office/drawing/2014/main" id="{DB05D131-293F-FCB2-5DF6-FCB64C2F81B7}"/>
              </a:ext>
            </a:extLst>
          </p:cNvPr>
          <p:cNvSpPr>
            <a:spLocks noGrp="1"/>
          </p:cNvSpPr>
          <p:nvPr>
            <p:ph type="ftr" sz="quarter" idx="10"/>
          </p:nvPr>
        </p:nvSpPr>
        <p:spPr>
          <a:xfrm>
            <a:off x="9319372" y="6421903"/>
            <a:ext cx="2450461" cy="246221"/>
          </a:xfrm>
        </p:spPr>
        <p:txBody>
          <a:bodyPr/>
          <a:lstStyle/>
          <a:p>
            <a:r>
              <a:rPr lang="en-US"/>
              <a:t>© 2024  |  SEE  |  </a:t>
            </a:r>
            <a:fld id="{3A58E257-EB6E-4C2D-B1F3-E1DA43064D96}" type="slidenum">
              <a:rPr lang="en-US" altLang="en-US" smtClean="0"/>
              <a:pPr/>
              <a:t>7</a:t>
            </a:fld>
            <a:endParaRPr lang="en-US" altLang="en-US"/>
          </a:p>
        </p:txBody>
      </p:sp>
      <p:sp>
        <p:nvSpPr>
          <p:cNvPr id="8" name="TextBox 7">
            <a:extLst>
              <a:ext uri="{FF2B5EF4-FFF2-40B4-BE49-F238E27FC236}">
                <a16:creationId xmlns:a16="http://schemas.microsoft.com/office/drawing/2014/main" id="{6E5C838B-4BC1-11B0-4DF6-48BCEF1FB12D}"/>
              </a:ext>
            </a:extLst>
          </p:cNvPr>
          <p:cNvSpPr txBox="1"/>
          <p:nvPr/>
        </p:nvSpPr>
        <p:spPr>
          <a:xfrm>
            <a:off x="347241" y="1764123"/>
            <a:ext cx="5426499" cy="3570208"/>
          </a:xfrm>
          <a:prstGeom prst="rect">
            <a:avLst/>
          </a:prstGeom>
          <a:noFill/>
        </p:spPr>
        <p:txBody>
          <a:bodyPr wrap="square" rtlCol="0">
            <a:spAutoFit/>
          </a:bodyPr>
          <a:lstStyle/>
          <a:p>
            <a:pPr algn="l">
              <a:spcAft>
                <a:spcPts val="1200"/>
              </a:spcAft>
            </a:pPr>
            <a:r>
              <a:rPr lang="en-US" sz="1600"/>
              <a:t>What are the biggest priorities and concerns</a:t>
            </a:r>
            <a:br>
              <a:rPr lang="en-US" sz="1600"/>
            </a:br>
            <a:r>
              <a:rPr lang="en-US" sz="1600"/>
              <a:t>of our organization’s leaders?</a:t>
            </a:r>
          </a:p>
          <a:p>
            <a:pPr algn="l">
              <a:spcAft>
                <a:spcPts val="1200"/>
              </a:spcAft>
            </a:pPr>
            <a:r>
              <a:rPr lang="en-US" sz="1600"/>
              <a:t>Who are some of our clients and customers?</a:t>
            </a:r>
          </a:p>
          <a:p>
            <a:pPr algn="l">
              <a:spcAft>
                <a:spcPts val="1200"/>
              </a:spcAft>
            </a:pPr>
            <a:r>
              <a:rPr lang="en-US" sz="1600"/>
              <a:t>Which product or service is the most profitable, and why?</a:t>
            </a:r>
          </a:p>
          <a:p>
            <a:pPr algn="l">
              <a:spcAft>
                <a:spcPts val="1200"/>
              </a:spcAft>
            </a:pPr>
            <a:r>
              <a:rPr lang="en-US" sz="1600"/>
              <a:t>How can you align HR processes to organizational objectives?</a:t>
            </a:r>
          </a:p>
          <a:p>
            <a:pPr algn="l">
              <a:spcAft>
                <a:spcPts val="1200"/>
              </a:spcAft>
            </a:pPr>
            <a:r>
              <a:rPr lang="en-US" sz="1600"/>
              <a:t>How can HR proactively partner with</a:t>
            </a:r>
            <a:br>
              <a:rPr lang="en-US" sz="1600"/>
            </a:br>
            <a:r>
              <a:rPr lang="en-US" sz="1600"/>
              <a:t>other leaders in the organization?</a:t>
            </a:r>
          </a:p>
          <a:p>
            <a:pPr algn="l">
              <a:spcAft>
                <a:spcPts val="1200"/>
              </a:spcAft>
            </a:pPr>
            <a:r>
              <a:rPr lang="en-US" sz="1600"/>
              <a:t>Why do you need business</a:t>
            </a:r>
            <a:br>
              <a:rPr lang="en-US" sz="1600"/>
            </a:br>
            <a:r>
              <a:rPr lang="en-US" sz="1600"/>
              <a:t>acumen skills and how</a:t>
            </a:r>
            <a:br>
              <a:rPr lang="en-US" sz="1600"/>
            </a:br>
            <a:r>
              <a:rPr lang="en-US" sz="1600"/>
              <a:t>can you build them? </a:t>
            </a:r>
          </a:p>
        </p:txBody>
      </p:sp>
      <p:pic>
        <p:nvPicPr>
          <p:cNvPr id="1026" name="Picture 2">
            <a:extLst>
              <a:ext uri="{FF2B5EF4-FFF2-40B4-BE49-F238E27FC236}">
                <a16:creationId xmlns:a16="http://schemas.microsoft.com/office/drawing/2014/main" id="{C064BFE3-6F09-8178-C1D4-BCE39734C68B}"/>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4304714" y="4245793"/>
            <a:ext cx="3579396" cy="2177076"/>
          </a:xfrm>
          <a:prstGeom prst="rect">
            <a:avLst/>
          </a:prstGeom>
          <a:noFill/>
        </p:spPr>
      </p:pic>
    </p:spTree>
    <p:custDataLst>
      <p:tags r:id="rId1"/>
    </p:custDataLst>
    <p:extLst>
      <p:ext uri="{BB962C8B-B14F-4D97-AF65-F5344CB8AC3E}">
        <p14:creationId xmlns:p14="http://schemas.microsoft.com/office/powerpoint/2010/main" val="2371638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6"/>
          <p:cNvSpPr>
            <a:spLocks/>
          </p:cNvSpPr>
          <p:nvPr/>
        </p:nvSpPr>
        <p:spPr bwMode="auto">
          <a:xfrm>
            <a:off x="-590804" y="5747684"/>
            <a:ext cx="12724238" cy="1110317"/>
          </a:xfrm>
          <a:custGeom>
            <a:avLst/>
            <a:gdLst>
              <a:gd name="T0" fmla="*/ 23028 w 23028"/>
              <a:gd name="T1" fmla="*/ 0 h 2315"/>
              <a:gd name="T2" fmla="*/ 2592 w 23028"/>
              <a:gd name="T3" fmla="*/ 0 h 2315"/>
              <a:gd name="T4" fmla="*/ 2524 w 23028"/>
              <a:gd name="T5" fmla="*/ 59 h 2315"/>
              <a:gd name="T6" fmla="*/ 2455 w 23028"/>
              <a:gd name="T7" fmla="*/ 118 h 2315"/>
              <a:gd name="T8" fmla="*/ 2385 w 23028"/>
              <a:gd name="T9" fmla="*/ 174 h 2315"/>
              <a:gd name="T10" fmla="*/ 2314 w 23028"/>
              <a:gd name="T11" fmla="*/ 230 h 2315"/>
              <a:gd name="T12" fmla="*/ 2242 w 23028"/>
              <a:gd name="T13" fmla="*/ 285 h 2315"/>
              <a:gd name="T14" fmla="*/ 2170 w 23028"/>
              <a:gd name="T15" fmla="*/ 339 h 2315"/>
              <a:gd name="T16" fmla="*/ 2096 w 23028"/>
              <a:gd name="T17" fmla="*/ 391 h 2315"/>
              <a:gd name="T18" fmla="*/ 2022 w 23028"/>
              <a:gd name="T19" fmla="*/ 443 h 2315"/>
              <a:gd name="T20" fmla="*/ 1946 w 23028"/>
              <a:gd name="T21" fmla="*/ 493 h 2315"/>
              <a:gd name="T22" fmla="*/ 1870 w 23028"/>
              <a:gd name="T23" fmla="*/ 542 h 2315"/>
              <a:gd name="T24" fmla="*/ 1793 w 23028"/>
              <a:gd name="T25" fmla="*/ 590 h 2315"/>
              <a:gd name="T26" fmla="*/ 1716 w 23028"/>
              <a:gd name="T27" fmla="*/ 636 h 2315"/>
              <a:gd name="T28" fmla="*/ 1636 w 23028"/>
              <a:gd name="T29" fmla="*/ 682 h 2315"/>
              <a:gd name="T30" fmla="*/ 1556 w 23028"/>
              <a:gd name="T31" fmla="*/ 725 h 2315"/>
              <a:gd name="T32" fmla="*/ 1477 w 23028"/>
              <a:gd name="T33" fmla="*/ 768 h 2315"/>
              <a:gd name="T34" fmla="*/ 1395 w 23028"/>
              <a:gd name="T35" fmla="*/ 808 h 2315"/>
              <a:gd name="T36" fmla="*/ 1313 w 23028"/>
              <a:gd name="T37" fmla="*/ 849 h 2315"/>
              <a:gd name="T38" fmla="*/ 1231 w 23028"/>
              <a:gd name="T39" fmla="*/ 887 h 2315"/>
              <a:gd name="T40" fmla="*/ 1147 w 23028"/>
              <a:gd name="T41" fmla="*/ 925 h 2315"/>
              <a:gd name="T42" fmla="*/ 1062 w 23028"/>
              <a:gd name="T43" fmla="*/ 961 h 2315"/>
              <a:gd name="T44" fmla="*/ 977 w 23028"/>
              <a:gd name="T45" fmla="*/ 995 h 2315"/>
              <a:gd name="T46" fmla="*/ 892 w 23028"/>
              <a:gd name="T47" fmla="*/ 1029 h 2315"/>
              <a:gd name="T48" fmla="*/ 806 w 23028"/>
              <a:gd name="T49" fmla="*/ 1060 h 2315"/>
              <a:gd name="T50" fmla="*/ 718 w 23028"/>
              <a:gd name="T51" fmla="*/ 1090 h 2315"/>
              <a:gd name="T52" fmla="*/ 630 w 23028"/>
              <a:gd name="T53" fmla="*/ 1119 h 2315"/>
              <a:gd name="T54" fmla="*/ 543 w 23028"/>
              <a:gd name="T55" fmla="*/ 1147 h 2315"/>
              <a:gd name="T56" fmla="*/ 453 w 23028"/>
              <a:gd name="T57" fmla="*/ 1172 h 2315"/>
              <a:gd name="T58" fmla="*/ 364 w 23028"/>
              <a:gd name="T59" fmla="*/ 1197 h 2315"/>
              <a:gd name="T60" fmla="*/ 273 w 23028"/>
              <a:gd name="T61" fmla="*/ 1220 h 2315"/>
              <a:gd name="T62" fmla="*/ 183 w 23028"/>
              <a:gd name="T63" fmla="*/ 1241 h 2315"/>
              <a:gd name="T64" fmla="*/ 92 w 23028"/>
              <a:gd name="T65" fmla="*/ 1262 h 2315"/>
              <a:gd name="T66" fmla="*/ 0 w 23028"/>
              <a:gd name="T67" fmla="*/ 1280 h 2315"/>
              <a:gd name="T68" fmla="*/ 0 w 23028"/>
              <a:gd name="T69" fmla="*/ 2315 h 2315"/>
              <a:gd name="T70" fmla="*/ 23028 w 23028"/>
              <a:gd name="T71" fmla="*/ 2315 h 2315"/>
              <a:gd name="T72" fmla="*/ 23028 w 23028"/>
              <a:gd name="T73" fmla="*/ 0 h 2315"/>
              <a:gd name="connsiteX0" fmla="*/ 7499 w 10000"/>
              <a:gd name="connsiteY0" fmla="*/ 183 h 10000"/>
              <a:gd name="connsiteX1" fmla="*/ 1126 w 10000"/>
              <a:gd name="connsiteY1" fmla="*/ 0 h 10000"/>
              <a:gd name="connsiteX2" fmla="*/ 1096 w 10000"/>
              <a:gd name="connsiteY2" fmla="*/ 255 h 10000"/>
              <a:gd name="connsiteX3" fmla="*/ 1066 w 10000"/>
              <a:gd name="connsiteY3" fmla="*/ 510 h 10000"/>
              <a:gd name="connsiteX4" fmla="*/ 1036 w 10000"/>
              <a:gd name="connsiteY4" fmla="*/ 752 h 10000"/>
              <a:gd name="connsiteX5" fmla="*/ 1005 w 10000"/>
              <a:gd name="connsiteY5" fmla="*/ 994 h 10000"/>
              <a:gd name="connsiteX6" fmla="*/ 974 w 10000"/>
              <a:gd name="connsiteY6" fmla="*/ 1231 h 10000"/>
              <a:gd name="connsiteX7" fmla="*/ 942 w 10000"/>
              <a:gd name="connsiteY7" fmla="*/ 1464 h 10000"/>
              <a:gd name="connsiteX8" fmla="*/ 910 w 10000"/>
              <a:gd name="connsiteY8" fmla="*/ 1689 h 10000"/>
              <a:gd name="connsiteX9" fmla="*/ 878 w 10000"/>
              <a:gd name="connsiteY9" fmla="*/ 1914 h 10000"/>
              <a:gd name="connsiteX10" fmla="*/ 845 w 10000"/>
              <a:gd name="connsiteY10" fmla="*/ 2130 h 10000"/>
              <a:gd name="connsiteX11" fmla="*/ 812 w 10000"/>
              <a:gd name="connsiteY11" fmla="*/ 2341 h 10000"/>
              <a:gd name="connsiteX12" fmla="*/ 779 w 10000"/>
              <a:gd name="connsiteY12" fmla="*/ 2549 h 10000"/>
              <a:gd name="connsiteX13" fmla="*/ 745 w 10000"/>
              <a:gd name="connsiteY13" fmla="*/ 2747 h 10000"/>
              <a:gd name="connsiteX14" fmla="*/ 710 w 10000"/>
              <a:gd name="connsiteY14" fmla="*/ 2946 h 10000"/>
              <a:gd name="connsiteX15" fmla="*/ 676 w 10000"/>
              <a:gd name="connsiteY15" fmla="*/ 3132 h 10000"/>
              <a:gd name="connsiteX16" fmla="*/ 641 w 10000"/>
              <a:gd name="connsiteY16" fmla="*/ 3317 h 10000"/>
              <a:gd name="connsiteX17" fmla="*/ 606 w 10000"/>
              <a:gd name="connsiteY17" fmla="*/ 3490 h 10000"/>
              <a:gd name="connsiteX18" fmla="*/ 570 w 10000"/>
              <a:gd name="connsiteY18" fmla="*/ 3667 h 10000"/>
              <a:gd name="connsiteX19" fmla="*/ 535 w 10000"/>
              <a:gd name="connsiteY19" fmla="*/ 3832 h 10000"/>
              <a:gd name="connsiteX20" fmla="*/ 498 w 10000"/>
              <a:gd name="connsiteY20" fmla="*/ 3996 h 10000"/>
              <a:gd name="connsiteX21" fmla="*/ 461 w 10000"/>
              <a:gd name="connsiteY21" fmla="*/ 4151 h 10000"/>
              <a:gd name="connsiteX22" fmla="*/ 424 w 10000"/>
              <a:gd name="connsiteY22" fmla="*/ 4298 h 10000"/>
              <a:gd name="connsiteX23" fmla="*/ 387 w 10000"/>
              <a:gd name="connsiteY23" fmla="*/ 4445 h 10000"/>
              <a:gd name="connsiteX24" fmla="*/ 350 w 10000"/>
              <a:gd name="connsiteY24" fmla="*/ 4579 h 10000"/>
              <a:gd name="connsiteX25" fmla="*/ 312 w 10000"/>
              <a:gd name="connsiteY25" fmla="*/ 4708 h 10000"/>
              <a:gd name="connsiteX26" fmla="*/ 274 w 10000"/>
              <a:gd name="connsiteY26" fmla="*/ 4834 h 10000"/>
              <a:gd name="connsiteX27" fmla="*/ 236 w 10000"/>
              <a:gd name="connsiteY27" fmla="*/ 4955 h 10000"/>
              <a:gd name="connsiteX28" fmla="*/ 197 w 10000"/>
              <a:gd name="connsiteY28" fmla="*/ 5063 h 10000"/>
              <a:gd name="connsiteX29" fmla="*/ 158 w 10000"/>
              <a:gd name="connsiteY29" fmla="*/ 5171 h 10000"/>
              <a:gd name="connsiteX30" fmla="*/ 119 w 10000"/>
              <a:gd name="connsiteY30" fmla="*/ 5270 h 10000"/>
              <a:gd name="connsiteX31" fmla="*/ 79 w 10000"/>
              <a:gd name="connsiteY31" fmla="*/ 5361 h 10000"/>
              <a:gd name="connsiteX32" fmla="*/ 40 w 10000"/>
              <a:gd name="connsiteY32" fmla="*/ 5451 h 10000"/>
              <a:gd name="connsiteX33" fmla="*/ 0 w 10000"/>
              <a:gd name="connsiteY33" fmla="*/ 5529 h 10000"/>
              <a:gd name="connsiteX34" fmla="*/ 0 w 10000"/>
              <a:gd name="connsiteY34" fmla="*/ 10000 h 10000"/>
              <a:gd name="connsiteX35" fmla="*/ 10000 w 10000"/>
              <a:gd name="connsiteY35" fmla="*/ 10000 h 10000"/>
              <a:gd name="connsiteX36" fmla="*/ 7499 w 10000"/>
              <a:gd name="connsiteY36" fmla="*/ 183 h 10000"/>
              <a:gd name="connsiteX0" fmla="*/ 7491 w 10000"/>
              <a:gd name="connsiteY0" fmla="*/ 458 h 10000"/>
              <a:gd name="connsiteX1" fmla="*/ 1126 w 10000"/>
              <a:gd name="connsiteY1" fmla="*/ 0 h 10000"/>
              <a:gd name="connsiteX2" fmla="*/ 1096 w 10000"/>
              <a:gd name="connsiteY2" fmla="*/ 255 h 10000"/>
              <a:gd name="connsiteX3" fmla="*/ 1066 w 10000"/>
              <a:gd name="connsiteY3" fmla="*/ 510 h 10000"/>
              <a:gd name="connsiteX4" fmla="*/ 1036 w 10000"/>
              <a:gd name="connsiteY4" fmla="*/ 752 h 10000"/>
              <a:gd name="connsiteX5" fmla="*/ 1005 w 10000"/>
              <a:gd name="connsiteY5" fmla="*/ 994 h 10000"/>
              <a:gd name="connsiteX6" fmla="*/ 974 w 10000"/>
              <a:gd name="connsiteY6" fmla="*/ 1231 h 10000"/>
              <a:gd name="connsiteX7" fmla="*/ 942 w 10000"/>
              <a:gd name="connsiteY7" fmla="*/ 1464 h 10000"/>
              <a:gd name="connsiteX8" fmla="*/ 910 w 10000"/>
              <a:gd name="connsiteY8" fmla="*/ 1689 h 10000"/>
              <a:gd name="connsiteX9" fmla="*/ 878 w 10000"/>
              <a:gd name="connsiteY9" fmla="*/ 1914 h 10000"/>
              <a:gd name="connsiteX10" fmla="*/ 845 w 10000"/>
              <a:gd name="connsiteY10" fmla="*/ 2130 h 10000"/>
              <a:gd name="connsiteX11" fmla="*/ 812 w 10000"/>
              <a:gd name="connsiteY11" fmla="*/ 2341 h 10000"/>
              <a:gd name="connsiteX12" fmla="*/ 779 w 10000"/>
              <a:gd name="connsiteY12" fmla="*/ 2549 h 10000"/>
              <a:gd name="connsiteX13" fmla="*/ 745 w 10000"/>
              <a:gd name="connsiteY13" fmla="*/ 2747 h 10000"/>
              <a:gd name="connsiteX14" fmla="*/ 710 w 10000"/>
              <a:gd name="connsiteY14" fmla="*/ 2946 h 10000"/>
              <a:gd name="connsiteX15" fmla="*/ 676 w 10000"/>
              <a:gd name="connsiteY15" fmla="*/ 3132 h 10000"/>
              <a:gd name="connsiteX16" fmla="*/ 641 w 10000"/>
              <a:gd name="connsiteY16" fmla="*/ 3317 h 10000"/>
              <a:gd name="connsiteX17" fmla="*/ 606 w 10000"/>
              <a:gd name="connsiteY17" fmla="*/ 3490 h 10000"/>
              <a:gd name="connsiteX18" fmla="*/ 570 w 10000"/>
              <a:gd name="connsiteY18" fmla="*/ 3667 h 10000"/>
              <a:gd name="connsiteX19" fmla="*/ 535 w 10000"/>
              <a:gd name="connsiteY19" fmla="*/ 3832 h 10000"/>
              <a:gd name="connsiteX20" fmla="*/ 498 w 10000"/>
              <a:gd name="connsiteY20" fmla="*/ 3996 h 10000"/>
              <a:gd name="connsiteX21" fmla="*/ 461 w 10000"/>
              <a:gd name="connsiteY21" fmla="*/ 4151 h 10000"/>
              <a:gd name="connsiteX22" fmla="*/ 424 w 10000"/>
              <a:gd name="connsiteY22" fmla="*/ 4298 h 10000"/>
              <a:gd name="connsiteX23" fmla="*/ 387 w 10000"/>
              <a:gd name="connsiteY23" fmla="*/ 4445 h 10000"/>
              <a:gd name="connsiteX24" fmla="*/ 350 w 10000"/>
              <a:gd name="connsiteY24" fmla="*/ 4579 h 10000"/>
              <a:gd name="connsiteX25" fmla="*/ 312 w 10000"/>
              <a:gd name="connsiteY25" fmla="*/ 4708 h 10000"/>
              <a:gd name="connsiteX26" fmla="*/ 274 w 10000"/>
              <a:gd name="connsiteY26" fmla="*/ 4834 h 10000"/>
              <a:gd name="connsiteX27" fmla="*/ 236 w 10000"/>
              <a:gd name="connsiteY27" fmla="*/ 4955 h 10000"/>
              <a:gd name="connsiteX28" fmla="*/ 197 w 10000"/>
              <a:gd name="connsiteY28" fmla="*/ 5063 h 10000"/>
              <a:gd name="connsiteX29" fmla="*/ 158 w 10000"/>
              <a:gd name="connsiteY29" fmla="*/ 5171 h 10000"/>
              <a:gd name="connsiteX30" fmla="*/ 119 w 10000"/>
              <a:gd name="connsiteY30" fmla="*/ 5270 h 10000"/>
              <a:gd name="connsiteX31" fmla="*/ 79 w 10000"/>
              <a:gd name="connsiteY31" fmla="*/ 5361 h 10000"/>
              <a:gd name="connsiteX32" fmla="*/ 40 w 10000"/>
              <a:gd name="connsiteY32" fmla="*/ 5451 h 10000"/>
              <a:gd name="connsiteX33" fmla="*/ 0 w 10000"/>
              <a:gd name="connsiteY33" fmla="*/ 5529 h 10000"/>
              <a:gd name="connsiteX34" fmla="*/ 0 w 10000"/>
              <a:gd name="connsiteY34" fmla="*/ 10000 h 10000"/>
              <a:gd name="connsiteX35" fmla="*/ 10000 w 10000"/>
              <a:gd name="connsiteY35" fmla="*/ 10000 h 10000"/>
              <a:gd name="connsiteX36" fmla="*/ 7491 w 10000"/>
              <a:gd name="connsiteY36" fmla="*/ 458 h 10000"/>
              <a:gd name="connsiteX0" fmla="*/ 7508 w 10000"/>
              <a:gd name="connsiteY0" fmla="*/ 641 h 10000"/>
              <a:gd name="connsiteX1" fmla="*/ 1126 w 10000"/>
              <a:gd name="connsiteY1" fmla="*/ 0 h 10000"/>
              <a:gd name="connsiteX2" fmla="*/ 1096 w 10000"/>
              <a:gd name="connsiteY2" fmla="*/ 255 h 10000"/>
              <a:gd name="connsiteX3" fmla="*/ 1066 w 10000"/>
              <a:gd name="connsiteY3" fmla="*/ 510 h 10000"/>
              <a:gd name="connsiteX4" fmla="*/ 1036 w 10000"/>
              <a:gd name="connsiteY4" fmla="*/ 752 h 10000"/>
              <a:gd name="connsiteX5" fmla="*/ 1005 w 10000"/>
              <a:gd name="connsiteY5" fmla="*/ 994 h 10000"/>
              <a:gd name="connsiteX6" fmla="*/ 974 w 10000"/>
              <a:gd name="connsiteY6" fmla="*/ 1231 h 10000"/>
              <a:gd name="connsiteX7" fmla="*/ 942 w 10000"/>
              <a:gd name="connsiteY7" fmla="*/ 1464 h 10000"/>
              <a:gd name="connsiteX8" fmla="*/ 910 w 10000"/>
              <a:gd name="connsiteY8" fmla="*/ 1689 h 10000"/>
              <a:gd name="connsiteX9" fmla="*/ 878 w 10000"/>
              <a:gd name="connsiteY9" fmla="*/ 1914 h 10000"/>
              <a:gd name="connsiteX10" fmla="*/ 845 w 10000"/>
              <a:gd name="connsiteY10" fmla="*/ 2130 h 10000"/>
              <a:gd name="connsiteX11" fmla="*/ 812 w 10000"/>
              <a:gd name="connsiteY11" fmla="*/ 2341 h 10000"/>
              <a:gd name="connsiteX12" fmla="*/ 779 w 10000"/>
              <a:gd name="connsiteY12" fmla="*/ 2549 h 10000"/>
              <a:gd name="connsiteX13" fmla="*/ 745 w 10000"/>
              <a:gd name="connsiteY13" fmla="*/ 2747 h 10000"/>
              <a:gd name="connsiteX14" fmla="*/ 710 w 10000"/>
              <a:gd name="connsiteY14" fmla="*/ 2946 h 10000"/>
              <a:gd name="connsiteX15" fmla="*/ 676 w 10000"/>
              <a:gd name="connsiteY15" fmla="*/ 3132 h 10000"/>
              <a:gd name="connsiteX16" fmla="*/ 641 w 10000"/>
              <a:gd name="connsiteY16" fmla="*/ 3317 h 10000"/>
              <a:gd name="connsiteX17" fmla="*/ 606 w 10000"/>
              <a:gd name="connsiteY17" fmla="*/ 3490 h 10000"/>
              <a:gd name="connsiteX18" fmla="*/ 570 w 10000"/>
              <a:gd name="connsiteY18" fmla="*/ 3667 h 10000"/>
              <a:gd name="connsiteX19" fmla="*/ 535 w 10000"/>
              <a:gd name="connsiteY19" fmla="*/ 3832 h 10000"/>
              <a:gd name="connsiteX20" fmla="*/ 498 w 10000"/>
              <a:gd name="connsiteY20" fmla="*/ 3996 h 10000"/>
              <a:gd name="connsiteX21" fmla="*/ 461 w 10000"/>
              <a:gd name="connsiteY21" fmla="*/ 4151 h 10000"/>
              <a:gd name="connsiteX22" fmla="*/ 424 w 10000"/>
              <a:gd name="connsiteY22" fmla="*/ 4298 h 10000"/>
              <a:gd name="connsiteX23" fmla="*/ 387 w 10000"/>
              <a:gd name="connsiteY23" fmla="*/ 4445 h 10000"/>
              <a:gd name="connsiteX24" fmla="*/ 350 w 10000"/>
              <a:gd name="connsiteY24" fmla="*/ 4579 h 10000"/>
              <a:gd name="connsiteX25" fmla="*/ 312 w 10000"/>
              <a:gd name="connsiteY25" fmla="*/ 4708 h 10000"/>
              <a:gd name="connsiteX26" fmla="*/ 274 w 10000"/>
              <a:gd name="connsiteY26" fmla="*/ 4834 h 10000"/>
              <a:gd name="connsiteX27" fmla="*/ 236 w 10000"/>
              <a:gd name="connsiteY27" fmla="*/ 4955 h 10000"/>
              <a:gd name="connsiteX28" fmla="*/ 197 w 10000"/>
              <a:gd name="connsiteY28" fmla="*/ 5063 h 10000"/>
              <a:gd name="connsiteX29" fmla="*/ 158 w 10000"/>
              <a:gd name="connsiteY29" fmla="*/ 5171 h 10000"/>
              <a:gd name="connsiteX30" fmla="*/ 119 w 10000"/>
              <a:gd name="connsiteY30" fmla="*/ 5270 h 10000"/>
              <a:gd name="connsiteX31" fmla="*/ 79 w 10000"/>
              <a:gd name="connsiteY31" fmla="*/ 5361 h 10000"/>
              <a:gd name="connsiteX32" fmla="*/ 40 w 10000"/>
              <a:gd name="connsiteY32" fmla="*/ 5451 h 10000"/>
              <a:gd name="connsiteX33" fmla="*/ 0 w 10000"/>
              <a:gd name="connsiteY33" fmla="*/ 5529 h 10000"/>
              <a:gd name="connsiteX34" fmla="*/ 0 w 10000"/>
              <a:gd name="connsiteY34" fmla="*/ 10000 h 10000"/>
              <a:gd name="connsiteX35" fmla="*/ 10000 w 10000"/>
              <a:gd name="connsiteY35" fmla="*/ 10000 h 10000"/>
              <a:gd name="connsiteX36" fmla="*/ 7508 w 10000"/>
              <a:gd name="connsiteY36" fmla="*/ 641 h 10000"/>
              <a:gd name="connsiteX0" fmla="*/ 7525 w 10000"/>
              <a:gd name="connsiteY0" fmla="*/ 641 h 10000"/>
              <a:gd name="connsiteX1" fmla="*/ 1126 w 10000"/>
              <a:gd name="connsiteY1" fmla="*/ 0 h 10000"/>
              <a:gd name="connsiteX2" fmla="*/ 1096 w 10000"/>
              <a:gd name="connsiteY2" fmla="*/ 255 h 10000"/>
              <a:gd name="connsiteX3" fmla="*/ 1066 w 10000"/>
              <a:gd name="connsiteY3" fmla="*/ 510 h 10000"/>
              <a:gd name="connsiteX4" fmla="*/ 1036 w 10000"/>
              <a:gd name="connsiteY4" fmla="*/ 752 h 10000"/>
              <a:gd name="connsiteX5" fmla="*/ 1005 w 10000"/>
              <a:gd name="connsiteY5" fmla="*/ 994 h 10000"/>
              <a:gd name="connsiteX6" fmla="*/ 974 w 10000"/>
              <a:gd name="connsiteY6" fmla="*/ 1231 h 10000"/>
              <a:gd name="connsiteX7" fmla="*/ 942 w 10000"/>
              <a:gd name="connsiteY7" fmla="*/ 1464 h 10000"/>
              <a:gd name="connsiteX8" fmla="*/ 910 w 10000"/>
              <a:gd name="connsiteY8" fmla="*/ 1689 h 10000"/>
              <a:gd name="connsiteX9" fmla="*/ 878 w 10000"/>
              <a:gd name="connsiteY9" fmla="*/ 1914 h 10000"/>
              <a:gd name="connsiteX10" fmla="*/ 845 w 10000"/>
              <a:gd name="connsiteY10" fmla="*/ 2130 h 10000"/>
              <a:gd name="connsiteX11" fmla="*/ 812 w 10000"/>
              <a:gd name="connsiteY11" fmla="*/ 2341 h 10000"/>
              <a:gd name="connsiteX12" fmla="*/ 779 w 10000"/>
              <a:gd name="connsiteY12" fmla="*/ 2549 h 10000"/>
              <a:gd name="connsiteX13" fmla="*/ 745 w 10000"/>
              <a:gd name="connsiteY13" fmla="*/ 2747 h 10000"/>
              <a:gd name="connsiteX14" fmla="*/ 710 w 10000"/>
              <a:gd name="connsiteY14" fmla="*/ 2946 h 10000"/>
              <a:gd name="connsiteX15" fmla="*/ 676 w 10000"/>
              <a:gd name="connsiteY15" fmla="*/ 3132 h 10000"/>
              <a:gd name="connsiteX16" fmla="*/ 641 w 10000"/>
              <a:gd name="connsiteY16" fmla="*/ 3317 h 10000"/>
              <a:gd name="connsiteX17" fmla="*/ 606 w 10000"/>
              <a:gd name="connsiteY17" fmla="*/ 3490 h 10000"/>
              <a:gd name="connsiteX18" fmla="*/ 570 w 10000"/>
              <a:gd name="connsiteY18" fmla="*/ 3667 h 10000"/>
              <a:gd name="connsiteX19" fmla="*/ 535 w 10000"/>
              <a:gd name="connsiteY19" fmla="*/ 3832 h 10000"/>
              <a:gd name="connsiteX20" fmla="*/ 498 w 10000"/>
              <a:gd name="connsiteY20" fmla="*/ 3996 h 10000"/>
              <a:gd name="connsiteX21" fmla="*/ 461 w 10000"/>
              <a:gd name="connsiteY21" fmla="*/ 4151 h 10000"/>
              <a:gd name="connsiteX22" fmla="*/ 424 w 10000"/>
              <a:gd name="connsiteY22" fmla="*/ 4298 h 10000"/>
              <a:gd name="connsiteX23" fmla="*/ 387 w 10000"/>
              <a:gd name="connsiteY23" fmla="*/ 4445 h 10000"/>
              <a:gd name="connsiteX24" fmla="*/ 350 w 10000"/>
              <a:gd name="connsiteY24" fmla="*/ 4579 h 10000"/>
              <a:gd name="connsiteX25" fmla="*/ 312 w 10000"/>
              <a:gd name="connsiteY25" fmla="*/ 4708 h 10000"/>
              <a:gd name="connsiteX26" fmla="*/ 274 w 10000"/>
              <a:gd name="connsiteY26" fmla="*/ 4834 h 10000"/>
              <a:gd name="connsiteX27" fmla="*/ 236 w 10000"/>
              <a:gd name="connsiteY27" fmla="*/ 4955 h 10000"/>
              <a:gd name="connsiteX28" fmla="*/ 197 w 10000"/>
              <a:gd name="connsiteY28" fmla="*/ 5063 h 10000"/>
              <a:gd name="connsiteX29" fmla="*/ 158 w 10000"/>
              <a:gd name="connsiteY29" fmla="*/ 5171 h 10000"/>
              <a:gd name="connsiteX30" fmla="*/ 119 w 10000"/>
              <a:gd name="connsiteY30" fmla="*/ 5270 h 10000"/>
              <a:gd name="connsiteX31" fmla="*/ 79 w 10000"/>
              <a:gd name="connsiteY31" fmla="*/ 5361 h 10000"/>
              <a:gd name="connsiteX32" fmla="*/ 40 w 10000"/>
              <a:gd name="connsiteY32" fmla="*/ 5451 h 10000"/>
              <a:gd name="connsiteX33" fmla="*/ 0 w 10000"/>
              <a:gd name="connsiteY33" fmla="*/ 5529 h 10000"/>
              <a:gd name="connsiteX34" fmla="*/ 0 w 10000"/>
              <a:gd name="connsiteY34" fmla="*/ 10000 h 10000"/>
              <a:gd name="connsiteX35" fmla="*/ 10000 w 10000"/>
              <a:gd name="connsiteY35" fmla="*/ 10000 h 10000"/>
              <a:gd name="connsiteX36" fmla="*/ 7525 w 10000"/>
              <a:gd name="connsiteY36" fmla="*/ 641 h 10000"/>
              <a:gd name="connsiteX0" fmla="*/ 7525 w 7525"/>
              <a:gd name="connsiteY0" fmla="*/ 641 h 10000"/>
              <a:gd name="connsiteX1" fmla="*/ 1126 w 7525"/>
              <a:gd name="connsiteY1" fmla="*/ 0 h 10000"/>
              <a:gd name="connsiteX2" fmla="*/ 1096 w 7525"/>
              <a:gd name="connsiteY2" fmla="*/ 255 h 10000"/>
              <a:gd name="connsiteX3" fmla="*/ 1066 w 7525"/>
              <a:gd name="connsiteY3" fmla="*/ 510 h 10000"/>
              <a:gd name="connsiteX4" fmla="*/ 1036 w 7525"/>
              <a:gd name="connsiteY4" fmla="*/ 752 h 10000"/>
              <a:gd name="connsiteX5" fmla="*/ 1005 w 7525"/>
              <a:gd name="connsiteY5" fmla="*/ 994 h 10000"/>
              <a:gd name="connsiteX6" fmla="*/ 974 w 7525"/>
              <a:gd name="connsiteY6" fmla="*/ 1231 h 10000"/>
              <a:gd name="connsiteX7" fmla="*/ 942 w 7525"/>
              <a:gd name="connsiteY7" fmla="*/ 1464 h 10000"/>
              <a:gd name="connsiteX8" fmla="*/ 910 w 7525"/>
              <a:gd name="connsiteY8" fmla="*/ 1689 h 10000"/>
              <a:gd name="connsiteX9" fmla="*/ 878 w 7525"/>
              <a:gd name="connsiteY9" fmla="*/ 1914 h 10000"/>
              <a:gd name="connsiteX10" fmla="*/ 845 w 7525"/>
              <a:gd name="connsiteY10" fmla="*/ 2130 h 10000"/>
              <a:gd name="connsiteX11" fmla="*/ 812 w 7525"/>
              <a:gd name="connsiteY11" fmla="*/ 2341 h 10000"/>
              <a:gd name="connsiteX12" fmla="*/ 779 w 7525"/>
              <a:gd name="connsiteY12" fmla="*/ 2549 h 10000"/>
              <a:gd name="connsiteX13" fmla="*/ 745 w 7525"/>
              <a:gd name="connsiteY13" fmla="*/ 2747 h 10000"/>
              <a:gd name="connsiteX14" fmla="*/ 710 w 7525"/>
              <a:gd name="connsiteY14" fmla="*/ 2946 h 10000"/>
              <a:gd name="connsiteX15" fmla="*/ 676 w 7525"/>
              <a:gd name="connsiteY15" fmla="*/ 3132 h 10000"/>
              <a:gd name="connsiteX16" fmla="*/ 641 w 7525"/>
              <a:gd name="connsiteY16" fmla="*/ 3317 h 10000"/>
              <a:gd name="connsiteX17" fmla="*/ 606 w 7525"/>
              <a:gd name="connsiteY17" fmla="*/ 3490 h 10000"/>
              <a:gd name="connsiteX18" fmla="*/ 570 w 7525"/>
              <a:gd name="connsiteY18" fmla="*/ 3667 h 10000"/>
              <a:gd name="connsiteX19" fmla="*/ 535 w 7525"/>
              <a:gd name="connsiteY19" fmla="*/ 3832 h 10000"/>
              <a:gd name="connsiteX20" fmla="*/ 498 w 7525"/>
              <a:gd name="connsiteY20" fmla="*/ 3996 h 10000"/>
              <a:gd name="connsiteX21" fmla="*/ 461 w 7525"/>
              <a:gd name="connsiteY21" fmla="*/ 4151 h 10000"/>
              <a:gd name="connsiteX22" fmla="*/ 424 w 7525"/>
              <a:gd name="connsiteY22" fmla="*/ 4298 h 10000"/>
              <a:gd name="connsiteX23" fmla="*/ 387 w 7525"/>
              <a:gd name="connsiteY23" fmla="*/ 4445 h 10000"/>
              <a:gd name="connsiteX24" fmla="*/ 350 w 7525"/>
              <a:gd name="connsiteY24" fmla="*/ 4579 h 10000"/>
              <a:gd name="connsiteX25" fmla="*/ 312 w 7525"/>
              <a:gd name="connsiteY25" fmla="*/ 4708 h 10000"/>
              <a:gd name="connsiteX26" fmla="*/ 274 w 7525"/>
              <a:gd name="connsiteY26" fmla="*/ 4834 h 10000"/>
              <a:gd name="connsiteX27" fmla="*/ 236 w 7525"/>
              <a:gd name="connsiteY27" fmla="*/ 4955 h 10000"/>
              <a:gd name="connsiteX28" fmla="*/ 197 w 7525"/>
              <a:gd name="connsiteY28" fmla="*/ 5063 h 10000"/>
              <a:gd name="connsiteX29" fmla="*/ 158 w 7525"/>
              <a:gd name="connsiteY29" fmla="*/ 5171 h 10000"/>
              <a:gd name="connsiteX30" fmla="*/ 119 w 7525"/>
              <a:gd name="connsiteY30" fmla="*/ 5270 h 10000"/>
              <a:gd name="connsiteX31" fmla="*/ 79 w 7525"/>
              <a:gd name="connsiteY31" fmla="*/ 5361 h 10000"/>
              <a:gd name="connsiteX32" fmla="*/ 40 w 7525"/>
              <a:gd name="connsiteY32" fmla="*/ 5451 h 10000"/>
              <a:gd name="connsiteX33" fmla="*/ 0 w 7525"/>
              <a:gd name="connsiteY33" fmla="*/ 5529 h 10000"/>
              <a:gd name="connsiteX34" fmla="*/ 0 w 7525"/>
              <a:gd name="connsiteY34" fmla="*/ 10000 h 10000"/>
              <a:gd name="connsiteX35" fmla="*/ 7508 w 7525"/>
              <a:gd name="connsiteY35" fmla="*/ 9908 h 10000"/>
              <a:gd name="connsiteX36" fmla="*/ 7525 w 7525"/>
              <a:gd name="connsiteY36" fmla="*/ 641 h 10000"/>
              <a:gd name="connsiteX0" fmla="*/ 9945 w 9977"/>
              <a:gd name="connsiteY0" fmla="*/ 641 h 10000"/>
              <a:gd name="connsiteX1" fmla="*/ 1496 w 9977"/>
              <a:gd name="connsiteY1" fmla="*/ 0 h 10000"/>
              <a:gd name="connsiteX2" fmla="*/ 1456 w 9977"/>
              <a:gd name="connsiteY2" fmla="*/ 255 h 10000"/>
              <a:gd name="connsiteX3" fmla="*/ 1417 w 9977"/>
              <a:gd name="connsiteY3" fmla="*/ 510 h 10000"/>
              <a:gd name="connsiteX4" fmla="*/ 1377 w 9977"/>
              <a:gd name="connsiteY4" fmla="*/ 752 h 10000"/>
              <a:gd name="connsiteX5" fmla="*/ 1336 w 9977"/>
              <a:gd name="connsiteY5" fmla="*/ 994 h 10000"/>
              <a:gd name="connsiteX6" fmla="*/ 1294 w 9977"/>
              <a:gd name="connsiteY6" fmla="*/ 1231 h 10000"/>
              <a:gd name="connsiteX7" fmla="*/ 1252 w 9977"/>
              <a:gd name="connsiteY7" fmla="*/ 1464 h 10000"/>
              <a:gd name="connsiteX8" fmla="*/ 1209 w 9977"/>
              <a:gd name="connsiteY8" fmla="*/ 1689 h 10000"/>
              <a:gd name="connsiteX9" fmla="*/ 1167 w 9977"/>
              <a:gd name="connsiteY9" fmla="*/ 1914 h 10000"/>
              <a:gd name="connsiteX10" fmla="*/ 1123 w 9977"/>
              <a:gd name="connsiteY10" fmla="*/ 2130 h 10000"/>
              <a:gd name="connsiteX11" fmla="*/ 1079 w 9977"/>
              <a:gd name="connsiteY11" fmla="*/ 2341 h 10000"/>
              <a:gd name="connsiteX12" fmla="*/ 1035 w 9977"/>
              <a:gd name="connsiteY12" fmla="*/ 2549 h 10000"/>
              <a:gd name="connsiteX13" fmla="*/ 990 w 9977"/>
              <a:gd name="connsiteY13" fmla="*/ 2747 h 10000"/>
              <a:gd name="connsiteX14" fmla="*/ 944 w 9977"/>
              <a:gd name="connsiteY14" fmla="*/ 2946 h 10000"/>
              <a:gd name="connsiteX15" fmla="*/ 898 w 9977"/>
              <a:gd name="connsiteY15" fmla="*/ 3132 h 10000"/>
              <a:gd name="connsiteX16" fmla="*/ 852 w 9977"/>
              <a:gd name="connsiteY16" fmla="*/ 3317 h 10000"/>
              <a:gd name="connsiteX17" fmla="*/ 805 w 9977"/>
              <a:gd name="connsiteY17" fmla="*/ 3490 h 10000"/>
              <a:gd name="connsiteX18" fmla="*/ 757 w 9977"/>
              <a:gd name="connsiteY18" fmla="*/ 3667 h 10000"/>
              <a:gd name="connsiteX19" fmla="*/ 711 w 9977"/>
              <a:gd name="connsiteY19" fmla="*/ 3832 h 10000"/>
              <a:gd name="connsiteX20" fmla="*/ 662 w 9977"/>
              <a:gd name="connsiteY20" fmla="*/ 3996 h 10000"/>
              <a:gd name="connsiteX21" fmla="*/ 613 w 9977"/>
              <a:gd name="connsiteY21" fmla="*/ 4151 h 10000"/>
              <a:gd name="connsiteX22" fmla="*/ 563 w 9977"/>
              <a:gd name="connsiteY22" fmla="*/ 4298 h 10000"/>
              <a:gd name="connsiteX23" fmla="*/ 514 w 9977"/>
              <a:gd name="connsiteY23" fmla="*/ 4445 h 10000"/>
              <a:gd name="connsiteX24" fmla="*/ 465 w 9977"/>
              <a:gd name="connsiteY24" fmla="*/ 4579 h 10000"/>
              <a:gd name="connsiteX25" fmla="*/ 415 w 9977"/>
              <a:gd name="connsiteY25" fmla="*/ 4708 h 10000"/>
              <a:gd name="connsiteX26" fmla="*/ 364 w 9977"/>
              <a:gd name="connsiteY26" fmla="*/ 4834 h 10000"/>
              <a:gd name="connsiteX27" fmla="*/ 314 w 9977"/>
              <a:gd name="connsiteY27" fmla="*/ 4955 h 10000"/>
              <a:gd name="connsiteX28" fmla="*/ 262 w 9977"/>
              <a:gd name="connsiteY28" fmla="*/ 5063 h 10000"/>
              <a:gd name="connsiteX29" fmla="*/ 210 w 9977"/>
              <a:gd name="connsiteY29" fmla="*/ 5171 h 10000"/>
              <a:gd name="connsiteX30" fmla="*/ 158 w 9977"/>
              <a:gd name="connsiteY30" fmla="*/ 5270 h 10000"/>
              <a:gd name="connsiteX31" fmla="*/ 105 w 9977"/>
              <a:gd name="connsiteY31" fmla="*/ 5361 h 10000"/>
              <a:gd name="connsiteX32" fmla="*/ 53 w 9977"/>
              <a:gd name="connsiteY32" fmla="*/ 5451 h 10000"/>
              <a:gd name="connsiteX33" fmla="*/ 0 w 9977"/>
              <a:gd name="connsiteY33" fmla="*/ 5529 h 10000"/>
              <a:gd name="connsiteX34" fmla="*/ 0 w 9977"/>
              <a:gd name="connsiteY34" fmla="*/ 10000 h 10000"/>
              <a:gd name="connsiteX35" fmla="*/ 9977 w 9977"/>
              <a:gd name="connsiteY35" fmla="*/ 9908 h 10000"/>
              <a:gd name="connsiteX36" fmla="*/ 9945 w 9977"/>
              <a:gd name="connsiteY36" fmla="*/ 641 h 10000"/>
              <a:gd name="connsiteX0" fmla="*/ 9990 w 10001"/>
              <a:gd name="connsiteY0" fmla="*/ 641 h 10000"/>
              <a:gd name="connsiteX1" fmla="*/ 1499 w 10001"/>
              <a:gd name="connsiteY1" fmla="*/ 0 h 10000"/>
              <a:gd name="connsiteX2" fmla="*/ 1459 w 10001"/>
              <a:gd name="connsiteY2" fmla="*/ 255 h 10000"/>
              <a:gd name="connsiteX3" fmla="*/ 1420 w 10001"/>
              <a:gd name="connsiteY3" fmla="*/ 510 h 10000"/>
              <a:gd name="connsiteX4" fmla="*/ 1380 w 10001"/>
              <a:gd name="connsiteY4" fmla="*/ 752 h 10000"/>
              <a:gd name="connsiteX5" fmla="*/ 1339 w 10001"/>
              <a:gd name="connsiteY5" fmla="*/ 994 h 10000"/>
              <a:gd name="connsiteX6" fmla="*/ 1297 w 10001"/>
              <a:gd name="connsiteY6" fmla="*/ 1231 h 10000"/>
              <a:gd name="connsiteX7" fmla="*/ 1255 w 10001"/>
              <a:gd name="connsiteY7" fmla="*/ 1464 h 10000"/>
              <a:gd name="connsiteX8" fmla="*/ 1212 w 10001"/>
              <a:gd name="connsiteY8" fmla="*/ 1689 h 10000"/>
              <a:gd name="connsiteX9" fmla="*/ 1170 w 10001"/>
              <a:gd name="connsiteY9" fmla="*/ 1914 h 10000"/>
              <a:gd name="connsiteX10" fmla="*/ 1126 w 10001"/>
              <a:gd name="connsiteY10" fmla="*/ 2130 h 10000"/>
              <a:gd name="connsiteX11" fmla="*/ 1081 w 10001"/>
              <a:gd name="connsiteY11" fmla="*/ 2341 h 10000"/>
              <a:gd name="connsiteX12" fmla="*/ 1037 w 10001"/>
              <a:gd name="connsiteY12" fmla="*/ 2549 h 10000"/>
              <a:gd name="connsiteX13" fmla="*/ 992 w 10001"/>
              <a:gd name="connsiteY13" fmla="*/ 2747 h 10000"/>
              <a:gd name="connsiteX14" fmla="*/ 946 w 10001"/>
              <a:gd name="connsiteY14" fmla="*/ 2946 h 10000"/>
              <a:gd name="connsiteX15" fmla="*/ 900 w 10001"/>
              <a:gd name="connsiteY15" fmla="*/ 3132 h 10000"/>
              <a:gd name="connsiteX16" fmla="*/ 854 w 10001"/>
              <a:gd name="connsiteY16" fmla="*/ 3317 h 10000"/>
              <a:gd name="connsiteX17" fmla="*/ 807 w 10001"/>
              <a:gd name="connsiteY17" fmla="*/ 3490 h 10000"/>
              <a:gd name="connsiteX18" fmla="*/ 759 w 10001"/>
              <a:gd name="connsiteY18" fmla="*/ 3667 h 10000"/>
              <a:gd name="connsiteX19" fmla="*/ 713 w 10001"/>
              <a:gd name="connsiteY19" fmla="*/ 3832 h 10000"/>
              <a:gd name="connsiteX20" fmla="*/ 664 w 10001"/>
              <a:gd name="connsiteY20" fmla="*/ 3996 h 10000"/>
              <a:gd name="connsiteX21" fmla="*/ 614 w 10001"/>
              <a:gd name="connsiteY21" fmla="*/ 4151 h 10000"/>
              <a:gd name="connsiteX22" fmla="*/ 564 w 10001"/>
              <a:gd name="connsiteY22" fmla="*/ 4298 h 10000"/>
              <a:gd name="connsiteX23" fmla="*/ 515 w 10001"/>
              <a:gd name="connsiteY23" fmla="*/ 4445 h 10000"/>
              <a:gd name="connsiteX24" fmla="*/ 466 w 10001"/>
              <a:gd name="connsiteY24" fmla="*/ 4579 h 10000"/>
              <a:gd name="connsiteX25" fmla="*/ 416 w 10001"/>
              <a:gd name="connsiteY25" fmla="*/ 4708 h 10000"/>
              <a:gd name="connsiteX26" fmla="*/ 365 w 10001"/>
              <a:gd name="connsiteY26" fmla="*/ 4834 h 10000"/>
              <a:gd name="connsiteX27" fmla="*/ 315 w 10001"/>
              <a:gd name="connsiteY27" fmla="*/ 4955 h 10000"/>
              <a:gd name="connsiteX28" fmla="*/ 263 w 10001"/>
              <a:gd name="connsiteY28" fmla="*/ 5063 h 10000"/>
              <a:gd name="connsiteX29" fmla="*/ 210 w 10001"/>
              <a:gd name="connsiteY29" fmla="*/ 5171 h 10000"/>
              <a:gd name="connsiteX30" fmla="*/ 158 w 10001"/>
              <a:gd name="connsiteY30" fmla="*/ 5270 h 10000"/>
              <a:gd name="connsiteX31" fmla="*/ 105 w 10001"/>
              <a:gd name="connsiteY31" fmla="*/ 5361 h 10000"/>
              <a:gd name="connsiteX32" fmla="*/ 53 w 10001"/>
              <a:gd name="connsiteY32" fmla="*/ 5451 h 10000"/>
              <a:gd name="connsiteX33" fmla="*/ 0 w 10001"/>
              <a:gd name="connsiteY33" fmla="*/ 5529 h 10000"/>
              <a:gd name="connsiteX34" fmla="*/ 0 w 10001"/>
              <a:gd name="connsiteY34" fmla="*/ 10000 h 10000"/>
              <a:gd name="connsiteX35" fmla="*/ 10000 w 10001"/>
              <a:gd name="connsiteY35" fmla="*/ 9908 h 10000"/>
              <a:gd name="connsiteX36" fmla="*/ 9990 w 10001"/>
              <a:gd name="connsiteY36" fmla="*/ 641 h 10000"/>
              <a:gd name="connsiteX0" fmla="*/ 9968 w 10000"/>
              <a:gd name="connsiteY0" fmla="*/ 458 h 10000"/>
              <a:gd name="connsiteX1" fmla="*/ 1499 w 10000"/>
              <a:gd name="connsiteY1" fmla="*/ 0 h 10000"/>
              <a:gd name="connsiteX2" fmla="*/ 1459 w 10000"/>
              <a:gd name="connsiteY2" fmla="*/ 255 h 10000"/>
              <a:gd name="connsiteX3" fmla="*/ 1420 w 10000"/>
              <a:gd name="connsiteY3" fmla="*/ 510 h 10000"/>
              <a:gd name="connsiteX4" fmla="*/ 1380 w 10000"/>
              <a:gd name="connsiteY4" fmla="*/ 752 h 10000"/>
              <a:gd name="connsiteX5" fmla="*/ 1339 w 10000"/>
              <a:gd name="connsiteY5" fmla="*/ 994 h 10000"/>
              <a:gd name="connsiteX6" fmla="*/ 1297 w 10000"/>
              <a:gd name="connsiteY6" fmla="*/ 1231 h 10000"/>
              <a:gd name="connsiteX7" fmla="*/ 1255 w 10000"/>
              <a:gd name="connsiteY7" fmla="*/ 1464 h 10000"/>
              <a:gd name="connsiteX8" fmla="*/ 1212 w 10000"/>
              <a:gd name="connsiteY8" fmla="*/ 1689 h 10000"/>
              <a:gd name="connsiteX9" fmla="*/ 1170 w 10000"/>
              <a:gd name="connsiteY9" fmla="*/ 1914 h 10000"/>
              <a:gd name="connsiteX10" fmla="*/ 1126 w 10000"/>
              <a:gd name="connsiteY10" fmla="*/ 2130 h 10000"/>
              <a:gd name="connsiteX11" fmla="*/ 1081 w 10000"/>
              <a:gd name="connsiteY11" fmla="*/ 2341 h 10000"/>
              <a:gd name="connsiteX12" fmla="*/ 1037 w 10000"/>
              <a:gd name="connsiteY12" fmla="*/ 2549 h 10000"/>
              <a:gd name="connsiteX13" fmla="*/ 992 w 10000"/>
              <a:gd name="connsiteY13" fmla="*/ 2747 h 10000"/>
              <a:gd name="connsiteX14" fmla="*/ 946 w 10000"/>
              <a:gd name="connsiteY14" fmla="*/ 2946 h 10000"/>
              <a:gd name="connsiteX15" fmla="*/ 900 w 10000"/>
              <a:gd name="connsiteY15" fmla="*/ 3132 h 10000"/>
              <a:gd name="connsiteX16" fmla="*/ 854 w 10000"/>
              <a:gd name="connsiteY16" fmla="*/ 3317 h 10000"/>
              <a:gd name="connsiteX17" fmla="*/ 807 w 10000"/>
              <a:gd name="connsiteY17" fmla="*/ 3490 h 10000"/>
              <a:gd name="connsiteX18" fmla="*/ 759 w 10000"/>
              <a:gd name="connsiteY18" fmla="*/ 3667 h 10000"/>
              <a:gd name="connsiteX19" fmla="*/ 713 w 10000"/>
              <a:gd name="connsiteY19" fmla="*/ 3832 h 10000"/>
              <a:gd name="connsiteX20" fmla="*/ 664 w 10000"/>
              <a:gd name="connsiteY20" fmla="*/ 3996 h 10000"/>
              <a:gd name="connsiteX21" fmla="*/ 614 w 10000"/>
              <a:gd name="connsiteY21" fmla="*/ 4151 h 10000"/>
              <a:gd name="connsiteX22" fmla="*/ 564 w 10000"/>
              <a:gd name="connsiteY22" fmla="*/ 4298 h 10000"/>
              <a:gd name="connsiteX23" fmla="*/ 515 w 10000"/>
              <a:gd name="connsiteY23" fmla="*/ 4445 h 10000"/>
              <a:gd name="connsiteX24" fmla="*/ 466 w 10000"/>
              <a:gd name="connsiteY24" fmla="*/ 4579 h 10000"/>
              <a:gd name="connsiteX25" fmla="*/ 416 w 10000"/>
              <a:gd name="connsiteY25" fmla="*/ 4708 h 10000"/>
              <a:gd name="connsiteX26" fmla="*/ 365 w 10000"/>
              <a:gd name="connsiteY26" fmla="*/ 4834 h 10000"/>
              <a:gd name="connsiteX27" fmla="*/ 315 w 10000"/>
              <a:gd name="connsiteY27" fmla="*/ 4955 h 10000"/>
              <a:gd name="connsiteX28" fmla="*/ 263 w 10000"/>
              <a:gd name="connsiteY28" fmla="*/ 5063 h 10000"/>
              <a:gd name="connsiteX29" fmla="*/ 210 w 10000"/>
              <a:gd name="connsiteY29" fmla="*/ 5171 h 10000"/>
              <a:gd name="connsiteX30" fmla="*/ 158 w 10000"/>
              <a:gd name="connsiteY30" fmla="*/ 5270 h 10000"/>
              <a:gd name="connsiteX31" fmla="*/ 105 w 10000"/>
              <a:gd name="connsiteY31" fmla="*/ 5361 h 10000"/>
              <a:gd name="connsiteX32" fmla="*/ 53 w 10000"/>
              <a:gd name="connsiteY32" fmla="*/ 5451 h 10000"/>
              <a:gd name="connsiteX33" fmla="*/ 0 w 10000"/>
              <a:gd name="connsiteY33" fmla="*/ 5529 h 10000"/>
              <a:gd name="connsiteX34" fmla="*/ 0 w 10000"/>
              <a:gd name="connsiteY34" fmla="*/ 10000 h 10000"/>
              <a:gd name="connsiteX35" fmla="*/ 10000 w 10000"/>
              <a:gd name="connsiteY35" fmla="*/ 9908 h 10000"/>
              <a:gd name="connsiteX36" fmla="*/ 9968 w 10000"/>
              <a:gd name="connsiteY36" fmla="*/ 458 h 10000"/>
              <a:gd name="connsiteX0" fmla="*/ 9968 w 9969"/>
              <a:gd name="connsiteY0" fmla="*/ 458 h 10000"/>
              <a:gd name="connsiteX1" fmla="*/ 1499 w 9969"/>
              <a:gd name="connsiteY1" fmla="*/ 0 h 10000"/>
              <a:gd name="connsiteX2" fmla="*/ 1459 w 9969"/>
              <a:gd name="connsiteY2" fmla="*/ 255 h 10000"/>
              <a:gd name="connsiteX3" fmla="*/ 1420 w 9969"/>
              <a:gd name="connsiteY3" fmla="*/ 510 h 10000"/>
              <a:gd name="connsiteX4" fmla="*/ 1380 w 9969"/>
              <a:gd name="connsiteY4" fmla="*/ 752 h 10000"/>
              <a:gd name="connsiteX5" fmla="*/ 1339 w 9969"/>
              <a:gd name="connsiteY5" fmla="*/ 994 h 10000"/>
              <a:gd name="connsiteX6" fmla="*/ 1297 w 9969"/>
              <a:gd name="connsiteY6" fmla="*/ 1231 h 10000"/>
              <a:gd name="connsiteX7" fmla="*/ 1255 w 9969"/>
              <a:gd name="connsiteY7" fmla="*/ 1464 h 10000"/>
              <a:gd name="connsiteX8" fmla="*/ 1212 w 9969"/>
              <a:gd name="connsiteY8" fmla="*/ 1689 h 10000"/>
              <a:gd name="connsiteX9" fmla="*/ 1170 w 9969"/>
              <a:gd name="connsiteY9" fmla="*/ 1914 h 10000"/>
              <a:gd name="connsiteX10" fmla="*/ 1126 w 9969"/>
              <a:gd name="connsiteY10" fmla="*/ 2130 h 10000"/>
              <a:gd name="connsiteX11" fmla="*/ 1081 w 9969"/>
              <a:gd name="connsiteY11" fmla="*/ 2341 h 10000"/>
              <a:gd name="connsiteX12" fmla="*/ 1037 w 9969"/>
              <a:gd name="connsiteY12" fmla="*/ 2549 h 10000"/>
              <a:gd name="connsiteX13" fmla="*/ 992 w 9969"/>
              <a:gd name="connsiteY13" fmla="*/ 2747 h 10000"/>
              <a:gd name="connsiteX14" fmla="*/ 946 w 9969"/>
              <a:gd name="connsiteY14" fmla="*/ 2946 h 10000"/>
              <a:gd name="connsiteX15" fmla="*/ 900 w 9969"/>
              <a:gd name="connsiteY15" fmla="*/ 3132 h 10000"/>
              <a:gd name="connsiteX16" fmla="*/ 854 w 9969"/>
              <a:gd name="connsiteY16" fmla="*/ 3317 h 10000"/>
              <a:gd name="connsiteX17" fmla="*/ 807 w 9969"/>
              <a:gd name="connsiteY17" fmla="*/ 3490 h 10000"/>
              <a:gd name="connsiteX18" fmla="*/ 759 w 9969"/>
              <a:gd name="connsiteY18" fmla="*/ 3667 h 10000"/>
              <a:gd name="connsiteX19" fmla="*/ 713 w 9969"/>
              <a:gd name="connsiteY19" fmla="*/ 3832 h 10000"/>
              <a:gd name="connsiteX20" fmla="*/ 664 w 9969"/>
              <a:gd name="connsiteY20" fmla="*/ 3996 h 10000"/>
              <a:gd name="connsiteX21" fmla="*/ 614 w 9969"/>
              <a:gd name="connsiteY21" fmla="*/ 4151 h 10000"/>
              <a:gd name="connsiteX22" fmla="*/ 564 w 9969"/>
              <a:gd name="connsiteY22" fmla="*/ 4298 h 10000"/>
              <a:gd name="connsiteX23" fmla="*/ 515 w 9969"/>
              <a:gd name="connsiteY23" fmla="*/ 4445 h 10000"/>
              <a:gd name="connsiteX24" fmla="*/ 466 w 9969"/>
              <a:gd name="connsiteY24" fmla="*/ 4579 h 10000"/>
              <a:gd name="connsiteX25" fmla="*/ 416 w 9969"/>
              <a:gd name="connsiteY25" fmla="*/ 4708 h 10000"/>
              <a:gd name="connsiteX26" fmla="*/ 365 w 9969"/>
              <a:gd name="connsiteY26" fmla="*/ 4834 h 10000"/>
              <a:gd name="connsiteX27" fmla="*/ 315 w 9969"/>
              <a:gd name="connsiteY27" fmla="*/ 4955 h 10000"/>
              <a:gd name="connsiteX28" fmla="*/ 263 w 9969"/>
              <a:gd name="connsiteY28" fmla="*/ 5063 h 10000"/>
              <a:gd name="connsiteX29" fmla="*/ 210 w 9969"/>
              <a:gd name="connsiteY29" fmla="*/ 5171 h 10000"/>
              <a:gd name="connsiteX30" fmla="*/ 158 w 9969"/>
              <a:gd name="connsiteY30" fmla="*/ 5270 h 10000"/>
              <a:gd name="connsiteX31" fmla="*/ 105 w 9969"/>
              <a:gd name="connsiteY31" fmla="*/ 5361 h 10000"/>
              <a:gd name="connsiteX32" fmla="*/ 53 w 9969"/>
              <a:gd name="connsiteY32" fmla="*/ 5451 h 10000"/>
              <a:gd name="connsiteX33" fmla="*/ 0 w 9969"/>
              <a:gd name="connsiteY33" fmla="*/ 5529 h 10000"/>
              <a:gd name="connsiteX34" fmla="*/ 0 w 9969"/>
              <a:gd name="connsiteY34" fmla="*/ 10000 h 10000"/>
              <a:gd name="connsiteX35" fmla="*/ 9967 w 9969"/>
              <a:gd name="connsiteY35" fmla="*/ 9816 h 10000"/>
              <a:gd name="connsiteX36" fmla="*/ 9968 w 9969"/>
              <a:gd name="connsiteY36" fmla="*/ 45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969" h="10000">
                <a:moveTo>
                  <a:pt x="9968" y="458"/>
                </a:moveTo>
                <a:lnTo>
                  <a:pt x="1499" y="0"/>
                </a:lnTo>
                <a:cubicBezTo>
                  <a:pt x="1486" y="85"/>
                  <a:pt x="1472" y="170"/>
                  <a:pt x="1459" y="255"/>
                </a:cubicBezTo>
                <a:lnTo>
                  <a:pt x="1420" y="510"/>
                </a:lnTo>
                <a:cubicBezTo>
                  <a:pt x="1406" y="591"/>
                  <a:pt x="1393" y="671"/>
                  <a:pt x="1380" y="752"/>
                </a:cubicBezTo>
                <a:cubicBezTo>
                  <a:pt x="1366" y="833"/>
                  <a:pt x="1352" y="913"/>
                  <a:pt x="1339" y="994"/>
                </a:cubicBezTo>
                <a:lnTo>
                  <a:pt x="1297" y="1231"/>
                </a:lnTo>
                <a:cubicBezTo>
                  <a:pt x="1283" y="1309"/>
                  <a:pt x="1269" y="1386"/>
                  <a:pt x="1255" y="1464"/>
                </a:cubicBezTo>
                <a:cubicBezTo>
                  <a:pt x="1240" y="1539"/>
                  <a:pt x="1227" y="1614"/>
                  <a:pt x="1212" y="1689"/>
                </a:cubicBezTo>
                <a:lnTo>
                  <a:pt x="1170" y="1914"/>
                </a:lnTo>
                <a:cubicBezTo>
                  <a:pt x="1155" y="1986"/>
                  <a:pt x="1141" y="2058"/>
                  <a:pt x="1126" y="2130"/>
                </a:cubicBezTo>
                <a:cubicBezTo>
                  <a:pt x="1111" y="2200"/>
                  <a:pt x="1097" y="2271"/>
                  <a:pt x="1081" y="2341"/>
                </a:cubicBezTo>
                <a:cubicBezTo>
                  <a:pt x="1066" y="2410"/>
                  <a:pt x="1052" y="2480"/>
                  <a:pt x="1037" y="2549"/>
                </a:cubicBezTo>
                <a:cubicBezTo>
                  <a:pt x="1023" y="2615"/>
                  <a:pt x="1007" y="2681"/>
                  <a:pt x="992" y="2747"/>
                </a:cubicBezTo>
                <a:cubicBezTo>
                  <a:pt x="976" y="2813"/>
                  <a:pt x="961" y="2880"/>
                  <a:pt x="946" y="2946"/>
                </a:cubicBezTo>
                <a:cubicBezTo>
                  <a:pt x="931" y="3008"/>
                  <a:pt x="915" y="3070"/>
                  <a:pt x="900" y="3132"/>
                </a:cubicBezTo>
                <a:cubicBezTo>
                  <a:pt x="884" y="3194"/>
                  <a:pt x="870" y="3255"/>
                  <a:pt x="854" y="3317"/>
                </a:cubicBezTo>
                <a:cubicBezTo>
                  <a:pt x="838" y="3375"/>
                  <a:pt x="823" y="3432"/>
                  <a:pt x="807" y="3490"/>
                </a:cubicBezTo>
                <a:lnTo>
                  <a:pt x="759" y="3667"/>
                </a:lnTo>
                <a:cubicBezTo>
                  <a:pt x="744" y="3722"/>
                  <a:pt x="729" y="3777"/>
                  <a:pt x="713" y="3832"/>
                </a:cubicBezTo>
                <a:cubicBezTo>
                  <a:pt x="697" y="3887"/>
                  <a:pt x="680" y="3941"/>
                  <a:pt x="664" y="3996"/>
                </a:cubicBezTo>
                <a:cubicBezTo>
                  <a:pt x="647" y="4048"/>
                  <a:pt x="630" y="4099"/>
                  <a:pt x="614" y="4151"/>
                </a:cubicBezTo>
                <a:cubicBezTo>
                  <a:pt x="598" y="4200"/>
                  <a:pt x="580" y="4249"/>
                  <a:pt x="564" y="4298"/>
                </a:cubicBezTo>
                <a:cubicBezTo>
                  <a:pt x="549" y="4347"/>
                  <a:pt x="531" y="4396"/>
                  <a:pt x="515" y="4445"/>
                </a:cubicBezTo>
                <a:cubicBezTo>
                  <a:pt x="499" y="4490"/>
                  <a:pt x="482" y="4534"/>
                  <a:pt x="466" y="4579"/>
                </a:cubicBezTo>
                <a:cubicBezTo>
                  <a:pt x="449" y="4622"/>
                  <a:pt x="433" y="4665"/>
                  <a:pt x="416" y="4708"/>
                </a:cubicBezTo>
                <a:cubicBezTo>
                  <a:pt x="398" y="4750"/>
                  <a:pt x="382" y="4792"/>
                  <a:pt x="365" y="4834"/>
                </a:cubicBezTo>
                <a:cubicBezTo>
                  <a:pt x="348" y="4874"/>
                  <a:pt x="332" y="4915"/>
                  <a:pt x="315" y="4955"/>
                </a:cubicBezTo>
                <a:cubicBezTo>
                  <a:pt x="298" y="4991"/>
                  <a:pt x="280" y="5027"/>
                  <a:pt x="263" y="5063"/>
                </a:cubicBezTo>
                <a:cubicBezTo>
                  <a:pt x="246" y="5099"/>
                  <a:pt x="228" y="5135"/>
                  <a:pt x="210" y="5171"/>
                </a:cubicBezTo>
                <a:cubicBezTo>
                  <a:pt x="193" y="5204"/>
                  <a:pt x="175" y="5237"/>
                  <a:pt x="158" y="5270"/>
                </a:cubicBezTo>
                <a:cubicBezTo>
                  <a:pt x="141" y="5300"/>
                  <a:pt x="122" y="5331"/>
                  <a:pt x="105" y="5361"/>
                </a:cubicBezTo>
                <a:cubicBezTo>
                  <a:pt x="88" y="5391"/>
                  <a:pt x="70" y="5421"/>
                  <a:pt x="53" y="5451"/>
                </a:cubicBezTo>
                <a:cubicBezTo>
                  <a:pt x="36" y="5477"/>
                  <a:pt x="17" y="5503"/>
                  <a:pt x="0" y="5529"/>
                </a:cubicBezTo>
                <a:lnTo>
                  <a:pt x="0" y="10000"/>
                </a:lnTo>
                <a:lnTo>
                  <a:pt x="9967" y="9816"/>
                </a:lnTo>
                <a:cubicBezTo>
                  <a:pt x="9975" y="6727"/>
                  <a:pt x="9960" y="3547"/>
                  <a:pt x="9968" y="458"/>
                </a:cubicBezTo>
                <a:close/>
              </a:path>
            </a:pathLst>
          </a:custGeom>
          <a:solidFill>
            <a:schemeClr val="bg2">
              <a:lumMod val="50000"/>
            </a:schemeClr>
          </a:solidFill>
          <a:ln w="19050">
            <a:solidFill>
              <a:schemeClr val="bg1"/>
            </a:solidFill>
          </a:ln>
        </p:spPr>
        <p:txBody>
          <a:bodyPr vert="horz" wrap="square" lIns="91440" tIns="45720" rIns="91440" bIns="45720" numCol="1" anchor="t" anchorCtr="0" compatLnSpc="1">
            <a:prstTxWarp prst="textNoShape">
              <a:avLst/>
            </a:prstTxWarp>
          </a:bodyPr>
          <a:lstStyle/>
          <a:p>
            <a:endParaRPr lang="en-US" sz="2399"/>
          </a:p>
        </p:txBody>
      </p:sp>
      <p:sp>
        <p:nvSpPr>
          <p:cNvPr id="14" name="Freeform 10"/>
          <p:cNvSpPr>
            <a:spLocks/>
          </p:cNvSpPr>
          <p:nvPr/>
        </p:nvSpPr>
        <p:spPr bwMode="auto">
          <a:xfrm>
            <a:off x="2113956" y="3088740"/>
            <a:ext cx="10019477" cy="1508967"/>
          </a:xfrm>
          <a:custGeom>
            <a:avLst/>
            <a:gdLst>
              <a:gd name="T0" fmla="*/ 230 w 18835"/>
              <a:gd name="T1" fmla="*/ 1571 h 3104"/>
              <a:gd name="T2" fmla="*/ 228 w 18835"/>
              <a:gd name="T3" fmla="*/ 1672 h 3104"/>
              <a:gd name="T4" fmla="*/ 225 w 18835"/>
              <a:gd name="T5" fmla="*/ 1770 h 3104"/>
              <a:gd name="T6" fmla="*/ 221 w 18835"/>
              <a:gd name="T7" fmla="*/ 1869 h 3104"/>
              <a:gd name="T8" fmla="*/ 215 w 18835"/>
              <a:gd name="T9" fmla="*/ 1967 h 3104"/>
              <a:gd name="T10" fmla="*/ 208 w 18835"/>
              <a:gd name="T11" fmla="*/ 2065 h 3104"/>
              <a:gd name="T12" fmla="*/ 198 w 18835"/>
              <a:gd name="T13" fmla="*/ 2163 h 3104"/>
              <a:gd name="T14" fmla="*/ 187 w 18835"/>
              <a:gd name="T15" fmla="*/ 2259 h 3104"/>
              <a:gd name="T16" fmla="*/ 174 w 18835"/>
              <a:gd name="T17" fmla="*/ 2356 h 3104"/>
              <a:gd name="T18" fmla="*/ 159 w 18835"/>
              <a:gd name="T19" fmla="*/ 2451 h 3104"/>
              <a:gd name="T20" fmla="*/ 143 w 18835"/>
              <a:gd name="T21" fmla="*/ 2546 h 3104"/>
              <a:gd name="T22" fmla="*/ 125 w 18835"/>
              <a:gd name="T23" fmla="*/ 2641 h 3104"/>
              <a:gd name="T24" fmla="*/ 106 w 18835"/>
              <a:gd name="T25" fmla="*/ 2734 h 3104"/>
              <a:gd name="T26" fmla="*/ 84 w 18835"/>
              <a:gd name="T27" fmla="*/ 2828 h 3104"/>
              <a:gd name="T28" fmla="*/ 61 w 18835"/>
              <a:gd name="T29" fmla="*/ 2920 h 3104"/>
              <a:gd name="T30" fmla="*/ 37 w 18835"/>
              <a:gd name="T31" fmla="*/ 3012 h 3104"/>
              <a:gd name="T32" fmla="*/ 11 w 18835"/>
              <a:gd name="T33" fmla="*/ 3104 h 3104"/>
              <a:gd name="T34" fmla="*/ 18835 w 18835"/>
              <a:gd name="T35" fmla="*/ 3104 h 3104"/>
              <a:gd name="T36" fmla="*/ 18835 w 18835"/>
              <a:gd name="T37" fmla="*/ 0 h 3104"/>
              <a:gd name="T38" fmla="*/ 0 w 18835"/>
              <a:gd name="T39" fmla="*/ 0 h 3104"/>
              <a:gd name="T40" fmla="*/ 27 w 18835"/>
              <a:gd name="T41" fmla="*/ 95 h 3104"/>
              <a:gd name="T42" fmla="*/ 53 w 18835"/>
              <a:gd name="T43" fmla="*/ 189 h 3104"/>
              <a:gd name="T44" fmla="*/ 77 w 18835"/>
              <a:gd name="T45" fmla="*/ 284 h 3104"/>
              <a:gd name="T46" fmla="*/ 99 w 18835"/>
              <a:gd name="T47" fmla="*/ 380 h 3104"/>
              <a:gd name="T48" fmla="*/ 119 w 18835"/>
              <a:gd name="T49" fmla="*/ 475 h 3104"/>
              <a:gd name="T50" fmla="*/ 138 w 18835"/>
              <a:gd name="T51" fmla="*/ 573 h 3104"/>
              <a:gd name="T52" fmla="*/ 155 w 18835"/>
              <a:gd name="T53" fmla="*/ 671 h 3104"/>
              <a:gd name="T54" fmla="*/ 171 w 18835"/>
              <a:gd name="T55" fmla="*/ 768 h 3104"/>
              <a:gd name="T56" fmla="*/ 185 w 18835"/>
              <a:gd name="T57" fmla="*/ 866 h 3104"/>
              <a:gd name="T58" fmla="*/ 197 w 18835"/>
              <a:gd name="T59" fmla="*/ 966 h 3104"/>
              <a:gd name="T60" fmla="*/ 207 w 18835"/>
              <a:gd name="T61" fmla="*/ 1066 h 3104"/>
              <a:gd name="T62" fmla="*/ 215 w 18835"/>
              <a:gd name="T63" fmla="*/ 1166 h 3104"/>
              <a:gd name="T64" fmla="*/ 221 w 18835"/>
              <a:gd name="T65" fmla="*/ 1266 h 3104"/>
              <a:gd name="T66" fmla="*/ 225 w 18835"/>
              <a:gd name="T67" fmla="*/ 1369 h 3104"/>
              <a:gd name="T68" fmla="*/ 228 w 18835"/>
              <a:gd name="T69" fmla="*/ 1469 h 3104"/>
              <a:gd name="T70" fmla="*/ 230 w 18835"/>
              <a:gd name="T71" fmla="*/ 1571 h 3104"/>
              <a:gd name="connsiteX0" fmla="*/ 122 w 10000"/>
              <a:gd name="connsiteY0" fmla="*/ 5061 h 10000"/>
              <a:gd name="connsiteX1" fmla="*/ 121 w 10000"/>
              <a:gd name="connsiteY1" fmla="*/ 5387 h 10000"/>
              <a:gd name="connsiteX2" fmla="*/ 119 w 10000"/>
              <a:gd name="connsiteY2" fmla="*/ 5702 h 10000"/>
              <a:gd name="connsiteX3" fmla="*/ 117 w 10000"/>
              <a:gd name="connsiteY3" fmla="*/ 6021 h 10000"/>
              <a:gd name="connsiteX4" fmla="*/ 114 w 10000"/>
              <a:gd name="connsiteY4" fmla="*/ 6337 h 10000"/>
              <a:gd name="connsiteX5" fmla="*/ 110 w 10000"/>
              <a:gd name="connsiteY5" fmla="*/ 6653 h 10000"/>
              <a:gd name="connsiteX6" fmla="*/ 105 w 10000"/>
              <a:gd name="connsiteY6" fmla="*/ 6968 h 10000"/>
              <a:gd name="connsiteX7" fmla="*/ 99 w 10000"/>
              <a:gd name="connsiteY7" fmla="*/ 7278 h 10000"/>
              <a:gd name="connsiteX8" fmla="*/ 92 w 10000"/>
              <a:gd name="connsiteY8" fmla="*/ 7590 h 10000"/>
              <a:gd name="connsiteX9" fmla="*/ 84 w 10000"/>
              <a:gd name="connsiteY9" fmla="*/ 7896 h 10000"/>
              <a:gd name="connsiteX10" fmla="*/ 76 w 10000"/>
              <a:gd name="connsiteY10" fmla="*/ 8202 h 10000"/>
              <a:gd name="connsiteX11" fmla="*/ 66 w 10000"/>
              <a:gd name="connsiteY11" fmla="*/ 8508 h 10000"/>
              <a:gd name="connsiteX12" fmla="*/ 56 w 10000"/>
              <a:gd name="connsiteY12" fmla="*/ 8808 h 10000"/>
              <a:gd name="connsiteX13" fmla="*/ 45 w 10000"/>
              <a:gd name="connsiteY13" fmla="*/ 9111 h 10000"/>
              <a:gd name="connsiteX14" fmla="*/ 32 w 10000"/>
              <a:gd name="connsiteY14" fmla="*/ 9407 h 10000"/>
              <a:gd name="connsiteX15" fmla="*/ 20 w 10000"/>
              <a:gd name="connsiteY15" fmla="*/ 9704 h 10000"/>
              <a:gd name="connsiteX16" fmla="*/ 6 w 10000"/>
              <a:gd name="connsiteY16" fmla="*/ 10000 h 10000"/>
              <a:gd name="connsiteX17" fmla="*/ 10000 w 10000"/>
              <a:gd name="connsiteY17" fmla="*/ 10000 h 10000"/>
              <a:gd name="connsiteX18" fmla="*/ 6902 w 10000"/>
              <a:gd name="connsiteY18" fmla="*/ 137 h 10000"/>
              <a:gd name="connsiteX19" fmla="*/ 0 w 10000"/>
              <a:gd name="connsiteY19" fmla="*/ 0 h 10000"/>
              <a:gd name="connsiteX20" fmla="*/ 14 w 10000"/>
              <a:gd name="connsiteY20" fmla="*/ 306 h 10000"/>
              <a:gd name="connsiteX21" fmla="*/ 28 w 10000"/>
              <a:gd name="connsiteY21" fmla="*/ 609 h 10000"/>
              <a:gd name="connsiteX22" fmla="*/ 41 w 10000"/>
              <a:gd name="connsiteY22" fmla="*/ 915 h 10000"/>
              <a:gd name="connsiteX23" fmla="*/ 53 w 10000"/>
              <a:gd name="connsiteY23" fmla="*/ 1224 h 10000"/>
              <a:gd name="connsiteX24" fmla="*/ 63 w 10000"/>
              <a:gd name="connsiteY24" fmla="*/ 1530 h 10000"/>
              <a:gd name="connsiteX25" fmla="*/ 73 w 10000"/>
              <a:gd name="connsiteY25" fmla="*/ 1846 h 10000"/>
              <a:gd name="connsiteX26" fmla="*/ 82 w 10000"/>
              <a:gd name="connsiteY26" fmla="*/ 2162 h 10000"/>
              <a:gd name="connsiteX27" fmla="*/ 91 w 10000"/>
              <a:gd name="connsiteY27" fmla="*/ 2474 h 10000"/>
              <a:gd name="connsiteX28" fmla="*/ 98 w 10000"/>
              <a:gd name="connsiteY28" fmla="*/ 2790 h 10000"/>
              <a:gd name="connsiteX29" fmla="*/ 105 w 10000"/>
              <a:gd name="connsiteY29" fmla="*/ 3112 h 10000"/>
              <a:gd name="connsiteX30" fmla="*/ 110 w 10000"/>
              <a:gd name="connsiteY30" fmla="*/ 3434 h 10000"/>
              <a:gd name="connsiteX31" fmla="*/ 114 w 10000"/>
              <a:gd name="connsiteY31" fmla="*/ 3756 h 10000"/>
              <a:gd name="connsiteX32" fmla="*/ 117 w 10000"/>
              <a:gd name="connsiteY32" fmla="*/ 4079 h 10000"/>
              <a:gd name="connsiteX33" fmla="*/ 119 w 10000"/>
              <a:gd name="connsiteY33" fmla="*/ 4410 h 10000"/>
              <a:gd name="connsiteX34" fmla="*/ 121 w 10000"/>
              <a:gd name="connsiteY34" fmla="*/ 4733 h 10000"/>
              <a:gd name="connsiteX35" fmla="*/ 122 w 10000"/>
              <a:gd name="connsiteY35" fmla="*/ 5061 h 10000"/>
              <a:gd name="connsiteX0" fmla="*/ 122 w 6902"/>
              <a:gd name="connsiteY0" fmla="*/ 5061 h 10137"/>
              <a:gd name="connsiteX1" fmla="*/ 121 w 6902"/>
              <a:gd name="connsiteY1" fmla="*/ 5387 h 10137"/>
              <a:gd name="connsiteX2" fmla="*/ 119 w 6902"/>
              <a:gd name="connsiteY2" fmla="*/ 5702 h 10137"/>
              <a:gd name="connsiteX3" fmla="*/ 117 w 6902"/>
              <a:gd name="connsiteY3" fmla="*/ 6021 h 10137"/>
              <a:gd name="connsiteX4" fmla="*/ 114 w 6902"/>
              <a:gd name="connsiteY4" fmla="*/ 6337 h 10137"/>
              <a:gd name="connsiteX5" fmla="*/ 110 w 6902"/>
              <a:gd name="connsiteY5" fmla="*/ 6653 h 10137"/>
              <a:gd name="connsiteX6" fmla="*/ 105 w 6902"/>
              <a:gd name="connsiteY6" fmla="*/ 6968 h 10137"/>
              <a:gd name="connsiteX7" fmla="*/ 99 w 6902"/>
              <a:gd name="connsiteY7" fmla="*/ 7278 h 10137"/>
              <a:gd name="connsiteX8" fmla="*/ 92 w 6902"/>
              <a:gd name="connsiteY8" fmla="*/ 7590 h 10137"/>
              <a:gd name="connsiteX9" fmla="*/ 84 w 6902"/>
              <a:gd name="connsiteY9" fmla="*/ 7896 h 10137"/>
              <a:gd name="connsiteX10" fmla="*/ 76 w 6902"/>
              <a:gd name="connsiteY10" fmla="*/ 8202 h 10137"/>
              <a:gd name="connsiteX11" fmla="*/ 66 w 6902"/>
              <a:gd name="connsiteY11" fmla="*/ 8508 h 10137"/>
              <a:gd name="connsiteX12" fmla="*/ 56 w 6902"/>
              <a:gd name="connsiteY12" fmla="*/ 8808 h 10137"/>
              <a:gd name="connsiteX13" fmla="*/ 45 w 6902"/>
              <a:gd name="connsiteY13" fmla="*/ 9111 h 10137"/>
              <a:gd name="connsiteX14" fmla="*/ 32 w 6902"/>
              <a:gd name="connsiteY14" fmla="*/ 9407 h 10137"/>
              <a:gd name="connsiteX15" fmla="*/ 20 w 6902"/>
              <a:gd name="connsiteY15" fmla="*/ 9704 h 10137"/>
              <a:gd name="connsiteX16" fmla="*/ 6 w 6902"/>
              <a:gd name="connsiteY16" fmla="*/ 10000 h 10137"/>
              <a:gd name="connsiteX17" fmla="*/ 6902 w 6902"/>
              <a:gd name="connsiteY17" fmla="*/ 10137 h 10137"/>
              <a:gd name="connsiteX18" fmla="*/ 6902 w 6902"/>
              <a:gd name="connsiteY18" fmla="*/ 137 h 10137"/>
              <a:gd name="connsiteX19" fmla="*/ 0 w 6902"/>
              <a:gd name="connsiteY19" fmla="*/ 0 h 10137"/>
              <a:gd name="connsiteX20" fmla="*/ 14 w 6902"/>
              <a:gd name="connsiteY20" fmla="*/ 306 h 10137"/>
              <a:gd name="connsiteX21" fmla="*/ 28 w 6902"/>
              <a:gd name="connsiteY21" fmla="*/ 609 h 10137"/>
              <a:gd name="connsiteX22" fmla="*/ 41 w 6902"/>
              <a:gd name="connsiteY22" fmla="*/ 915 h 10137"/>
              <a:gd name="connsiteX23" fmla="*/ 53 w 6902"/>
              <a:gd name="connsiteY23" fmla="*/ 1224 h 10137"/>
              <a:gd name="connsiteX24" fmla="*/ 63 w 6902"/>
              <a:gd name="connsiteY24" fmla="*/ 1530 h 10137"/>
              <a:gd name="connsiteX25" fmla="*/ 73 w 6902"/>
              <a:gd name="connsiteY25" fmla="*/ 1846 h 10137"/>
              <a:gd name="connsiteX26" fmla="*/ 82 w 6902"/>
              <a:gd name="connsiteY26" fmla="*/ 2162 h 10137"/>
              <a:gd name="connsiteX27" fmla="*/ 91 w 6902"/>
              <a:gd name="connsiteY27" fmla="*/ 2474 h 10137"/>
              <a:gd name="connsiteX28" fmla="*/ 98 w 6902"/>
              <a:gd name="connsiteY28" fmla="*/ 2790 h 10137"/>
              <a:gd name="connsiteX29" fmla="*/ 105 w 6902"/>
              <a:gd name="connsiteY29" fmla="*/ 3112 h 10137"/>
              <a:gd name="connsiteX30" fmla="*/ 110 w 6902"/>
              <a:gd name="connsiteY30" fmla="*/ 3434 h 10137"/>
              <a:gd name="connsiteX31" fmla="*/ 114 w 6902"/>
              <a:gd name="connsiteY31" fmla="*/ 3756 h 10137"/>
              <a:gd name="connsiteX32" fmla="*/ 117 w 6902"/>
              <a:gd name="connsiteY32" fmla="*/ 4079 h 10137"/>
              <a:gd name="connsiteX33" fmla="*/ 119 w 6902"/>
              <a:gd name="connsiteY33" fmla="*/ 4410 h 10137"/>
              <a:gd name="connsiteX34" fmla="*/ 121 w 6902"/>
              <a:gd name="connsiteY34" fmla="*/ 4733 h 10137"/>
              <a:gd name="connsiteX35" fmla="*/ 122 w 6902"/>
              <a:gd name="connsiteY35" fmla="*/ 5061 h 1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902" h="10137">
                <a:moveTo>
                  <a:pt x="122" y="5061"/>
                </a:moveTo>
                <a:cubicBezTo>
                  <a:pt x="122" y="5170"/>
                  <a:pt x="121" y="5278"/>
                  <a:pt x="121" y="5387"/>
                </a:cubicBezTo>
                <a:cubicBezTo>
                  <a:pt x="120" y="5492"/>
                  <a:pt x="120" y="5597"/>
                  <a:pt x="119" y="5702"/>
                </a:cubicBezTo>
                <a:cubicBezTo>
                  <a:pt x="118" y="5808"/>
                  <a:pt x="118" y="5915"/>
                  <a:pt x="117" y="6021"/>
                </a:cubicBezTo>
                <a:cubicBezTo>
                  <a:pt x="116" y="6126"/>
                  <a:pt x="115" y="6232"/>
                  <a:pt x="114" y="6337"/>
                </a:cubicBezTo>
                <a:cubicBezTo>
                  <a:pt x="113" y="6442"/>
                  <a:pt x="111" y="6548"/>
                  <a:pt x="110" y="6653"/>
                </a:cubicBezTo>
                <a:cubicBezTo>
                  <a:pt x="108" y="6758"/>
                  <a:pt x="107" y="6863"/>
                  <a:pt x="105" y="6968"/>
                </a:cubicBezTo>
                <a:cubicBezTo>
                  <a:pt x="103" y="7071"/>
                  <a:pt x="101" y="7175"/>
                  <a:pt x="99" y="7278"/>
                </a:cubicBezTo>
                <a:cubicBezTo>
                  <a:pt x="97" y="7382"/>
                  <a:pt x="94" y="7486"/>
                  <a:pt x="92" y="7590"/>
                </a:cubicBezTo>
                <a:cubicBezTo>
                  <a:pt x="89" y="7692"/>
                  <a:pt x="87" y="7794"/>
                  <a:pt x="84" y="7896"/>
                </a:cubicBezTo>
                <a:cubicBezTo>
                  <a:pt x="81" y="7998"/>
                  <a:pt x="79" y="8100"/>
                  <a:pt x="76" y="8202"/>
                </a:cubicBezTo>
                <a:cubicBezTo>
                  <a:pt x="73" y="8304"/>
                  <a:pt x="69" y="8406"/>
                  <a:pt x="66" y="8508"/>
                </a:cubicBezTo>
                <a:cubicBezTo>
                  <a:pt x="63" y="8608"/>
                  <a:pt x="59" y="8708"/>
                  <a:pt x="56" y="8808"/>
                </a:cubicBezTo>
                <a:cubicBezTo>
                  <a:pt x="52" y="8909"/>
                  <a:pt x="49" y="9010"/>
                  <a:pt x="45" y="9111"/>
                </a:cubicBezTo>
                <a:cubicBezTo>
                  <a:pt x="41" y="9210"/>
                  <a:pt x="36" y="9308"/>
                  <a:pt x="32" y="9407"/>
                </a:cubicBezTo>
                <a:lnTo>
                  <a:pt x="20" y="9704"/>
                </a:lnTo>
                <a:cubicBezTo>
                  <a:pt x="15" y="9803"/>
                  <a:pt x="11" y="9901"/>
                  <a:pt x="6" y="10000"/>
                </a:cubicBezTo>
                <a:lnTo>
                  <a:pt x="6902" y="10137"/>
                </a:lnTo>
                <a:lnTo>
                  <a:pt x="6902" y="137"/>
                </a:lnTo>
                <a:lnTo>
                  <a:pt x="0" y="0"/>
                </a:lnTo>
                <a:cubicBezTo>
                  <a:pt x="5" y="102"/>
                  <a:pt x="9" y="204"/>
                  <a:pt x="14" y="306"/>
                </a:cubicBezTo>
                <a:cubicBezTo>
                  <a:pt x="19" y="407"/>
                  <a:pt x="23" y="508"/>
                  <a:pt x="28" y="609"/>
                </a:cubicBezTo>
                <a:cubicBezTo>
                  <a:pt x="32" y="711"/>
                  <a:pt x="37" y="813"/>
                  <a:pt x="41" y="915"/>
                </a:cubicBezTo>
                <a:lnTo>
                  <a:pt x="53" y="1224"/>
                </a:lnTo>
                <a:cubicBezTo>
                  <a:pt x="56" y="1326"/>
                  <a:pt x="60" y="1428"/>
                  <a:pt x="63" y="1530"/>
                </a:cubicBezTo>
                <a:cubicBezTo>
                  <a:pt x="66" y="1635"/>
                  <a:pt x="70" y="1741"/>
                  <a:pt x="73" y="1846"/>
                </a:cubicBezTo>
                <a:cubicBezTo>
                  <a:pt x="76" y="1951"/>
                  <a:pt x="79" y="2057"/>
                  <a:pt x="82" y="2162"/>
                </a:cubicBezTo>
                <a:lnTo>
                  <a:pt x="91" y="2474"/>
                </a:lnTo>
                <a:cubicBezTo>
                  <a:pt x="93" y="2579"/>
                  <a:pt x="96" y="2685"/>
                  <a:pt x="98" y="2790"/>
                </a:cubicBezTo>
                <a:cubicBezTo>
                  <a:pt x="100" y="2897"/>
                  <a:pt x="103" y="3005"/>
                  <a:pt x="105" y="3112"/>
                </a:cubicBezTo>
                <a:cubicBezTo>
                  <a:pt x="107" y="3219"/>
                  <a:pt x="108" y="3327"/>
                  <a:pt x="110" y="3434"/>
                </a:cubicBezTo>
                <a:cubicBezTo>
                  <a:pt x="111" y="3541"/>
                  <a:pt x="113" y="3649"/>
                  <a:pt x="114" y="3756"/>
                </a:cubicBezTo>
                <a:cubicBezTo>
                  <a:pt x="115" y="3864"/>
                  <a:pt x="116" y="3971"/>
                  <a:pt x="117" y="4079"/>
                </a:cubicBezTo>
                <a:cubicBezTo>
                  <a:pt x="118" y="4189"/>
                  <a:pt x="118" y="4300"/>
                  <a:pt x="119" y="4410"/>
                </a:cubicBezTo>
                <a:cubicBezTo>
                  <a:pt x="120" y="4518"/>
                  <a:pt x="120" y="4625"/>
                  <a:pt x="121" y="4733"/>
                </a:cubicBezTo>
                <a:cubicBezTo>
                  <a:pt x="121" y="4842"/>
                  <a:pt x="122" y="4952"/>
                  <a:pt x="122" y="5061"/>
                </a:cubicBezTo>
                <a:close/>
              </a:path>
            </a:pathLst>
          </a:custGeom>
          <a:solidFill>
            <a:schemeClr val="accent3"/>
          </a:solidFill>
          <a:ln w="19050">
            <a:solidFill>
              <a:schemeClr val="bg1"/>
            </a:solidFill>
          </a:ln>
        </p:spPr>
        <p:txBody>
          <a:bodyPr vert="horz" wrap="square" lIns="91440" tIns="45720" rIns="91440" bIns="45720" numCol="1" anchor="t" anchorCtr="0" compatLnSpc="1">
            <a:prstTxWarp prst="textNoShape">
              <a:avLst/>
            </a:prstTxWarp>
          </a:bodyPr>
          <a:lstStyle/>
          <a:p>
            <a:endParaRPr lang="en-US" sz="2399"/>
          </a:p>
        </p:txBody>
      </p:sp>
      <p:sp>
        <p:nvSpPr>
          <p:cNvPr id="12" name="Freeform 8"/>
          <p:cNvSpPr>
            <a:spLocks/>
          </p:cNvSpPr>
          <p:nvPr/>
        </p:nvSpPr>
        <p:spPr bwMode="auto">
          <a:xfrm>
            <a:off x="963875" y="4528057"/>
            <a:ext cx="11182024" cy="1239992"/>
          </a:xfrm>
          <a:custGeom>
            <a:avLst/>
            <a:gdLst>
              <a:gd name="T0" fmla="*/ 1612 w 20436"/>
              <a:gd name="T1" fmla="*/ 0 h 2546"/>
              <a:gd name="T2" fmla="*/ 1585 w 20436"/>
              <a:gd name="T3" fmla="*/ 92 h 2546"/>
              <a:gd name="T4" fmla="*/ 1554 w 20436"/>
              <a:gd name="T5" fmla="*/ 186 h 2546"/>
              <a:gd name="T6" fmla="*/ 1524 w 20436"/>
              <a:gd name="T7" fmla="*/ 276 h 2546"/>
              <a:gd name="T8" fmla="*/ 1491 w 20436"/>
              <a:gd name="T9" fmla="*/ 367 h 2546"/>
              <a:gd name="T10" fmla="*/ 1457 w 20436"/>
              <a:gd name="T11" fmla="*/ 458 h 2546"/>
              <a:gd name="T12" fmla="*/ 1421 w 20436"/>
              <a:gd name="T13" fmla="*/ 547 h 2546"/>
              <a:gd name="T14" fmla="*/ 1383 w 20436"/>
              <a:gd name="T15" fmla="*/ 636 h 2546"/>
              <a:gd name="T16" fmla="*/ 1344 w 20436"/>
              <a:gd name="T17" fmla="*/ 724 h 2546"/>
              <a:gd name="T18" fmla="*/ 1304 w 20436"/>
              <a:gd name="T19" fmla="*/ 810 h 2546"/>
              <a:gd name="T20" fmla="*/ 1262 w 20436"/>
              <a:gd name="T21" fmla="*/ 897 h 2546"/>
              <a:gd name="T22" fmla="*/ 1219 w 20436"/>
              <a:gd name="T23" fmla="*/ 981 h 2546"/>
              <a:gd name="T24" fmla="*/ 1173 w 20436"/>
              <a:gd name="T25" fmla="*/ 1066 h 2546"/>
              <a:gd name="T26" fmla="*/ 1127 w 20436"/>
              <a:gd name="T27" fmla="*/ 1150 h 2546"/>
              <a:gd name="T28" fmla="*/ 1080 w 20436"/>
              <a:gd name="T29" fmla="*/ 1232 h 2546"/>
              <a:gd name="T30" fmla="*/ 1031 w 20436"/>
              <a:gd name="T31" fmla="*/ 1314 h 2546"/>
              <a:gd name="T32" fmla="*/ 980 w 20436"/>
              <a:gd name="T33" fmla="*/ 1394 h 2546"/>
              <a:gd name="T34" fmla="*/ 928 w 20436"/>
              <a:gd name="T35" fmla="*/ 1474 h 2546"/>
              <a:gd name="T36" fmla="*/ 875 w 20436"/>
              <a:gd name="T37" fmla="*/ 1553 h 2546"/>
              <a:gd name="T38" fmla="*/ 820 w 20436"/>
              <a:gd name="T39" fmla="*/ 1630 h 2546"/>
              <a:gd name="T40" fmla="*/ 766 w 20436"/>
              <a:gd name="T41" fmla="*/ 1707 h 2546"/>
              <a:gd name="T42" fmla="*/ 708 w 20436"/>
              <a:gd name="T43" fmla="*/ 1783 h 2546"/>
              <a:gd name="T44" fmla="*/ 649 w 20436"/>
              <a:gd name="T45" fmla="*/ 1858 h 2546"/>
              <a:gd name="T46" fmla="*/ 590 w 20436"/>
              <a:gd name="T47" fmla="*/ 1931 h 2546"/>
              <a:gd name="T48" fmla="*/ 530 w 20436"/>
              <a:gd name="T49" fmla="*/ 2005 h 2546"/>
              <a:gd name="T50" fmla="*/ 468 w 20436"/>
              <a:gd name="T51" fmla="*/ 2077 h 2546"/>
              <a:gd name="T52" fmla="*/ 405 w 20436"/>
              <a:gd name="T53" fmla="*/ 2147 h 2546"/>
              <a:gd name="T54" fmla="*/ 340 w 20436"/>
              <a:gd name="T55" fmla="*/ 2216 h 2546"/>
              <a:gd name="T56" fmla="*/ 274 w 20436"/>
              <a:gd name="T57" fmla="*/ 2284 h 2546"/>
              <a:gd name="T58" fmla="*/ 207 w 20436"/>
              <a:gd name="T59" fmla="*/ 2351 h 2546"/>
              <a:gd name="T60" fmla="*/ 140 w 20436"/>
              <a:gd name="T61" fmla="*/ 2418 h 2546"/>
              <a:gd name="T62" fmla="*/ 71 w 20436"/>
              <a:gd name="T63" fmla="*/ 2482 h 2546"/>
              <a:gd name="T64" fmla="*/ 0 w 20436"/>
              <a:gd name="T65" fmla="*/ 2546 h 2546"/>
              <a:gd name="T66" fmla="*/ 20436 w 20436"/>
              <a:gd name="T67" fmla="*/ 2546 h 2546"/>
              <a:gd name="T68" fmla="*/ 20436 w 20436"/>
              <a:gd name="T69" fmla="*/ 0 h 2546"/>
              <a:gd name="T70" fmla="*/ 1612 w 20436"/>
              <a:gd name="T71" fmla="*/ 0 h 2546"/>
              <a:gd name="connsiteX0" fmla="*/ 789 w 10000"/>
              <a:gd name="connsiteY0" fmla="*/ 0 h 10000"/>
              <a:gd name="connsiteX1" fmla="*/ 776 w 10000"/>
              <a:gd name="connsiteY1" fmla="*/ 361 h 10000"/>
              <a:gd name="connsiteX2" fmla="*/ 760 w 10000"/>
              <a:gd name="connsiteY2" fmla="*/ 731 h 10000"/>
              <a:gd name="connsiteX3" fmla="*/ 746 w 10000"/>
              <a:gd name="connsiteY3" fmla="*/ 1084 h 10000"/>
              <a:gd name="connsiteX4" fmla="*/ 730 w 10000"/>
              <a:gd name="connsiteY4" fmla="*/ 1441 h 10000"/>
              <a:gd name="connsiteX5" fmla="*/ 713 w 10000"/>
              <a:gd name="connsiteY5" fmla="*/ 1799 h 10000"/>
              <a:gd name="connsiteX6" fmla="*/ 695 w 10000"/>
              <a:gd name="connsiteY6" fmla="*/ 2148 h 10000"/>
              <a:gd name="connsiteX7" fmla="*/ 677 w 10000"/>
              <a:gd name="connsiteY7" fmla="*/ 2498 h 10000"/>
              <a:gd name="connsiteX8" fmla="*/ 658 w 10000"/>
              <a:gd name="connsiteY8" fmla="*/ 2844 h 10000"/>
              <a:gd name="connsiteX9" fmla="*/ 638 w 10000"/>
              <a:gd name="connsiteY9" fmla="*/ 3181 h 10000"/>
              <a:gd name="connsiteX10" fmla="*/ 618 w 10000"/>
              <a:gd name="connsiteY10" fmla="*/ 3523 h 10000"/>
              <a:gd name="connsiteX11" fmla="*/ 596 w 10000"/>
              <a:gd name="connsiteY11" fmla="*/ 3853 h 10000"/>
              <a:gd name="connsiteX12" fmla="*/ 574 w 10000"/>
              <a:gd name="connsiteY12" fmla="*/ 4187 h 10000"/>
              <a:gd name="connsiteX13" fmla="*/ 551 w 10000"/>
              <a:gd name="connsiteY13" fmla="*/ 4517 h 10000"/>
              <a:gd name="connsiteX14" fmla="*/ 528 w 10000"/>
              <a:gd name="connsiteY14" fmla="*/ 4839 h 10000"/>
              <a:gd name="connsiteX15" fmla="*/ 505 w 10000"/>
              <a:gd name="connsiteY15" fmla="*/ 5161 h 10000"/>
              <a:gd name="connsiteX16" fmla="*/ 480 w 10000"/>
              <a:gd name="connsiteY16" fmla="*/ 5475 h 10000"/>
              <a:gd name="connsiteX17" fmla="*/ 454 w 10000"/>
              <a:gd name="connsiteY17" fmla="*/ 5789 h 10000"/>
              <a:gd name="connsiteX18" fmla="*/ 428 w 10000"/>
              <a:gd name="connsiteY18" fmla="*/ 6100 h 10000"/>
              <a:gd name="connsiteX19" fmla="*/ 401 w 10000"/>
              <a:gd name="connsiteY19" fmla="*/ 6402 h 10000"/>
              <a:gd name="connsiteX20" fmla="*/ 375 w 10000"/>
              <a:gd name="connsiteY20" fmla="*/ 6705 h 10000"/>
              <a:gd name="connsiteX21" fmla="*/ 346 w 10000"/>
              <a:gd name="connsiteY21" fmla="*/ 7003 h 10000"/>
              <a:gd name="connsiteX22" fmla="*/ 318 w 10000"/>
              <a:gd name="connsiteY22" fmla="*/ 7298 h 10000"/>
              <a:gd name="connsiteX23" fmla="*/ 289 w 10000"/>
              <a:gd name="connsiteY23" fmla="*/ 7584 h 10000"/>
              <a:gd name="connsiteX24" fmla="*/ 259 w 10000"/>
              <a:gd name="connsiteY24" fmla="*/ 7875 h 10000"/>
              <a:gd name="connsiteX25" fmla="*/ 229 w 10000"/>
              <a:gd name="connsiteY25" fmla="*/ 8158 h 10000"/>
              <a:gd name="connsiteX26" fmla="*/ 198 w 10000"/>
              <a:gd name="connsiteY26" fmla="*/ 8433 h 10000"/>
              <a:gd name="connsiteX27" fmla="*/ 166 w 10000"/>
              <a:gd name="connsiteY27" fmla="*/ 8704 h 10000"/>
              <a:gd name="connsiteX28" fmla="*/ 134 w 10000"/>
              <a:gd name="connsiteY28" fmla="*/ 8971 h 10000"/>
              <a:gd name="connsiteX29" fmla="*/ 101 w 10000"/>
              <a:gd name="connsiteY29" fmla="*/ 9234 h 10000"/>
              <a:gd name="connsiteX30" fmla="*/ 69 w 10000"/>
              <a:gd name="connsiteY30" fmla="*/ 9497 h 10000"/>
              <a:gd name="connsiteX31" fmla="*/ 35 w 10000"/>
              <a:gd name="connsiteY31" fmla="*/ 9749 h 10000"/>
              <a:gd name="connsiteX32" fmla="*/ 0 w 10000"/>
              <a:gd name="connsiteY32" fmla="*/ 10000 h 10000"/>
              <a:gd name="connsiteX33" fmla="*/ 10000 w 10000"/>
              <a:gd name="connsiteY33" fmla="*/ 10000 h 10000"/>
              <a:gd name="connsiteX34" fmla="*/ 7192 w 10000"/>
              <a:gd name="connsiteY34" fmla="*/ 167 h 10000"/>
              <a:gd name="connsiteX35" fmla="*/ 789 w 10000"/>
              <a:gd name="connsiteY35" fmla="*/ 0 h 10000"/>
              <a:gd name="connsiteX0" fmla="*/ 789 w 7192"/>
              <a:gd name="connsiteY0" fmla="*/ 0 h 10167"/>
              <a:gd name="connsiteX1" fmla="*/ 776 w 7192"/>
              <a:gd name="connsiteY1" fmla="*/ 361 h 10167"/>
              <a:gd name="connsiteX2" fmla="*/ 760 w 7192"/>
              <a:gd name="connsiteY2" fmla="*/ 731 h 10167"/>
              <a:gd name="connsiteX3" fmla="*/ 746 w 7192"/>
              <a:gd name="connsiteY3" fmla="*/ 1084 h 10167"/>
              <a:gd name="connsiteX4" fmla="*/ 730 w 7192"/>
              <a:gd name="connsiteY4" fmla="*/ 1441 h 10167"/>
              <a:gd name="connsiteX5" fmla="*/ 713 w 7192"/>
              <a:gd name="connsiteY5" fmla="*/ 1799 h 10167"/>
              <a:gd name="connsiteX6" fmla="*/ 695 w 7192"/>
              <a:gd name="connsiteY6" fmla="*/ 2148 h 10167"/>
              <a:gd name="connsiteX7" fmla="*/ 677 w 7192"/>
              <a:gd name="connsiteY7" fmla="*/ 2498 h 10167"/>
              <a:gd name="connsiteX8" fmla="*/ 658 w 7192"/>
              <a:gd name="connsiteY8" fmla="*/ 2844 h 10167"/>
              <a:gd name="connsiteX9" fmla="*/ 638 w 7192"/>
              <a:gd name="connsiteY9" fmla="*/ 3181 h 10167"/>
              <a:gd name="connsiteX10" fmla="*/ 618 w 7192"/>
              <a:gd name="connsiteY10" fmla="*/ 3523 h 10167"/>
              <a:gd name="connsiteX11" fmla="*/ 596 w 7192"/>
              <a:gd name="connsiteY11" fmla="*/ 3853 h 10167"/>
              <a:gd name="connsiteX12" fmla="*/ 574 w 7192"/>
              <a:gd name="connsiteY12" fmla="*/ 4187 h 10167"/>
              <a:gd name="connsiteX13" fmla="*/ 551 w 7192"/>
              <a:gd name="connsiteY13" fmla="*/ 4517 h 10167"/>
              <a:gd name="connsiteX14" fmla="*/ 528 w 7192"/>
              <a:gd name="connsiteY14" fmla="*/ 4839 h 10167"/>
              <a:gd name="connsiteX15" fmla="*/ 505 w 7192"/>
              <a:gd name="connsiteY15" fmla="*/ 5161 h 10167"/>
              <a:gd name="connsiteX16" fmla="*/ 480 w 7192"/>
              <a:gd name="connsiteY16" fmla="*/ 5475 h 10167"/>
              <a:gd name="connsiteX17" fmla="*/ 454 w 7192"/>
              <a:gd name="connsiteY17" fmla="*/ 5789 h 10167"/>
              <a:gd name="connsiteX18" fmla="*/ 428 w 7192"/>
              <a:gd name="connsiteY18" fmla="*/ 6100 h 10167"/>
              <a:gd name="connsiteX19" fmla="*/ 401 w 7192"/>
              <a:gd name="connsiteY19" fmla="*/ 6402 h 10167"/>
              <a:gd name="connsiteX20" fmla="*/ 375 w 7192"/>
              <a:gd name="connsiteY20" fmla="*/ 6705 h 10167"/>
              <a:gd name="connsiteX21" fmla="*/ 346 w 7192"/>
              <a:gd name="connsiteY21" fmla="*/ 7003 h 10167"/>
              <a:gd name="connsiteX22" fmla="*/ 318 w 7192"/>
              <a:gd name="connsiteY22" fmla="*/ 7298 h 10167"/>
              <a:gd name="connsiteX23" fmla="*/ 289 w 7192"/>
              <a:gd name="connsiteY23" fmla="*/ 7584 h 10167"/>
              <a:gd name="connsiteX24" fmla="*/ 259 w 7192"/>
              <a:gd name="connsiteY24" fmla="*/ 7875 h 10167"/>
              <a:gd name="connsiteX25" fmla="*/ 229 w 7192"/>
              <a:gd name="connsiteY25" fmla="*/ 8158 h 10167"/>
              <a:gd name="connsiteX26" fmla="*/ 198 w 7192"/>
              <a:gd name="connsiteY26" fmla="*/ 8433 h 10167"/>
              <a:gd name="connsiteX27" fmla="*/ 166 w 7192"/>
              <a:gd name="connsiteY27" fmla="*/ 8704 h 10167"/>
              <a:gd name="connsiteX28" fmla="*/ 134 w 7192"/>
              <a:gd name="connsiteY28" fmla="*/ 8971 h 10167"/>
              <a:gd name="connsiteX29" fmla="*/ 101 w 7192"/>
              <a:gd name="connsiteY29" fmla="*/ 9234 h 10167"/>
              <a:gd name="connsiteX30" fmla="*/ 69 w 7192"/>
              <a:gd name="connsiteY30" fmla="*/ 9497 h 10167"/>
              <a:gd name="connsiteX31" fmla="*/ 35 w 7192"/>
              <a:gd name="connsiteY31" fmla="*/ 9749 h 10167"/>
              <a:gd name="connsiteX32" fmla="*/ 0 w 7192"/>
              <a:gd name="connsiteY32" fmla="*/ 10000 h 10167"/>
              <a:gd name="connsiteX33" fmla="*/ 7173 w 7192"/>
              <a:gd name="connsiteY33" fmla="*/ 10167 h 10167"/>
              <a:gd name="connsiteX34" fmla="*/ 7192 w 7192"/>
              <a:gd name="connsiteY34" fmla="*/ 167 h 10167"/>
              <a:gd name="connsiteX35" fmla="*/ 789 w 7192"/>
              <a:gd name="connsiteY35" fmla="*/ 0 h 10167"/>
              <a:gd name="connsiteX0" fmla="*/ 1097 w 9975"/>
              <a:gd name="connsiteY0" fmla="*/ 0 h 10000"/>
              <a:gd name="connsiteX1" fmla="*/ 1079 w 9975"/>
              <a:gd name="connsiteY1" fmla="*/ 355 h 10000"/>
              <a:gd name="connsiteX2" fmla="*/ 1057 w 9975"/>
              <a:gd name="connsiteY2" fmla="*/ 719 h 10000"/>
              <a:gd name="connsiteX3" fmla="*/ 1037 w 9975"/>
              <a:gd name="connsiteY3" fmla="*/ 1066 h 10000"/>
              <a:gd name="connsiteX4" fmla="*/ 1015 w 9975"/>
              <a:gd name="connsiteY4" fmla="*/ 1417 h 10000"/>
              <a:gd name="connsiteX5" fmla="*/ 991 w 9975"/>
              <a:gd name="connsiteY5" fmla="*/ 1769 h 10000"/>
              <a:gd name="connsiteX6" fmla="*/ 966 w 9975"/>
              <a:gd name="connsiteY6" fmla="*/ 2113 h 10000"/>
              <a:gd name="connsiteX7" fmla="*/ 941 w 9975"/>
              <a:gd name="connsiteY7" fmla="*/ 2457 h 10000"/>
              <a:gd name="connsiteX8" fmla="*/ 915 w 9975"/>
              <a:gd name="connsiteY8" fmla="*/ 2797 h 10000"/>
              <a:gd name="connsiteX9" fmla="*/ 887 w 9975"/>
              <a:gd name="connsiteY9" fmla="*/ 3129 h 10000"/>
              <a:gd name="connsiteX10" fmla="*/ 859 w 9975"/>
              <a:gd name="connsiteY10" fmla="*/ 3465 h 10000"/>
              <a:gd name="connsiteX11" fmla="*/ 829 w 9975"/>
              <a:gd name="connsiteY11" fmla="*/ 3790 h 10000"/>
              <a:gd name="connsiteX12" fmla="*/ 798 w 9975"/>
              <a:gd name="connsiteY12" fmla="*/ 4118 h 10000"/>
              <a:gd name="connsiteX13" fmla="*/ 766 w 9975"/>
              <a:gd name="connsiteY13" fmla="*/ 4443 h 10000"/>
              <a:gd name="connsiteX14" fmla="*/ 734 w 9975"/>
              <a:gd name="connsiteY14" fmla="*/ 4760 h 10000"/>
              <a:gd name="connsiteX15" fmla="*/ 702 w 9975"/>
              <a:gd name="connsiteY15" fmla="*/ 5076 h 10000"/>
              <a:gd name="connsiteX16" fmla="*/ 667 w 9975"/>
              <a:gd name="connsiteY16" fmla="*/ 5385 h 10000"/>
              <a:gd name="connsiteX17" fmla="*/ 631 w 9975"/>
              <a:gd name="connsiteY17" fmla="*/ 5694 h 10000"/>
              <a:gd name="connsiteX18" fmla="*/ 595 w 9975"/>
              <a:gd name="connsiteY18" fmla="*/ 6000 h 10000"/>
              <a:gd name="connsiteX19" fmla="*/ 558 w 9975"/>
              <a:gd name="connsiteY19" fmla="*/ 6297 h 10000"/>
              <a:gd name="connsiteX20" fmla="*/ 521 w 9975"/>
              <a:gd name="connsiteY20" fmla="*/ 6595 h 10000"/>
              <a:gd name="connsiteX21" fmla="*/ 481 w 9975"/>
              <a:gd name="connsiteY21" fmla="*/ 6888 h 10000"/>
              <a:gd name="connsiteX22" fmla="*/ 442 w 9975"/>
              <a:gd name="connsiteY22" fmla="*/ 7178 h 10000"/>
              <a:gd name="connsiteX23" fmla="*/ 402 w 9975"/>
              <a:gd name="connsiteY23" fmla="*/ 7459 h 10000"/>
              <a:gd name="connsiteX24" fmla="*/ 360 w 9975"/>
              <a:gd name="connsiteY24" fmla="*/ 7746 h 10000"/>
              <a:gd name="connsiteX25" fmla="*/ 318 w 9975"/>
              <a:gd name="connsiteY25" fmla="*/ 8024 h 10000"/>
              <a:gd name="connsiteX26" fmla="*/ 275 w 9975"/>
              <a:gd name="connsiteY26" fmla="*/ 8294 h 10000"/>
              <a:gd name="connsiteX27" fmla="*/ 231 w 9975"/>
              <a:gd name="connsiteY27" fmla="*/ 8561 h 10000"/>
              <a:gd name="connsiteX28" fmla="*/ 186 w 9975"/>
              <a:gd name="connsiteY28" fmla="*/ 8824 h 10000"/>
              <a:gd name="connsiteX29" fmla="*/ 140 w 9975"/>
              <a:gd name="connsiteY29" fmla="*/ 9082 h 10000"/>
              <a:gd name="connsiteX30" fmla="*/ 96 w 9975"/>
              <a:gd name="connsiteY30" fmla="*/ 9341 h 10000"/>
              <a:gd name="connsiteX31" fmla="*/ 49 w 9975"/>
              <a:gd name="connsiteY31" fmla="*/ 9589 h 10000"/>
              <a:gd name="connsiteX32" fmla="*/ 0 w 9975"/>
              <a:gd name="connsiteY32" fmla="*/ 9836 h 10000"/>
              <a:gd name="connsiteX33" fmla="*/ 9974 w 9975"/>
              <a:gd name="connsiteY33" fmla="*/ 10000 h 10000"/>
              <a:gd name="connsiteX34" fmla="*/ 9961 w 9975"/>
              <a:gd name="connsiteY34" fmla="*/ 328 h 10000"/>
              <a:gd name="connsiteX35" fmla="*/ 1097 w 9975"/>
              <a:gd name="connsiteY35" fmla="*/ 0 h 10000"/>
              <a:gd name="connsiteX0" fmla="*/ 1100 w 10025"/>
              <a:gd name="connsiteY0" fmla="*/ 0 h 10000"/>
              <a:gd name="connsiteX1" fmla="*/ 1082 w 10025"/>
              <a:gd name="connsiteY1" fmla="*/ 355 h 10000"/>
              <a:gd name="connsiteX2" fmla="*/ 1060 w 10025"/>
              <a:gd name="connsiteY2" fmla="*/ 719 h 10000"/>
              <a:gd name="connsiteX3" fmla="*/ 1040 w 10025"/>
              <a:gd name="connsiteY3" fmla="*/ 1066 h 10000"/>
              <a:gd name="connsiteX4" fmla="*/ 1018 w 10025"/>
              <a:gd name="connsiteY4" fmla="*/ 1417 h 10000"/>
              <a:gd name="connsiteX5" fmla="*/ 993 w 10025"/>
              <a:gd name="connsiteY5" fmla="*/ 1769 h 10000"/>
              <a:gd name="connsiteX6" fmla="*/ 968 w 10025"/>
              <a:gd name="connsiteY6" fmla="*/ 2113 h 10000"/>
              <a:gd name="connsiteX7" fmla="*/ 943 w 10025"/>
              <a:gd name="connsiteY7" fmla="*/ 2457 h 10000"/>
              <a:gd name="connsiteX8" fmla="*/ 917 w 10025"/>
              <a:gd name="connsiteY8" fmla="*/ 2797 h 10000"/>
              <a:gd name="connsiteX9" fmla="*/ 889 w 10025"/>
              <a:gd name="connsiteY9" fmla="*/ 3129 h 10000"/>
              <a:gd name="connsiteX10" fmla="*/ 861 w 10025"/>
              <a:gd name="connsiteY10" fmla="*/ 3465 h 10000"/>
              <a:gd name="connsiteX11" fmla="*/ 831 w 10025"/>
              <a:gd name="connsiteY11" fmla="*/ 3790 h 10000"/>
              <a:gd name="connsiteX12" fmla="*/ 800 w 10025"/>
              <a:gd name="connsiteY12" fmla="*/ 4118 h 10000"/>
              <a:gd name="connsiteX13" fmla="*/ 768 w 10025"/>
              <a:gd name="connsiteY13" fmla="*/ 4443 h 10000"/>
              <a:gd name="connsiteX14" fmla="*/ 736 w 10025"/>
              <a:gd name="connsiteY14" fmla="*/ 4760 h 10000"/>
              <a:gd name="connsiteX15" fmla="*/ 704 w 10025"/>
              <a:gd name="connsiteY15" fmla="*/ 5076 h 10000"/>
              <a:gd name="connsiteX16" fmla="*/ 669 w 10025"/>
              <a:gd name="connsiteY16" fmla="*/ 5385 h 10000"/>
              <a:gd name="connsiteX17" fmla="*/ 633 w 10025"/>
              <a:gd name="connsiteY17" fmla="*/ 5694 h 10000"/>
              <a:gd name="connsiteX18" fmla="*/ 596 w 10025"/>
              <a:gd name="connsiteY18" fmla="*/ 6000 h 10000"/>
              <a:gd name="connsiteX19" fmla="*/ 559 w 10025"/>
              <a:gd name="connsiteY19" fmla="*/ 6297 h 10000"/>
              <a:gd name="connsiteX20" fmla="*/ 522 w 10025"/>
              <a:gd name="connsiteY20" fmla="*/ 6595 h 10000"/>
              <a:gd name="connsiteX21" fmla="*/ 482 w 10025"/>
              <a:gd name="connsiteY21" fmla="*/ 6888 h 10000"/>
              <a:gd name="connsiteX22" fmla="*/ 443 w 10025"/>
              <a:gd name="connsiteY22" fmla="*/ 7178 h 10000"/>
              <a:gd name="connsiteX23" fmla="*/ 403 w 10025"/>
              <a:gd name="connsiteY23" fmla="*/ 7459 h 10000"/>
              <a:gd name="connsiteX24" fmla="*/ 361 w 10025"/>
              <a:gd name="connsiteY24" fmla="*/ 7746 h 10000"/>
              <a:gd name="connsiteX25" fmla="*/ 319 w 10025"/>
              <a:gd name="connsiteY25" fmla="*/ 8024 h 10000"/>
              <a:gd name="connsiteX26" fmla="*/ 276 w 10025"/>
              <a:gd name="connsiteY26" fmla="*/ 8294 h 10000"/>
              <a:gd name="connsiteX27" fmla="*/ 232 w 10025"/>
              <a:gd name="connsiteY27" fmla="*/ 8561 h 10000"/>
              <a:gd name="connsiteX28" fmla="*/ 186 w 10025"/>
              <a:gd name="connsiteY28" fmla="*/ 8824 h 10000"/>
              <a:gd name="connsiteX29" fmla="*/ 140 w 10025"/>
              <a:gd name="connsiteY29" fmla="*/ 9082 h 10000"/>
              <a:gd name="connsiteX30" fmla="*/ 96 w 10025"/>
              <a:gd name="connsiteY30" fmla="*/ 9341 h 10000"/>
              <a:gd name="connsiteX31" fmla="*/ 49 w 10025"/>
              <a:gd name="connsiteY31" fmla="*/ 9589 h 10000"/>
              <a:gd name="connsiteX32" fmla="*/ 0 w 10025"/>
              <a:gd name="connsiteY32" fmla="*/ 9836 h 10000"/>
              <a:gd name="connsiteX33" fmla="*/ 9999 w 10025"/>
              <a:gd name="connsiteY33" fmla="*/ 10000 h 10000"/>
              <a:gd name="connsiteX34" fmla="*/ 10025 w 10025"/>
              <a:gd name="connsiteY34" fmla="*/ 410 h 10000"/>
              <a:gd name="connsiteX35" fmla="*/ 1100 w 10025"/>
              <a:gd name="connsiteY35" fmla="*/ 0 h 10000"/>
              <a:gd name="connsiteX0" fmla="*/ 1100 w 10000"/>
              <a:gd name="connsiteY0" fmla="*/ 0 h 10000"/>
              <a:gd name="connsiteX1" fmla="*/ 1082 w 10000"/>
              <a:gd name="connsiteY1" fmla="*/ 355 h 10000"/>
              <a:gd name="connsiteX2" fmla="*/ 1060 w 10000"/>
              <a:gd name="connsiteY2" fmla="*/ 719 h 10000"/>
              <a:gd name="connsiteX3" fmla="*/ 1040 w 10000"/>
              <a:gd name="connsiteY3" fmla="*/ 1066 h 10000"/>
              <a:gd name="connsiteX4" fmla="*/ 1018 w 10000"/>
              <a:gd name="connsiteY4" fmla="*/ 1417 h 10000"/>
              <a:gd name="connsiteX5" fmla="*/ 993 w 10000"/>
              <a:gd name="connsiteY5" fmla="*/ 1769 h 10000"/>
              <a:gd name="connsiteX6" fmla="*/ 968 w 10000"/>
              <a:gd name="connsiteY6" fmla="*/ 2113 h 10000"/>
              <a:gd name="connsiteX7" fmla="*/ 943 w 10000"/>
              <a:gd name="connsiteY7" fmla="*/ 2457 h 10000"/>
              <a:gd name="connsiteX8" fmla="*/ 917 w 10000"/>
              <a:gd name="connsiteY8" fmla="*/ 2797 h 10000"/>
              <a:gd name="connsiteX9" fmla="*/ 889 w 10000"/>
              <a:gd name="connsiteY9" fmla="*/ 3129 h 10000"/>
              <a:gd name="connsiteX10" fmla="*/ 861 w 10000"/>
              <a:gd name="connsiteY10" fmla="*/ 3465 h 10000"/>
              <a:gd name="connsiteX11" fmla="*/ 831 w 10000"/>
              <a:gd name="connsiteY11" fmla="*/ 3790 h 10000"/>
              <a:gd name="connsiteX12" fmla="*/ 800 w 10000"/>
              <a:gd name="connsiteY12" fmla="*/ 4118 h 10000"/>
              <a:gd name="connsiteX13" fmla="*/ 768 w 10000"/>
              <a:gd name="connsiteY13" fmla="*/ 4443 h 10000"/>
              <a:gd name="connsiteX14" fmla="*/ 736 w 10000"/>
              <a:gd name="connsiteY14" fmla="*/ 4760 h 10000"/>
              <a:gd name="connsiteX15" fmla="*/ 704 w 10000"/>
              <a:gd name="connsiteY15" fmla="*/ 5076 h 10000"/>
              <a:gd name="connsiteX16" fmla="*/ 669 w 10000"/>
              <a:gd name="connsiteY16" fmla="*/ 5385 h 10000"/>
              <a:gd name="connsiteX17" fmla="*/ 633 w 10000"/>
              <a:gd name="connsiteY17" fmla="*/ 5694 h 10000"/>
              <a:gd name="connsiteX18" fmla="*/ 596 w 10000"/>
              <a:gd name="connsiteY18" fmla="*/ 6000 h 10000"/>
              <a:gd name="connsiteX19" fmla="*/ 559 w 10000"/>
              <a:gd name="connsiteY19" fmla="*/ 6297 h 10000"/>
              <a:gd name="connsiteX20" fmla="*/ 522 w 10000"/>
              <a:gd name="connsiteY20" fmla="*/ 6595 h 10000"/>
              <a:gd name="connsiteX21" fmla="*/ 482 w 10000"/>
              <a:gd name="connsiteY21" fmla="*/ 6888 h 10000"/>
              <a:gd name="connsiteX22" fmla="*/ 443 w 10000"/>
              <a:gd name="connsiteY22" fmla="*/ 7178 h 10000"/>
              <a:gd name="connsiteX23" fmla="*/ 403 w 10000"/>
              <a:gd name="connsiteY23" fmla="*/ 7459 h 10000"/>
              <a:gd name="connsiteX24" fmla="*/ 361 w 10000"/>
              <a:gd name="connsiteY24" fmla="*/ 7746 h 10000"/>
              <a:gd name="connsiteX25" fmla="*/ 319 w 10000"/>
              <a:gd name="connsiteY25" fmla="*/ 8024 h 10000"/>
              <a:gd name="connsiteX26" fmla="*/ 276 w 10000"/>
              <a:gd name="connsiteY26" fmla="*/ 8294 h 10000"/>
              <a:gd name="connsiteX27" fmla="*/ 232 w 10000"/>
              <a:gd name="connsiteY27" fmla="*/ 8561 h 10000"/>
              <a:gd name="connsiteX28" fmla="*/ 186 w 10000"/>
              <a:gd name="connsiteY28" fmla="*/ 8824 h 10000"/>
              <a:gd name="connsiteX29" fmla="*/ 140 w 10000"/>
              <a:gd name="connsiteY29" fmla="*/ 9082 h 10000"/>
              <a:gd name="connsiteX30" fmla="*/ 96 w 10000"/>
              <a:gd name="connsiteY30" fmla="*/ 9341 h 10000"/>
              <a:gd name="connsiteX31" fmla="*/ 49 w 10000"/>
              <a:gd name="connsiteY31" fmla="*/ 9589 h 10000"/>
              <a:gd name="connsiteX32" fmla="*/ 0 w 10000"/>
              <a:gd name="connsiteY32" fmla="*/ 9836 h 10000"/>
              <a:gd name="connsiteX33" fmla="*/ 9999 w 10000"/>
              <a:gd name="connsiteY33" fmla="*/ 10000 h 10000"/>
              <a:gd name="connsiteX34" fmla="*/ 9986 w 10000"/>
              <a:gd name="connsiteY34" fmla="*/ 410 h 10000"/>
              <a:gd name="connsiteX35" fmla="*/ 1100 w 10000"/>
              <a:gd name="connsiteY3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000" h="10000">
                <a:moveTo>
                  <a:pt x="1100" y="0"/>
                </a:moveTo>
                <a:cubicBezTo>
                  <a:pt x="1094" y="118"/>
                  <a:pt x="1088" y="237"/>
                  <a:pt x="1082" y="355"/>
                </a:cubicBezTo>
                <a:cubicBezTo>
                  <a:pt x="1075" y="476"/>
                  <a:pt x="1067" y="598"/>
                  <a:pt x="1060" y="719"/>
                </a:cubicBezTo>
                <a:cubicBezTo>
                  <a:pt x="1053" y="835"/>
                  <a:pt x="1047" y="950"/>
                  <a:pt x="1040" y="1066"/>
                </a:cubicBezTo>
                <a:cubicBezTo>
                  <a:pt x="1033" y="1183"/>
                  <a:pt x="1025" y="1300"/>
                  <a:pt x="1018" y="1417"/>
                </a:cubicBezTo>
                <a:cubicBezTo>
                  <a:pt x="1010" y="1534"/>
                  <a:pt x="1003" y="1652"/>
                  <a:pt x="993" y="1769"/>
                </a:cubicBezTo>
                <a:cubicBezTo>
                  <a:pt x="985" y="1884"/>
                  <a:pt x="977" y="1999"/>
                  <a:pt x="968" y="2113"/>
                </a:cubicBezTo>
                <a:cubicBezTo>
                  <a:pt x="960" y="2228"/>
                  <a:pt x="952" y="2342"/>
                  <a:pt x="943" y="2457"/>
                </a:cubicBezTo>
                <a:cubicBezTo>
                  <a:pt x="935" y="2570"/>
                  <a:pt x="925" y="2684"/>
                  <a:pt x="917" y="2797"/>
                </a:cubicBezTo>
                <a:cubicBezTo>
                  <a:pt x="907" y="2907"/>
                  <a:pt x="899" y="3019"/>
                  <a:pt x="889" y="3129"/>
                </a:cubicBezTo>
                <a:cubicBezTo>
                  <a:pt x="879" y="3241"/>
                  <a:pt x="871" y="3353"/>
                  <a:pt x="861" y="3465"/>
                </a:cubicBezTo>
                <a:cubicBezTo>
                  <a:pt x="852" y="3573"/>
                  <a:pt x="840" y="3682"/>
                  <a:pt x="831" y="3790"/>
                </a:cubicBezTo>
                <a:cubicBezTo>
                  <a:pt x="821" y="3899"/>
                  <a:pt x="810" y="4009"/>
                  <a:pt x="800" y="4118"/>
                </a:cubicBezTo>
                <a:cubicBezTo>
                  <a:pt x="789" y="4226"/>
                  <a:pt x="779" y="4335"/>
                  <a:pt x="768" y="4443"/>
                </a:cubicBezTo>
                <a:cubicBezTo>
                  <a:pt x="757" y="4548"/>
                  <a:pt x="747" y="4654"/>
                  <a:pt x="736" y="4760"/>
                </a:cubicBezTo>
                <a:cubicBezTo>
                  <a:pt x="725" y="4865"/>
                  <a:pt x="715" y="4971"/>
                  <a:pt x="704" y="5076"/>
                </a:cubicBezTo>
                <a:cubicBezTo>
                  <a:pt x="693" y="5180"/>
                  <a:pt x="681" y="5282"/>
                  <a:pt x="669" y="5385"/>
                </a:cubicBezTo>
                <a:cubicBezTo>
                  <a:pt x="657" y="5488"/>
                  <a:pt x="646" y="5591"/>
                  <a:pt x="633" y="5694"/>
                </a:cubicBezTo>
                <a:cubicBezTo>
                  <a:pt x="621" y="5796"/>
                  <a:pt x="610" y="5898"/>
                  <a:pt x="596" y="6000"/>
                </a:cubicBezTo>
                <a:cubicBezTo>
                  <a:pt x="584" y="6099"/>
                  <a:pt x="571" y="6198"/>
                  <a:pt x="559" y="6297"/>
                </a:cubicBezTo>
                <a:cubicBezTo>
                  <a:pt x="546" y="6396"/>
                  <a:pt x="535" y="6496"/>
                  <a:pt x="522" y="6595"/>
                </a:cubicBezTo>
                <a:cubicBezTo>
                  <a:pt x="509" y="6692"/>
                  <a:pt x="496" y="6791"/>
                  <a:pt x="482" y="6888"/>
                </a:cubicBezTo>
                <a:cubicBezTo>
                  <a:pt x="470" y="6984"/>
                  <a:pt x="456" y="7082"/>
                  <a:pt x="443" y="7178"/>
                </a:cubicBezTo>
                <a:cubicBezTo>
                  <a:pt x="429" y="7272"/>
                  <a:pt x="417" y="7366"/>
                  <a:pt x="403" y="7459"/>
                </a:cubicBezTo>
                <a:cubicBezTo>
                  <a:pt x="389" y="7555"/>
                  <a:pt x="375" y="7650"/>
                  <a:pt x="361" y="7746"/>
                </a:cubicBezTo>
                <a:cubicBezTo>
                  <a:pt x="347" y="7838"/>
                  <a:pt x="333" y="7932"/>
                  <a:pt x="319" y="8024"/>
                </a:cubicBezTo>
                <a:cubicBezTo>
                  <a:pt x="306" y="8114"/>
                  <a:pt x="290" y="8204"/>
                  <a:pt x="276" y="8294"/>
                </a:cubicBezTo>
                <a:cubicBezTo>
                  <a:pt x="261" y="8383"/>
                  <a:pt x="247" y="8473"/>
                  <a:pt x="232" y="8561"/>
                </a:cubicBezTo>
                <a:cubicBezTo>
                  <a:pt x="217" y="8649"/>
                  <a:pt x="203" y="8736"/>
                  <a:pt x="186" y="8824"/>
                </a:cubicBezTo>
                <a:cubicBezTo>
                  <a:pt x="171" y="8910"/>
                  <a:pt x="156" y="8996"/>
                  <a:pt x="140" y="9082"/>
                </a:cubicBezTo>
                <a:cubicBezTo>
                  <a:pt x="125" y="9169"/>
                  <a:pt x="111" y="9254"/>
                  <a:pt x="96" y="9341"/>
                </a:cubicBezTo>
                <a:cubicBezTo>
                  <a:pt x="81" y="9424"/>
                  <a:pt x="64" y="9506"/>
                  <a:pt x="49" y="9589"/>
                </a:cubicBezTo>
                <a:cubicBezTo>
                  <a:pt x="32" y="9671"/>
                  <a:pt x="17" y="9753"/>
                  <a:pt x="0" y="9836"/>
                </a:cubicBezTo>
                <a:lnTo>
                  <a:pt x="9999" y="10000"/>
                </a:lnTo>
                <a:cubicBezTo>
                  <a:pt x="10007" y="6722"/>
                  <a:pt x="9978" y="3689"/>
                  <a:pt x="9986" y="410"/>
                </a:cubicBezTo>
                <a:lnTo>
                  <a:pt x="1100" y="0"/>
                </a:lnTo>
                <a:close/>
              </a:path>
            </a:pathLst>
          </a:custGeom>
          <a:solidFill>
            <a:srgbClr val="313E49"/>
          </a:solidFill>
          <a:ln w="19050">
            <a:solidFill>
              <a:schemeClr val="bg1"/>
            </a:solidFill>
          </a:ln>
        </p:spPr>
        <p:txBody>
          <a:bodyPr vert="horz" wrap="square" lIns="91440" tIns="45720" rIns="91440" bIns="45720" numCol="1" anchor="t" anchorCtr="0" compatLnSpc="1">
            <a:prstTxWarp prst="textNoShape">
              <a:avLst/>
            </a:prstTxWarp>
          </a:bodyPr>
          <a:lstStyle/>
          <a:p>
            <a:endParaRPr lang="en-US" sz="2399"/>
          </a:p>
        </p:txBody>
      </p:sp>
      <p:sp>
        <p:nvSpPr>
          <p:cNvPr id="16" name="Freeform 12"/>
          <p:cNvSpPr>
            <a:spLocks/>
          </p:cNvSpPr>
          <p:nvPr/>
        </p:nvSpPr>
        <p:spPr bwMode="auto">
          <a:xfrm>
            <a:off x="981195" y="1830873"/>
            <a:ext cx="11156224" cy="1271447"/>
          </a:xfrm>
          <a:custGeom>
            <a:avLst/>
            <a:gdLst>
              <a:gd name="T0" fmla="*/ 0 w 20493"/>
              <a:gd name="T1" fmla="*/ 0 h 2556"/>
              <a:gd name="T2" fmla="*/ 71 w 20493"/>
              <a:gd name="T3" fmla="*/ 64 h 2556"/>
              <a:gd name="T4" fmla="*/ 142 w 20493"/>
              <a:gd name="T5" fmla="*/ 128 h 2556"/>
              <a:gd name="T6" fmla="*/ 211 w 20493"/>
              <a:gd name="T7" fmla="*/ 195 h 2556"/>
              <a:gd name="T8" fmla="*/ 280 w 20493"/>
              <a:gd name="T9" fmla="*/ 261 h 2556"/>
              <a:gd name="T10" fmla="*/ 348 w 20493"/>
              <a:gd name="T11" fmla="*/ 330 h 2556"/>
              <a:gd name="T12" fmla="*/ 414 w 20493"/>
              <a:gd name="T13" fmla="*/ 399 h 2556"/>
              <a:gd name="T14" fmla="*/ 479 w 20493"/>
              <a:gd name="T15" fmla="*/ 469 h 2556"/>
              <a:gd name="T16" fmla="*/ 542 w 20493"/>
              <a:gd name="T17" fmla="*/ 541 h 2556"/>
              <a:gd name="T18" fmla="*/ 605 w 20493"/>
              <a:gd name="T19" fmla="*/ 613 h 2556"/>
              <a:gd name="T20" fmla="*/ 666 w 20493"/>
              <a:gd name="T21" fmla="*/ 688 h 2556"/>
              <a:gd name="T22" fmla="*/ 726 w 20493"/>
              <a:gd name="T23" fmla="*/ 763 h 2556"/>
              <a:gd name="T24" fmla="*/ 784 w 20493"/>
              <a:gd name="T25" fmla="*/ 838 h 2556"/>
              <a:gd name="T26" fmla="*/ 841 w 20493"/>
              <a:gd name="T27" fmla="*/ 916 h 2556"/>
              <a:gd name="T28" fmla="*/ 898 w 20493"/>
              <a:gd name="T29" fmla="*/ 993 h 2556"/>
              <a:gd name="T30" fmla="*/ 952 w 20493"/>
              <a:gd name="T31" fmla="*/ 1072 h 2556"/>
              <a:gd name="T32" fmla="*/ 1006 w 20493"/>
              <a:gd name="T33" fmla="*/ 1153 h 2556"/>
              <a:gd name="T34" fmla="*/ 1057 w 20493"/>
              <a:gd name="T35" fmla="*/ 1234 h 2556"/>
              <a:gd name="T36" fmla="*/ 1108 w 20493"/>
              <a:gd name="T37" fmla="*/ 1316 h 2556"/>
              <a:gd name="T38" fmla="*/ 1157 w 20493"/>
              <a:gd name="T39" fmla="*/ 1399 h 2556"/>
              <a:gd name="T40" fmla="*/ 1204 w 20493"/>
              <a:gd name="T41" fmla="*/ 1483 h 2556"/>
              <a:gd name="T42" fmla="*/ 1250 w 20493"/>
              <a:gd name="T43" fmla="*/ 1567 h 2556"/>
              <a:gd name="T44" fmla="*/ 1295 w 20493"/>
              <a:gd name="T45" fmla="*/ 1654 h 2556"/>
              <a:gd name="T46" fmla="*/ 1338 w 20493"/>
              <a:gd name="T47" fmla="*/ 1740 h 2556"/>
              <a:gd name="T48" fmla="*/ 1380 w 20493"/>
              <a:gd name="T49" fmla="*/ 1828 h 2556"/>
              <a:gd name="T50" fmla="*/ 1420 w 20493"/>
              <a:gd name="T51" fmla="*/ 1916 h 2556"/>
              <a:gd name="T52" fmla="*/ 1459 w 20493"/>
              <a:gd name="T53" fmla="*/ 2005 h 2556"/>
              <a:gd name="T54" fmla="*/ 1496 w 20493"/>
              <a:gd name="T55" fmla="*/ 2096 h 2556"/>
              <a:gd name="T56" fmla="*/ 1532 w 20493"/>
              <a:gd name="T57" fmla="*/ 2186 h 2556"/>
              <a:gd name="T58" fmla="*/ 1565 w 20493"/>
              <a:gd name="T59" fmla="*/ 2277 h 2556"/>
              <a:gd name="T60" fmla="*/ 1599 w 20493"/>
              <a:gd name="T61" fmla="*/ 2370 h 2556"/>
              <a:gd name="T62" fmla="*/ 1629 w 20493"/>
              <a:gd name="T63" fmla="*/ 2463 h 2556"/>
              <a:gd name="T64" fmla="*/ 1658 w 20493"/>
              <a:gd name="T65" fmla="*/ 2556 h 2556"/>
              <a:gd name="T66" fmla="*/ 20493 w 20493"/>
              <a:gd name="T67" fmla="*/ 2556 h 2556"/>
              <a:gd name="T68" fmla="*/ 20493 w 20493"/>
              <a:gd name="T69" fmla="*/ 0 h 2556"/>
              <a:gd name="T70" fmla="*/ 0 w 20493"/>
              <a:gd name="T71" fmla="*/ 0 h 2556"/>
              <a:gd name="connsiteX0" fmla="*/ 0 w 10000"/>
              <a:gd name="connsiteY0" fmla="*/ 0 h 10000"/>
              <a:gd name="connsiteX1" fmla="*/ 35 w 10000"/>
              <a:gd name="connsiteY1" fmla="*/ 250 h 10000"/>
              <a:gd name="connsiteX2" fmla="*/ 69 w 10000"/>
              <a:gd name="connsiteY2" fmla="*/ 501 h 10000"/>
              <a:gd name="connsiteX3" fmla="*/ 103 w 10000"/>
              <a:gd name="connsiteY3" fmla="*/ 763 h 10000"/>
              <a:gd name="connsiteX4" fmla="*/ 137 w 10000"/>
              <a:gd name="connsiteY4" fmla="*/ 1021 h 10000"/>
              <a:gd name="connsiteX5" fmla="*/ 170 w 10000"/>
              <a:gd name="connsiteY5" fmla="*/ 1291 h 10000"/>
              <a:gd name="connsiteX6" fmla="*/ 202 w 10000"/>
              <a:gd name="connsiteY6" fmla="*/ 1561 h 10000"/>
              <a:gd name="connsiteX7" fmla="*/ 234 w 10000"/>
              <a:gd name="connsiteY7" fmla="*/ 1835 h 10000"/>
              <a:gd name="connsiteX8" fmla="*/ 264 w 10000"/>
              <a:gd name="connsiteY8" fmla="*/ 2117 h 10000"/>
              <a:gd name="connsiteX9" fmla="*/ 295 w 10000"/>
              <a:gd name="connsiteY9" fmla="*/ 2398 h 10000"/>
              <a:gd name="connsiteX10" fmla="*/ 325 w 10000"/>
              <a:gd name="connsiteY10" fmla="*/ 2692 h 10000"/>
              <a:gd name="connsiteX11" fmla="*/ 354 w 10000"/>
              <a:gd name="connsiteY11" fmla="*/ 2985 h 10000"/>
              <a:gd name="connsiteX12" fmla="*/ 383 w 10000"/>
              <a:gd name="connsiteY12" fmla="*/ 3279 h 10000"/>
              <a:gd name="connsiteX13" fmla="*/ 410 w 10000"/>
              <a:gd name="connsiteY13" fmla="*/ 3584 h 10000"/>
              <a:gd name="connsiteX14" fmla="*/ 438 w 10000"/>
              <a:gd name="connsiteY14" fmla="*/ 3885 h 10000"/>
              <a:gd name="connsiteX15" fmla="*/ 465 w 10000"/>
              <a:gd name="connsiteY15" fmla="*/ 4194 h 10000"/>
              <a:gd name="connsiteX16" fmla="*/ 491 w 10000"/>
              <a:gd name="connsiteY16" fmla="*/ 4511 h 10000"/>
              <a:gd name="connsiteX17" fmla="*/ 516 w 10000"/>
              <a:gd name="connsiteY17" fmla="*/ 4828 h 10000"/>
              <a:gd name="connsiteX18" fmla="*/ 541 w 10000"/>
              <a:gd name="connsiteY18" fmla="*/ 5149 h 10000"/>
              <a:gd name="connsiteX19" fmla="*/ 565 w 10000"/>
              <a:gd name="connsiteY19" fmla="*/ 5473 h 10000"/>
              <a:gd name="connsiteX20" fmla="*/ 588 w 10000"/>
              <a:gd name="connsiteY20" fmla="*/ 5802 h 10000"/>
              <a:gd name="connsiteX21" fmla="*/ 610 w 10000"/>
              <a:gd name="connsiteY21" fmla="*/ 6131 h 10000"/>
              <a:gd name="connsiteX22" fmla="*/ 632 w 10000"/>
              <a:gd name="connsiteY22" fmla="*/ 6471 h 10000"/>
              <a:gd name="connsiteX23" fmla="*/ 653 w 10000"/>
              <a:gd name="connsiteY23" fmla="*/ 6808 h 10000"/>
              <a:gd name="connsiteX24" fmla="*/ 673 w 10000"/>
              <a:gd name="connsiteY24" fmla="*/ 7152 h 10000"/>
              <a:gd name="connsiteX25" fmla="*/ 693 w 10000"/>
              <a:gd name="connsiteY25" fmla="*/ 7496 h 10000"/>
              <a:gd name="connsiteX26" fmla="*/ 712 w 10000"/>
              <a:gd name="connsiteY26" fmla="*/ 7844 h 10000"/>
              <a:gd name="connsiteX27" fmla="*/ 730 w 10000"/>
              <a:gd name="connsiteY27" fmla="*/ 8200 h 10000"/>
              <a:gd name="connsiteX28" fmla="*/ 748 w 10000"/>
              <a:gd name="connsiteY28" fmla="*/ 8552 h 10000"/>
              <a:gd name="connsiteX29" fmla="*/ 764 w 10000"/>
              <a:gd name="connsiteY29" fmla="*/ 8908 h 10000"/>
              <a:gd name="connsiteX30" fmla="*/ 780 w 10000"/>
              <a:gd name="connsiteY30" fmla="*/ 9272 h 10000"/>
              <a:gd name="connsiteX31" fmla="*/ 795 w 10000"/>
              <a:gd name="connsiteY31" fmla="*/ 9636 h 10000"/>
              <a:gd name="connsiteX32" fmla="*/ 809 w 10000"/>
              <a:gd name="connsiteY32" fmla="*/ 10000 h 10000"/>
              <a:gd name="connsiteX33" fmla="*/ 10000 w 10000"/>
              <a:gd name="connsiteY33" fmla="*/ 10000 h 10000"/>
              <a:gd name="connsiteX34" fmla="*/ 7176 w 10000"/>
              <a:gd name="connsiteY34" fmla="*/ 145 h 10000"/>
              <a:gd name="connsiteX35" fmla="*/ 0 w 10000"/>
              <a:gd name="connsiteY35" fmla="*/ 0 h 10000"/>
              <a:gd name="connsiteX0" fmla="*/ 0 w 7176"/>
              <a:gd name="connsiteY0" fmla="*/ 0 h 10072"/>
              <a:gd name="connsiteX1" fmla="*/ 35 w 7176"/>
              <a:gd name="connsiteY1" fmla="*/ 250 h 10072"/>
              <a:gd name="connsiteX2" fmla="*/ 69 w 7176"/>
              <a:gd name="connsiteY2" fmla="*/ 501 h 10072"/>
              <a:gd name="connsiteX3" fmla="*/ 103 w 7176"/>
              <a:gd name="connsiteY3" fmla="*/ 763 h 10072"/>
              <a:gd name="connsiteX4" fmla="*/ 137 w 7176"/>
              <a:gd name="connsiteY4" fmla="*/ 1021 h 10072"/>
              <a:gd name="connsiteX5" fmla="*/ 170 w 7176"/>
              <a:gd name="connsiteY5" fmla="*/ 1291 h 10072"/>
              <a:gd name="connsiteX6" fmla="*/ 202 w 7176"/>
              <a:gd name="connsiteY6" fmla="*/ 1561 h 10072"/>
              <a:gd name="connsiteX7" fmla="*/ 234 w 7176"/>
              <a:gd name="connsiteY7" fmla="*/ 1835 h 10072"/>
              <a:gd name="connsiteX8" fmla="*/ 264 w 7176"/>
              <a:gd name="connsiteY8" fmla="*/ 2117 h 10072"/>
              <a:gd name="connsiteX9" fmla="*/ 295 w 7176"/>
              <a:gd name="connsiteY9" fmla="*/ 2398 h 10072"/>
              <a:gd name="connsiteX10" fmla="*/ 325 w 7176"/>
              <a:gd name="connsiteY10" fmla="*/ 2692 h 10072"/>
              <a:gd name="connsiteX11" fmla="*/ 354 w 7176"/>
              <a:gd name="connsiteY11" fmla="*/ 2985 h 10072"/>
              <a:gd name="connsiteX12" fmla="*/ 383 w 7176"/>
              <a:gd name="connsiteY12" fmla="*/ 3279 h 10072"/>
              <a:gd name="connsiteX13" fmla="*/ 410 w 7176"/>
              <a:gd name="connsiteY13" fmla="*/ 3584 h 10072"/>
              <a:gd name="connsiteX14" fmla="*/ 438 w 7176"/>
              <a:gd name="connsiteY14" fmla="*/ 3885 h 10072"/>
              <a:gd name="connsiteX15" fmla="*/ 465 w 7176"/>
              <a:gd name="connsiteY15" fmla="*/ 4194 h 10072"/>
              <a:gd name="connsiteX16" fmla="*/ 491 w 7176"/>
              <a:gd name="connsiteY16" fmla="*/ 4511 h 10072"/>
              <a:gd name="connsiteX17" fmla="*/ 516 w 7176"/>
              <a:gd name="connsiteY17" fmla="*/ 4828 h 10072"/>
              <a:gd name="connsiteX18" fmla="*/ 541 w 7176"/>
              <a:gd name="connsiteY18" fmla="*/ 5149 h 10072"/>
              <a:gd name="connsiteX19" fmla="*/ 565 w 7176"/>
              <a:gd name="connsiteY19" fmla="*/ 5473 h 10072"/>
              <a:gd name="connsiteX20" fmla="*/ 588 w 7176"/>
              <a:gd name="connsiteY20" fmla="*/ 5802 h 10072"/>
              <a:gd name="connsiteX21" fmla="*/ 610 w 7176"/>
              <a:gd name="connsiteY21" fmla="*/ 6131 h 10072"/>
              <a:gd name="connsiteX22" fmla="*/ 632 w 7176"/>
              <a:gd name="connsiteY22" fmla="*/ 6471 h 10072"/>
              <a:gd name="connsiteX23" fmla="*/ 653 w 7176"/>
              <a:gd name="connsiteY23" fmla="*/ 6808 h 10072"/>
              <a:gd name="connsiteX24" fmla="*/ 673 w 7176"/>
              <a:gd name="connsiteY24" fmla="*/ 7152 h 10072"/>
              <a:gd name="connsiteX25" fmla="*/ 693 w 7176"/>
              <a:gd name="connsiteY25" fmla="*/ 7496 h 10072"/>
              <a:gd name="connsiteX26" fmla="*/ 712 w 7176"/>
              <a:gd name="connsiteY26" fmla="*/ 7844 h 10072"/>
              <a:gd name="connsiteX27" fmla="*/ 730 w 7176"/>
              <a:gd name="connsiteY27" fmla="*/ 8200 h 10072"/>
              <a:gd name="connsiteX28" fmla="*/ 748 w 7176"/>
              <a:gd name="connsiteY28" fmla="*/ 8552 h 10072"/>
              <a:gd name="connsiteX29" fmla="*/ 764 w 7176"/>
              <a:gd name="connsiteY29" fmla="*/ 8908 h 10072"/>
              <a:gd name="connsiteX30" fmla="*/ 780 w 7176"/>
              <a:gd name="connsiteY30" fmla="*/ 9272 h 10072"/>
              <a:gd name="connsiteX31" fmla="*/ 795 w 7176"/>
              <a:gd name="connsiteY31" fmla="*/ 9636 h 10072"/>
              <a:gd name="connsiteX32" fmla="*/ 809 w 7176"/>
              <a:gd name="connsiteY32" fmla="*/ 10000 h 10072"/>
              <a:gd name="connsiteX33" fmla="*/ 7168 w 7176"/>
              <a:gd name="connsiteY33" fmla="*/ 10072 h 10072"/>
              <a:gd name="connsiteX34" fmla="*/ 7176 w 7176"/>
              <a:gd name="connsiteY34" fmla="*/ 145 h 10072"/>
              <a:gd name="connsiteX35" fmla="*/ 0 w 7176"/>
              <a:gd name="connsiteY35" fmla="*/ 0 h 1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176" h="10072">
                <a:moveTo>
                  <a:pt x="0" y="0"/>
                </a:moveTo>
                <a:cubicBezTo>
                  <a:pt x="12" y="83"/>
                  <a:pt x="23" y="167"/>
                  <a:pt x="35" y="250"/>
                </a:cubicBezTo>
                <a:cubicBezTo>
                  <a:pt x="46" y="334"/>
                  <a:pt x="58" y="417"/>
                  <a:pt x="69" y="501"/>
                </a:cubicBezTo>
                <a:cubicBezTo>
                  <a:pt x="80" y="588"/>
                  <a:pt x="92" y="676"/>
                  <a:pt x="103" y="763"/>
                </a:cubicBezTo>
                <a:cubicBezTo>
                  <a:pt x="114" y="849"/>
                  <a:pt x="126" y="935"/>
                  <a:pt x="137" y="1021"/>
                </a:cubicBezTo>
                <a:lnTo>
                  <a:pt x="170" y="1291"/>
                </a:lnTo>
                <a:cubicBezTo>
                  <a:pt x="181" y="1381"/>
                  <a:pt x="191" y="1471"/>
                  <a:pt x="202" y="1561"/>
                </a:cubicBezTo>
                <a:cubicBezTo>
                  <a:pt x="213" y="1652"/>
                  <a:pt x="223" y="1744"/>
                  <a:pt x="234" y="1835"/>
                </a:cubicBezTo>
                <a:lnTo>
                  <a:pt x="264" y="2117"/>
                </a:lnTo>
                <a:cubicBezTo>
                  <a:pt x="274" y="2211"/>
                  <a:pt x="285" y="2304"/>
                  <a:pt x="295" y="2398"/>
                </a:cubicBezTo>
                <a:lnTo>
                  <a:pt x="325" y="2692"/>
                </a:lnTo>
                <a:cubicBezTo>
                  <a:pt x="335" y="2790"/>
                  <a:pt x="344" y="2887"/>
                  <a:pt x="354" y="2985"/>
                </a:cubicBezTo>
                <a:cubicBezTo>
                  <a:pt x="364" y="3083"/>
                  <a:pt x="373" y="3181"/>
                  <a:pt x="383" y="3279"/>
                </a:cubicBezTo>
                <a:cubicBezTo>
                  <a:pt x="392" y="3381"/>
                  <a:pt x="401" y="3482"/>
                  <a:pt x="410" y="3584"/>
                </a:cubicBezTo>
                <a:cubicBezTo>
                  <a:pt x="419" y="3684"/>
                  <a:pt x="429" y="3785"/>
                  <a:pt x="438" y="3885"/>
                </a:cubicBezTo>
                <a:lnTo>
                  <a:pt x="465" y="4194"/>
                </a:lnTo>
                <a:cubicBezTo>
                  <a:pt x="474" y="4300"/>
                  <a:pt x="482" y="4405"/>
                  <a:pt x="491" y="4511"/>
                </a:cubicBezTo>
                <a:cubicBezTo>
                  <a:pt x="499" y="4617"/>
                  <a:pt x="508" y="4722"/>
                  <a:pt x="516" y="4828"/>
                </a:cubicBezTo>
                <a:cubicBezTo>
                  <a:pt x="524" y="4935"/>
                  <a:pt x="533" y="5042"/>
                  <a:pt x="541" y="5149"/>
                </a:cubicBezTo>
                <a:lnTo>
                  <a:pt x="565" y="5473"/>
                </a:lnTo>
                <a:cubicBezTo>
                  <a:pt x="573" y="5583"/>
                  <a:pt x="580" y="5692"/>
                  <a:pt x="588" y="5802"/>
                </a:cubicBezTo>
                <a:cubicBezTo>
                  <a:pt x="595" y="5912"/>
                  <a:pt x="603" y="6021"/>
                  <a:pt x="610" y="6131"/>
                </a:cubicBezTo>
                <a:cubicBezTo>
                  <a:pt x="617" y="6244"/>
                  <a:pt x="625" y="6358"/>
                  <a:pt x="632" y="6471"/>
                </a:cubicBezTo>
                <a:cubicBezTo>
                  <a:pt x="639" y="6583"/>
                  <a:pt x="646" y="6696"/>
                  <a:pt x="653" y="6808"/>
                </a:cubicBezTo>
                <a:cubicBezTo>
                  <a:pt x="660" y="6923"/>
                  <a:pt x="666" y="7037"/>
                  <a:pt x="673" y="7152"/>
                </a:cubicBezTo>
                <a:cubicBezTo>
                  <a:pt x="680" y="7267"/>
                  <a:pt x="686" y="7381"/>
                  <a:pt x="693" y="7496"/>
                </a:cubicBezTo>
                <a:cubicBezTo>
                  <a:pt x="699" y="7612"/>
                  <a:pt x="706" y="7728"/>
                  <a:pt x="712" y="7844"/>
                </a:cubicBezTo>
                <a:cubicBezTo>
                  <a:pt x="718" y="7963"/>
                  <a:pt x="724" y="8081"/>
                  <a:pt x="730" y="8200"/>
                </a:cubicBezTo>
                <a:cubicBezTo>
                  <a:pt x="736" y="8317"/>
                  <a:pt x="742" y="8435"/>
                  <a:pt x="748" y="8552"/>
                </a:cubicBezTo>
                <a:cubicBezTo>
                  <a:pt x="753" y="8671"/>
                  <a:pt x="759" y="8789"/>
                  <a:pt x="764" y="8908"/>
                </a:cubicBezTo>
                <a:cubicBezTo>
                  <a:pt x="769" y="9029"/>
                  <a:pt x="775" y="9151"/>
                  <a:pt x="780" y="9272"/>
                </a:cubicBezTo>
                <a:cubicBezTo>
                  <a:pt x="785" y="9393"/>
                  <a:pt x="790" y="9515"/>
                  <a:pt x="795" y="9636"/>
                </a:cubicBezTo>
                <a:cubicBezTo>
                  <a:pt x="800" y="9757"/>
                  <a:pt x="804" y="9879"/>
                  <a:pt x="809" y="10000"/>
                </a:cubicBezTo>
                <a:lnTo>
                  <a:pt x="7168" y="10072"/>
                </a:lnTo>
                <a:cubicBezTo>
                  <a:pt x="7171" y="6763"/>
                  <a:pt x="7173" y="3454"/>
                  <a:pt x="7176" y="145"/>
                </a:cubicBezTo>
                <a:lnTo>
                  <a:pt x="0" y="0"/>
                </a:lnTo>
                <a:close/>
              </a:path>
            </a:pathLst>
          </a:custGeom>
          <a:solidFill>
            <a:schemeClr val="accent2"/>
          </a:solidFill>
          <a:ln w="19050">
            <a:solidFill>
              <a:schemeClr val="bg1"/>
            </a:solidFill>
          </a:ln>
        </p:spPr>
        <p:txBody>
          <a:bodyPr vert="horz" wrap="square" lIns="91440" tIns="45720" rIns="91440" bIns="45720" numCol="1" anchor="t" anchorCtr="0" compatLnSpc="1">
            <a:prstTxWarp prst="textNoShape">
              <a:avLst/>
            </a:prstTxWarp>
          </a:bodyPr>
          <a:lstStyle/>
          <a:p>
            <a:endParaRPr lang="en-US" sz="2399"/>
          </a:p>
        </p:txBody>
      </p:sp>
      <p:sp>
        <p:nvSpPr>
          <p:cNvPr id="8" name="AutoShape 3"/>
          <p:cNvSpPr>
            <a:spLocks noChangeAspect="1" noChangeArrowheads="1" noTextEdit="1"/>
          </p:cNvSpPr>
          <p:nvPr/>
        </p:nvSpPr>
        <p:spPr bwMode="auto">
          <a:xfrm>
            <a:off x="0" y="647698"/>
            <a:ext cx="12145898" cy="62103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399"/>
          </a:p>
        </p:txBody>
      </p:sp>
      <p:sp>
        <p:nvSpPr>
          <p:cNvPr id="9" name="Freeform 5"/>
          <p:cNvSpPr>
            <a:spLocks/>
          </p:cNvSpPr>
          <p:nvPr/>
        </p:nvSpPr>
        <p:spPr bwMode="auto">
          <a:xfrm>
            <a:off x="0" y="4717905"/>
            <a:ext cx="1390597" cy="1643902"/>
          </a:xfrm>
          <a:custGeom>
            <a:avLst/>
            <a:gdLst>
              <a:gd name="T0" fmla="*/ 1199 w 2592"/>
              <a:gd name="T1" fmla="*/ 0 h 3429"/>
              <a:gd name="T2" fmla="*/ 1138 w 2592"/>
              <a:gd name="T3" fmla="*/ 69 h 3429"/>
              <a:gd name="T4" fmla="*/ 1075 w 2592"/>
              <a:gd name="T5" fmla="*/ 135 h 3429"/>
              <a:gd name="T6" fmla="*/ 1009 w 2592"/>
              <a:gd name="T7" fmla="*/ 200 h 3429"/>
              <a:gd name="T8" fmla="*/ 943 w 2592"/>
              <a:gd name="T9" fmla="*/ 264 h 3429"/>
              <a:gd name="T10" fmla="*/ 874 w 2592"/>
              <a:gd name="T11" fmla="*/ 324 h 3429"/>
              <a:gd name="T12" fmla="*/ 802 w 2592"/>
              <a:gd name="T13" fmla="*/ 382 h 3429"/>
              <a:gd name="T14" fmla="*/ 730 w 2592"/>
              <a:gd name="T15" fmla="*/ 438 h 3429"/>
              <a:gd name="T16" fmla="*/ 655 w 2592"/>
              <a:gd name="T17" fmla="*/ 492 h 3429"/>
              <a:gd name="T18" fmla="*/ 579 w 2592"/>
              <a:gd name="T19" fmla="*/ 543 h 3429"/>
              <a:gd name="T20" fmla="*/ 501 w 2592"/>
              <a:gd name="T21" fmla="*/ 593 h 3429"/>
              <a:gd name="T22" fmla="*/ 461 w 2592"/>
              <a:gd name="T23" fmla="*/ 616 h 3429"/>
              <a:gd name="T24" fmla="*/ 420 w 2592"/>
              <a:gd name="T25" fmla="*/ 639 h 3429"/>
              <a:gd name="T26" fmla="*/ 380 w 2592"/>
              <a:gd name="T27" fmla="*/ 662 h 3429"/>
              <a:gd name="T28" fmla="*/ 340 w 2592"/>
              <a:gd name="T29" fmla="*/ 684 h 3429"/>
              <a:gd name="T30" fmla="*/ 298 w 2592"/>
              <a:gd name="T31" fmla="*/ 705 h 3429"/>
              <a:gd name="T32" fmla="*/ 256 w 2592"/>
              <a:gd name="T33" fmla="*/ 725 h 3429"/>
              <a:gd name="T34" fmla="*/ 214 w 2592"/>
              <a:gd name="T35" fmla="*/ 746 h 3429"/>
              <a:gd name="T36" fmla="*/ 173 w 2592"/>
              <a:gd name="T37" fmla="*/ 764 h 3429"/>
              <a:gd name="T38" fmla="*/ 130 w 2592"/>
              <a:gd name="T39" fmla="*/ 783 h 3429"/>
              <a:gd name="T40" fmla="*/ 86 w 2592"/>
              <a:gd name="T41" fmla="*/ 802 h 3429"/>
              <a:gd name="T42" fmla="*/ 43 w 2592"/>
              <a:gd name="T43" fmla="*/ 819 h 3429"/>
              <a:gd name="T44" fmla="*/ 0 w 2592"/>
              <a:gd name="T45" fmla="*/ 836 h 3429"/>
              <a:gd name="T46" fmla="*/ 0 w 2592"/>
              <a:gd name="T47" fmla="*/ 3429 h 3429"/>
              <a:gd name="T48" fmla="*/ 92 w 2592"/>
              <a:gd name="T49" fmla="*/ 3411 h 3429"/>
              <a:gd name="T50" fmla="*/ 183 w 2592"/>
              <a:gd name="T51" fmla="*/ 3390 h 3429"/>
              <a:gd name="T52" fmla="*/ 273 w 2592"/>
              <a:gd name="T53" fmla="*/ 3369 h 3429"/>
              <a:gd name="T54" fmla="*/ 364 w 2592"/>
              <a:gd name="T55" fmla="*/ 3346 h 3429"/>
              <a:gd name="T56" fmla="*/ 453 w 2592"/>
              <a:gd name="T57" fmla="*/ 3321 h 3429"/>
              <a:gd name="T58" fmla="*/ 543 w 2592"/>
              <a:gd name="T59" fmla="*/ 3296 h 3429"/>
              <a:gd name="T60" fmla="*/ 630 w 2592"/>
              <a:gd name="T61" fmla="*/ 3268 h 3429"/>
              <a:gd name="T62" fmla="*/ 718 w 2592"/>
              <a:gd name="T63" fmla="*/ 3239 h 3429"/>
              <a:gd name="T64" fmla="*/ 806 w 2592"/>
              <a:gd name="T65" fmla="*/ 3209 h 3429"/>
              <a:gd name="T66" fmla="*/ 892 w 2592"/>
              <a:gd name="T67" fmla="*/ 3178 h 3429"/>
              <a:gd name="T68" fmla="*/ 977 w 2592"/>
              <a:gd name="T69" fmla="*/ 3144 h 3429"/>
              <a:gd name="T70" fmla="*/ 1062 w 2592"/>
              <a:gd name="T71" fmla="*/ 3110 h 3429"/>
              <a:gd name="T72" fmla="*/ 1147 w 2592"/>
              <a:gd name="T73" fmla="*/ 3074 h 3429"/>
              <a:gd name="T74" fmla="*/ 1231 w 2592"/>
              <a:gd name="T75" fmla="*/ 3036 h 3429"/>
              <a:gd name="T76" fmla="*/ 1313 w 2592"/>
              <a:gd name="T77" fmla="*/ 2998 h 3429"/>
              <a:gd name="T78" fmla="*/ 1395 w 2592"/>
              <a:gd name="T79" fmla="*/ 2957 h 3429"/>
              <a:gd name="T80" fmla="*/ 1477 w 2592"/>
              <a:gd name="T81" fmla="*/ 2917 h 3429"/>
              <a:gd name="T82" fmla="*/ 1556 w 2592"/>
              <a:gd name="T83" fmla="*/ 2874 h 3429"/>
              <a:gd name="T84" fmla="*/ 1636 w 2592"/>
              <a:gd name="T85" fmla="*/ 2831 h 3429"/>
              <a:gd name="T86" fmla="*/ 1716 w 2592"/>
              <a:gd name="T87" fmla="*/ 2785 h 3429"/>
              <a:gd name="T88" fmla="*/ 1793 w 2592"/>
              <a:gd name="T89" fmla="*/ 2739 h 3429"/>
              <a:gd name="T90" fmla="*/ 1870 w 2592"/>
              <a:gd name="T91" fmla="*/ 2691 h 3429"/>
              <a:gd name="T92" fmla="*/ 1946 w 2592"/>
              <a:gd name="T93" fmla="*/ 2642 h 3429"/>
              <a:gd name="T94" fmla="*/ 2022 w 2592"/>
              <a:gd name="T95" fmla="*/ 2592 h 3429"/>
              <a:gd name="T96" fmla="*/ 2096 w 2592"/>
              <a:gd name="T97" fmla="*/ 2540 h 3429"/>
              <a:gd name="T98" fmla="*/ 2170 w 2592"/>
              <a:gd name="T99" fmla="*/ 2488 h 3429"/>
              <a:gd name="T100" fmla="*/ 2242 w 2592"/>
              <a:gd name="T101" fmla="*/ 2434 h 3429"/>
              <a:gd name="T102" fmla="*/ 2314 w 2592"/>
              <a:gd name="T103" fmla="*/ 2379 h 3429"/>
              <a:gd name="T104" fmla="*/ 2385 w 2592"/>
              <a:gd name="T105" fmla="*/ 2323 h 3429"/>
              <a:gd name="T106" fmla="*/ 2455 w 2592"/>
              <a:gd name="T107" fmla="*/ 2267 h 3429"/>
              <a:gd name="T108" fmla="*/ 2524 w 2592"/>
              <a:gd name="T109" fmla="*/ 2208 h 3429"/>
              <a:gd name="T110" fmla="*/ 2592 w 2592"/>
              <a:gd name="T111" fmla="*/ 2149 h 3429"/>
              <a:gd name="T112" fmla="*/ 1199 w 2592"/>
              <a:gd name="T113" fmla="*/ 0 h 3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92" h="3429">
                <a:moveTo>
                  <a:pt x="1199" y="0"/>
                </a:moveTo>
                <a:lnTo>
                  <a:pt x="1138" y="69"/>
                </a:lnTo>
                <a:lnTo>
                  <a:pt x="1075" y="135"/>
                </a:lnTo>
                <a:lnTo>
                  <a:pt x="1009" y="200"/>
                </a:lnTo>
                <a:lnTo>
                  <a:pt x="943" y="264"/>
                </a:lnTo>
                <a:lnTo>
                  <a:pt x="874" y="324"/>
                </a:lnTo>
                <a:lnTo>
                  <a:pt x="802" y="382"/>
                </a:lnTo>
                <a:lnTo>
                  <a:pt x="730" y="438"/>
                </a:lnTo>
                <a:lnTo>
                  <a:pt x="655" y="492"/>
                </a:lnTo>
                <a:lnTo>
                  <a:pt x="579" y="543"/>
                </a:lnTo>
                <a:lnTo>
                  <a:pt x="501" y="593"/>
                </a:lnTo>
                <a:lnTo>
                  <a:pt x="461" y="616"/>
                </a:lnTo>
                <a:lnTo>
                  <a:pt x="420" y="639"/>
                </a:lnTo>
                <a:lnTo>
                  <a:pt x="380" y="662"/>
                </a:lnTo>
                <a:lnTo>
                  <a:pt x="340" y="684"/>
                </a:lnTo>
                <a:lnTo>
                  <a:pt x="298" y="705"/>
                </a:lnTo>
                <a:lnTo>
                  <a:pt x="256" y="725"/>
                </a:lnTo>
                <a:lnTo>
                  <a:pt x="214" y="746"/>
                </a:lnTo>
                <a:lnTo>
                  <a:pt x="173" y="764"/>
                </a:lnTo>
                <a:lnTo>
                  <a:pt x="130" y="783"/>
                </a:lnTo>
                <a:lnTo>
                  <a:pt x="86" y="802"/>
                </a:lnTo>
                <a:lnTo>
                  <a:pt x="43" y="819"/>
                </a:lnTo>
                <a:lnTo>
                  <a:pt x="0" y="836"/>
                </a:lnTo>
                <a:lnTo>
                  <a:pt x="0" y="3429"/>
                </a:lnTo>
                <a:lnTo>
                  <a:pt x="92" y="3411"/>
                </a:lnTo>
                <a:lnTo>
                  <a:pt x="183" y="3390"/>
                </a:lnTo>
                <a:lnTo>
                  <a:pt x="273" y="3369"/>
                </a:lnTo>
                <a:lnTo>
                  <a:pt x="364" y="3346"/>
                </a:lnTo>
                <a:lnTo>
                  <a:pt x="453" y="3321"/>
                </a:lnTo>
                <a:lnTo>
                  <a:pt x="543" y="3296"/>
                </a:lnTo>
                <a:lnTo>
                  <a:pt x="630" y="3268"/>
                </a:lnTo>
                <a:lnTo>
                  <a:pt x="718" y="3239"/>
                </a:lnTo>
                <a:lnTo>
                  <a:pt x="806" y="3209"/>
                </a:lnTo>
                <a:lnTo>
                  <a:pt x="892" y="3178"/>
                </a:lnTo>
                <a:lnTo>
                  <a:pt x="977" y="3144"/>
                </a:lnTo>
                <a:lnTo>
                  <a:pt x="1062" y="3110"/>
                </a:lnTo>
                <a:lnTo>
                  <a:pt x="1147" y="3074"/>
                </a:lnTo>
                <a:lnTo>
                  <a:pt x="1231" y="3036"/>
                </a:lnTo>
                <a:lnTo>
                  <a:pt x="1313" y="2998"/>
                </a:lnTo>
                <a:lnTo>
                  <a:pt x="1395" y="2957"/>
                </a:lnTo>
                <a:lnTo>
                  <a:pt x="1477" y="2917"/>
                </a:lnTo>
                <a:lnTo>
                  <a:pt x="1556" y="2874"/>
                </a:lnTo>
                <a:lnTo>
                  <a:pt x="1636" y="2831"/>
                </a:lnTo>
                <a:lnTo>
                  <a:pt x="1716" y="2785"/>
                </a:lnTo>
                <a:lnTo>
                  <a:pt x="1793" y="2739"/>
                </a:lnTo>
                <a:lnTo>
                  <a:pt x="1870" y="2691"/>
                </a:lnTo>
                <a:lnTo>
                  <a:pt x="1946" y="2642"/>
                </a:lnTo>
                <a:lnTo>
                  <a:pt x="2022" y="2592"/>
                </a:lnTo>
                <a:lnTo>
                  <a:pt x="2096" y="2540"/>
                </a:lnTo>
                <a:lnTo>
                  <a:pt x="2170" y="2488"/>
                </a:lnTo>
                <a:lnTo>
                  <a:pt x="2242" y="2434"/>
                </a:lnTo>
                <a:lnTo>
                  <a:pt x="2314" y="2379"/>
                </a:lnTo>
                <a:lnTo>
                  <a:pt x="2385" y="2323"/>
                </a:lnTo>
                <a:lnTo>
                  <a:pt x="2455" y="2267"/>
                </a:lnTo>
                <a:lnTo>
                  <a:pt x="2524" y="2208"/>
                </a:lnTo>
                <a:lnTo>
                  <a:pt x="2592" y="2149"/>
                </a:lnTo>
                <a:lnTo>
                  <a:pt x="1199" y="0"/>
                </a:lnTo>
                <a:close/>
              </a:path>
            </a:pathLst>
          </a:custGeom>
          <a:solidFill>
            <a:schemeClr val="bg2">
              <a:lumMod val="50000"/>
            </a:schemeClr>
          </a:solidFill>
          <a:ln w="19050">
            <a:solidFill>
              <a:schemeClr val="bg1"/>
            </a:solidFill>
          </a:ln>
        </p:spPr>
        <p:txBody>
          <a:bodyPr vert="horz" wrap="square" lIns="91440" tIns="45720" rIns="91440" bIns="45720" numCol="1" anchor="t" anchorCtr="0" compatLnSpc="1">
            <a:prstTxWarp prst="textNoShape">
              <a:avLst/>
            </a:prstTxWarp>
          </a:bodyPr>
          <a:lstStyle/>
          <a:p>
            <a:endParaRPr lang="en-US" sz="2399"/>
          </a:p>
        </p:txBody>
      </p:sp>
      <p:sp>
        <p:nvSpPr>
          <p:cNvPr id="11" name="Freeform 7"/>
          <p:cNvSpPr>
            <a:spLocks/>
          </p:cNvSpPr>
          <p:nvPr/>
        </p:nvSpPr>
        <p:spPr bwMode="auto">
          <a:xfrm>
            <a:off x="635266" y="4078089"/>
            <a:ext cx="1611095" cy="1645341"/>
          </a:xfrm>
          <a:custGeom>
            <a:avLst/>
            <a:gdLst>
              <a:gd name="T0" fmla="*/ 1393 w 3005"/>
              <a:gd name="T1" fmla="*/ 3434 h 3434"/>
              <a:gd name="T2" fmla="*/ 1464 w 3005"/>
              <a:gd name="T3" fmla="*/ 3370 h 3434"/>
              <a:gd name="T4" fmla="*/ 1533 w 3005"/>
              <a:gd name="T5" fmla="*/ 3306 h 3434"/>
              <a:gd name="T6" fmla="*/ 1600 w 3005"/>
              <a:gd name="T7" fmla="*/ 3239 h 3434"/>
              <a:gd name="T8" fmla="*/ 1667 w 3005"/>
              <a:gd name="T9" fmla="*/ 3172 h 3434"/>
              <a:gd name="T10" fmla="*/ 1733 w 3005"/>
              <a:gd name="T11" fmla="*/ 3104 h 3434"/>
              <a:gd name="T12" fmla="*/ 1798 w 3005"/>
              <a:gd name="T13" fmla="*/ 3035 h 3434"/>
              <a:gd name="T14" fmla="*/ 1861 w 3005"/>
              <a:gd name="T15" fmla="*/ 2965 h 3434"/>
              <a:gd name="T16" fmla="*/ 1923 w 3005"/>
              <a:gd name="T17" fmla="*/ 2893 h 3434"/>
              <a:gd name="T18" fmla="*/ 1983 w 3005"/>
              <a:gd name="T19" fmla="*/ 2819 h 3434"/>
              <a:gd name="T20" fmla="*/ 2042 w 3005"/>
              <a:gd name="T21" fmla="*/ 2746 h 3434"/>
              <a:gd name="T22" fmla="*/ 2101 w 3005"/>
              <a:gd name="T23" fmla="*/ 2671 h 3434"/>
              <a:gd name="T24" fmla="*/ 2159 w 3005"/>
              <a:gd name="T25" fmla="*/ 2595 h 3434"/>
              <a:gd name="T26" fmla="*/ 2213 w 3005"/>
              <a:gd name="T27" fmla="*/ 2518 h 3434"/>
              <a:gd name="T28" fmla="*/ 2268 w 3005"/>
              <a:gd name="T29" fmla="*/ 2441 h 3434"/>
              <a:gd name="T30" fmla="*/ 2321 w 3005"/>
              <a:gd name="T31" fmla="*/ 2362 h 3434"/>
              <a:gd name="T32" fmla="*/ 2373 w 3005"/>
              <a:gd name="T33" fmla="*/ 2282 h 3434"/>
              <a:gd name="T34" fmla="*/ 2424 w 3005"/>
              <a:gd name="T35" fmla="*/ 2202 h 3434"/>
              <a:gd name="T36" fmla="*/ 2473 w 3005"/>
              <a:gd name="T37" fmla="*/ 2120 h 3434"/>
              <a:gd name="T38" fmla="*/ 2520 w 3005"/>
              <a:gd name="T39" fmla="*/ 2038 h 3434"/>
              <a:gd name="T40" fmla="*/ 2566 w 3005"/>
              <a:gd name="T41" fmla="*/ 1954 h 3434"/>
              <a:gd name="T42" fmla="*/ 2612 w 3005"/>
              <a:gd name="T43" fmla="*/ 1869 h 3434"/>
              <a:gd name="T44" fmla="*/ 2655 w 3005"/>
              <a:gd name="T45" fmla="*/ 1785 h 3434"/>
              <a:gd name="T46" fmla="*/ 2697 w 3005"/>
              <a:gd name="T47" fmla="*/ 1698 h 3434"/>
              <a:gd name="T48" fmla="*/ 2737 w 3005"/>
              <a:gd name="T49" fmla="*/ 1612 h 3434"/>
              <a:gd name="T50" fmla="*/ 2776 w 3005"/>
              <a:gd name="T51" fmla="*/ 1524 h 3434"/>
              <a:gd name="T52" fmla="*/ 2814 w 3005"/>
              <a:gd name="T53" fmla="*/ 1435 h 3434"/>
              <a:gd name="T54" fmla="*/ 2850 w 3005"/>
              <a:gd name="T55" fmla="*/ 1346 h 3434"/>
              <a:gd name="T56" fmla="*/ 2884 w 3005"/>
              <a:gd name="T57" fmla="*/ 1255 h 3434"/>
              <a:gd name="T58" fmla="*/ 2917 w 3005"/>
              <a:gd name="T59" fmla="*/ 1164 h 3434"/>
              <a:gd name="T60" fmla="*/ 2947 w 3005"/>
              <a:gd name="T61" fmla="*/ 1074 h 3434"/>
              <a:gd name="T62" fmla="*/ 2978 w 3005"/>
              <a:gd name="T63" fmla="*/ 980 h 3434"/>
              <a:gd name="T64" fmla="*/ 3005 w 3005"/>
              <a:gd name="T65" fmla="*/ 888 h 3434"/>
              <a:gd name="T66" fmla="*/ 648 w 3005"/>
              <a:gd name="T67" fmla="*/ 0 h 3434"/>
              <a:gd name="T68" fmla="*/ 637 w 3005"/>
              <a:gd name="T69" fmla="*/ 45 h 3434"/>
              <a:gd name="T70" fmla="*/ 626 w 3005"/>
              <a:gd name="T71" fmla="*/ 89 h 3434"/>
              <a:gd name="T72" fmla="*/ 614 w 3005"/>
              <a:gd name="T73" fmla="*/ 134 h 3434"/>
              <a:gd name="T74" fmla="*/ 603 w 3005"/>
              <a:gd name="T75" fmla="*/ 179 h 3434"/>
              <a:gd name="T76" fmla="*/ 589 w 3005"/>
              <a:gd name="T77" fmla="*/ 223 h 3434"/>
              <a:gd name="T78" fmla="*/ 576 w 3005"/>
              <a:gd name="T79" fmla="*/ 266 h 3434"/>
              <a:gd name="T80" fmla="*/ 561 w 3005"/>
              <a:gd name="T81" fmla="*/ 311 h 3434"/>
              <a:gd name="T82" fmla="*/ 545 w 3005"/>
              <a:gd name="T83" fmla="*/ 354 h 3434"/>
              <a:gd name="T84" fmla="*/ 514 w 3005"/>
              <a:gd name="T85" fmla="*/ 439 h 3434"/>
              <a:gd name="T86" fmla="*/ 478 w 3005"/>
              <a:gd name="T87" fmla="*/ 524 h 3434"/>
              <a:gd name="T88" fmla="*/ 442 w 3005"/>
              <a:gd name="T89" fmla="*/ 607 h 3434"/>
              <a:gd name="T90" fmla="*/ 401 w 3005"/>
              <a:gd name="T91" fmla="*/ 688 h 3434"/>
              <a:gd name="T92" fmla="*/ 360 w 3005"/>
              <a:gd name="T93" fmla="*/ 769 h 3434"/>
              <a:gd name="T94" fmla="*/ 315 w 3005"/>
              <a:gd name="T95" fmla="*/ 848 h 3434"/>
              <a:gd name="T96" fmla="*/ 268 w 3005"/>
              <a:gd name="T97" fmla="*/ 924 h 3434"/>
              <a:gd name="T98" fmla="*/ 219 w 3005"/>
              <a:gd name="T99" fmla="*/ 1000 h 3434"/>
              <a:gd name="T100" fmla="*/ 167 w 3005"/>
              <a:gd name="T101" fmla="*/ 1074 h 3434"/>
              <a:gd name="T102" fmla="*/ 114 w 3005"/>
              <a:gd name="T103" fmla="*/ 1147 h 3434"/>
              <a:gd name="T104" fmla="*/ 57 w 3005"/>
              <a:gd name="T105" fmla="*/ 1218 h 3434"/>
              <a:gd name="T106" fmla="*/ 0 w 3005"/>
              <a:gd name="T107" fmla="*/ 1285 h 3434"/>
              <a:gd name="T108" fmla="*/ 1393 w 3005"/>
              <a:gd name="T109" fmla="*/ 3434 h 3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05" h="3434">
                <a:moveTo>
                  <a:pt x="1393" y="3434"/>
                </a:moveTo>
                <a:lnTo>
                  <a:pt x="1464" y="3370"/>
                </a:lnTo>
                <a:lnTo>
                  <a:pt x="1533" y="3306"/>
                </a:lnTo>
                <a:lnTo>
                  <a:pt x="1600" y="3239"/>
                </a:lnTo>
                <a:lnTo>
                  <a:pt x="1667" y="3172"/>
                </a:lnTo>
                <a:lnTo>
                  <a:pt x="1733" y="3104"/>
                </a:lnTo>
                <a:lnTo>
                  <a:pt x="1798" y="3035"/>
                </a:lnTo>
                <a:lnTo>
                  <a:pt x="1861" y="2965"/>
                </a:lnTo>
                <a:lnTo>
                  <a:pt x="1923" y="2893"/>
                </a:lnTo>
                <a:lnTo>
                  <a:pt x="1983" y="2819"/>
                </a:lnTo>
                <a:lnTo>
                  <a:pt x="2042" y="2746"/>
                </a:lnTo>
                <a:lnTo>
                  <a:pt x="2101" y="2671"/>
                </a:lnTo>
                <a:lnTo>
                  <a:pt x="2159" y="2595"/>
                </a:lnTo>
                <a:lnTo>
                  <a:pt x="2213" y="2518"/>
                </a:lnTo>
                <a:lnTo>
                  <a:pt x="2268" y="2441"/>
                </a:lnTo>
                <a:lnTo>
                  <a:pt x="2321" y="2362"/>
                </a:lnTo>
                <a:lnTo>
                  <a:pt x="2373" y="2282"/>
                </a:lnTo>
                <a:lnTo>
                  <a:pt x="2424" y="2202"/>
                </a:lnTo>
                <a:lnTo>
                  <a:pt x="2473" y="2120"/>
                </a:lnTo>
                <a:lnTo>
                  <a:pt x="2520" y="2038"/>
                </a:lnTo>
                <a:lnTo>
                  <a:pt x="2566" y="1954"/>
                </a:lnTo>
                <a:lnTo>
                  <a:pt x="2612" y="1869"/>
                </a:lnTo>
                <a:lnTo>
                  <a:pt x="2655" y="1785"/>
                </a:lnTo>
                <a:lnTo>
                  <a:pt x="2697" y="1698"/>
                </a:lnTo>
                <a:lnTo>
                  <a:pt x="2737" y="1612"/>
                </a:lnTo>
                <a:lnTo>
                  <a:pt x="2776" y="1524"/>
                </a:lnTo>
                <a:lnTo>
                  <a:pt x="2814" y="1435"/>
                </a:lnTo>
                <a:lnTo>
                  <a:pt x="2850" y="1346"/>
                </a:lnTo>
                <a:lnTo>
                  <a:pt x="2884" y="1255"/>
                </a:lnTo>
                <a:lnTo>
                  <a:pt x="2917" y="1164"/>
                </a:lnTo>
                <a:lnTo>
                  <a:pt x="2947" y="1074"/>
                </a:lnTo>
                <a:lnTo>
                  <a:pt x="2978" y="980"/>
                </a:lnTo>
                <a:lnTo>
                  <a:pt x="3005" y="888"/>
                </a:lnTo>
                <a:lnTo>
                  <a:pt x="648" y="0"/>
                </a:lnTo>
                <a:lnTo>
                  <a:pt x="637" y="45"/>
                </a:lnTo>
                <a:lnTo>
                  <a:pt x="626" y="89"/>
                </a:lnTo>
                <a:lnTo>
                  <a:pt x="614" y="134"/>
                </a:lnTo>
                <a:lnTo>
                  <a:pt x="603" y="179"/>
                </a:lnTo>
                <a:lnTo>
                  <a:pt x="589" y="223"/>
                </a:lnTo>
                <a:lnTo>
                  <a:pt x="576" y="266"/>
                </a:lnTo>
                <a:lnTo>
                  <a:pt x="561" y="311"/>
                </a:lnTo>
                <a:lnTo>
                  <a:pt x="545" y="354"/>
                </a:lnTo>
                <a:lnTo>
                  <a:pt x="514" y="439"/>
                </a:lnTo>
                <a:lnTo>
                  <a:pt x="478" y="524"/>
                </a:lnTo>
                <a:lnTo>
                  <a:pt x="442" y="607"/>
                </a:lnTo>
                <a:lnTo>
                  <a:pt x="401" y="688"/>
                </a:lnTo>
                <a:lnTo>
                  <a:pt x="360" y="769"/>
                </a:lnTo>
                <a:lnTo>
                  <a:pt x="315" y="848"/>
                </a:lnTo>
                <a:lnTo>
                  <a:pt x="268" y="924"/>
                </a:lnTo>
                <a:lnTo>
                  <a:pt x="219" y="1000"/>
                </a:lnTo>
                <a:lnTo>
                  <a:pt x="167" y="1074"/>
                </a:lnTo>
                <a:lnTo>
                  <a:pt x="114" y="1147"/>
                </a:lnTo>
                <a:lnTo>
                  <a:pt x="57" y="1218"/>
                </a:lnTo>
                <a:lnTo>
                  <a:pt x="0" y="1285"/>
                </a:lnTo>
                <a:lnTo>
                  <a:pt x="1393" y="3434"/>
                </a:lnTo>
                <a:close/>
              </a:path>
            </a:pathLst>
          </a:custGeom>
          <a:solidFill>
            <a:srgbClr val="313E49"/>
          </a:solidFill>
          <a:ln w="19050">
            <a:solidFill>
              <a:schemeClr val="bg1"/>
            </a:solidFill>
          </a:ln>
        </p:spPr>
        <p:txBody>
          <a:bodyPr vert="horz" wrap="square" lIns="91440" tIns="45720" rIns="91440" bIns="45720" numCol="1" anchor="t" anchorCtr="0" compatLnSpc="1">
            <a:prstTxWarp prst="textNoShape">
              <a:avLst/>
            </a:prstTxWarp>
          </a:bodyPr>
          <a:lstStyle/>
          <a:p>
            <a:endParaRPr lang="en-US" sz="2399"/>
          </a:p>
        </p:txBody>
      </p:sp>
      <p:sp>
        <p:nvSpPr>
          <p:cNvPr id="13" name="Freeform 9"/>
          <p:cNvSpPr>
            <a:spLocks/>
          </p:cNvSpPr>
          <p:nvPr/>
        </p:nvSpPr>
        <p:spPr bwMode="auto">
          <a:xfrm>
            <a:off x="963875" y="3052433"/>
            <a:ext cx="1382548" cy="1488574"/>
          </a:xfrm>
          <a:custGeom>
            <a:avLst/>
            <a:gdLst>
              <a:gd name="T0" fmla="*/ 2 w 2578"/>
              <a:gd name="T1" fmla="*/ 2216 h 3104"/>
              <a:gd name="T2" fmla="*/ 2359 w 2578"/>
              <a:gd name="T3" fmla="*/ 3104 h 3104"/>
              <a:gd name="T4" fmla="*/ 2385 w 2578"/>
              <a:gd name="T5" fmla="*/ 3012 h 3104"/>
              <a:gd name="T6" fmla="*/ 2409 w 2578"/>
              <a:gd name="T7" fmla="*/ 2920 h 3104"/>
              <a:gd name="T8" fmla="*/ 2432 w 2578"/>
              <a:gd name="T9" fmla="*/ 2828 h 3104"/>
              <a:gd name="T10" fmla="*/ 2454 w 2578"/>
              <a:gd name="T11" fmla="*/ 2734 h 3104"/>
              <a:gd name="T12" fmla="*/ 2473 w 2578"/>
              <a:gd name="T13" fmla="*/ 2641 h 3104"/>
              <a:gd name="T14" fmla="*/ 2491 w 2578"/>
              <a:gd name="T15" fmla="*/ 2546 h 3104"/>
              <a:gd name="T16" fmla="*/ 2507 w 2578"/>
              <a:gd name="T17" fmla="*/ 2451 h 3104"/>
              <a:gd name="T18" fmla="*/ 2522 w 2578"/>
              <a:gd name="T19" fmla="*/ 2356 h 3104"/>
              <a:gd name="T20" fmla="*/ 2535 w 2578"/>
              <a:gd name="T21" fmla="*/ 2259 h 3104"/>
              <a:gd name="T22" fmla="*/ 2546 w 2578"/>
              <a:gd name="T23" fmla="*/ 2163 h 3104"/>
              <a:gd name="T24" fmla="*/ 2556 w 2578"/>
              <a:gd name="T25" fmla="*/ 2065 h 3104"/>
              <a:gd name="T26" fmla="*/ 2563 w 2578"/>
              <a:gd name="T27" fmla="*/ 1967 h 3104"/>
              <a:gd name="T28" fmla="*/ 2569 w 2578"/>
              <a:gd name="T29" fmla="*/ 1869 h 3104"/>
              <a:gd name="T30" fmla="*/ 2573 w 2578"/>
              <a:gd name="T31" fmla="*/ 1770 h 3104"/>
              <a:gd name="T32" fmla="*/ 2576 w 2578"/>
              <a:gd name="T33" fmla="*/ 1672 h 3104"/>
              <a:gd name="T34" fmla="*/ 2578 w 2578"/>
              <a:gd name="T35" fmla="*/ 1571 h 3104"/>
              <a:gd name="T36" fmla="*/ 2576 w 2578"/>
              <a:gd name="T37" fmla="*/ 1469 h 3104"/>
              <a:gd name="T38" fmla="*/ 2573 w 2578"/>
              <a:gd name="T39" fmla="*/ 1369 h 3104"/>
              <a:gd name="T40" fmla="*/ 2569 w 2578"/>
              <a:gd name="T41" fmla="*/ 1266 h 3104"/>
              <a:gd name="T42" fmla="*/ 2563 w 2578"/>
              <a:gd name="T43" fmla="*/ 1166 h 3104"/>
              <a:gd name="T44" fmla="*/ 2555 w 2578"/>
              <a:gd name="T45" fmla="*/ 1066 h 3104"/>
              <a:gd name="T46" fmla="*/ 2545 w 2578"/>
              <a:gd name="T47" fmla="*/ 966 h 3104"/>
              <a:gd name="T48" fmla="*/ 2533 w 2578"/>
              <a:gd name="T49" fmla="*/ 866 h 3104"/>
              <a:gd name="T50" fmla="*/ 2519 w 2578"/>
              <a:gd name="T51" fmla="*/ 768 h 3104"/>
              <a:gd name="T52" fmla="*/ 2503 w 2578"/>
              <a:gd name="T53" fmla="*/ 671 h 3104"/>
              <a:gd name="T54" fmla="*/ 2486 w 2578"/>
              <a:gd name="T55" fmla="*/ 573 h 3104"/>
              <a:gd name="T56" fmla="*/ 2467 w 2578"/>
              <a:gd name="T57" fmla="*/ 475 h 3104"/>
              <a:gd name="T58" fmla="*/ 2447 w 2578"/>
              <a:gd name="T59" fmla="*/ 380 h 3104"/>
              <a:gd name="T60" fmla="*/ 2425 w 2578"/>
              <a:gd name="T61" fmla="*/ 284 h 3104"/>
              <a:gd name="T62" fmla="*/ 2401 w 2578"/>
              <a:gd name="T63" fmla="*/ 189 h 3104"/>
              <a:gd name="T64" fmla="*/ 2375 w 2578"/>
              <a:gd name="T65" fmla="*/ 95 h 3104"/>
              <a:gd name="T66" fmla="*/ 2348 w 2578"/>
              <a:gd name="T67" fmla="*/ 0 h 3104"/>
              <a:gd name="T68" fmla="*/ 0 w 2578"/>
              <a:gd name="T69" fmla="*/ 920 h 3104"/>
              <a:gd name="T70" fmla="*/ 17 w 2578"/>
              <a:gd name="T71" fmla="*/ 999 h 3104"/>
              <a:gd name="T72" fmla="*/ 32 w 2578"/>
              <a:gd name="T73" fmla="*/ 1078 h 3104"/>
              <a:gd name="T74" fmla="*/ 43 w 2578"/>
              <a:gd name="T75" fmla="*/ 1158 h 3104"/>
              <a:gd name="T76" fmla="*/ 53 w 2578"/>
              <a:gd name="T77" fmla="*/ 1240 h 3104"/>
              <a:gd name="T78" fmla="*/ 62 w 2578"/>
              <a:gd name="T79" fmla="*/ 1323 h 3104"/>
              <a:gd name="T80" fmla="*/ 68 w 2578"/>
              <a:gd name="T81" fmla="*/ 1405 h 3104"/>
              <a:gd name="T82" fmla="*/ 71 w 2578"/>
              <a:gd name="T83" fmla="*/ 1488 h 3104"/>
              <a:gd name="T84" fmla="*/ 72 w 2578"/>
              <a:gd name="T85" fmla="*/ 1571 h 3104"/>
              <a:gd name="T86" fmla="*/ 72 w 2578"/>
              <a:gd name="T87" fmla="*/ 1655 h 3104"/>
              <a:gd name="T88" fmla="*/ 68 w 2578"/>
              <a:gd name="T89" fmla="*/ 1737 h 3104"/>
              <a:gd name="T90" fmla="*/ 62 w 2578"/>
              <a:gd name="T91" fmla="*/ 1818 h 3104"/>
              <a:gd name="T92" fmla="*/ 55 w 2578"/>
              <a:gd name="T93" fmla="*/ 1900 h 3104"/>
              <a:gd name="T94" fmla="*/ 45 w 2578"/>
              <a:gd name="T95" fmla="*/ 1979 h 3104"/>
              <a:gd name="T96" fmla="*/ 33 w 2578"/>
              <a:gd name="T97" fmla="*/ 2059 h 3104"/>
              <a:gd name="T98" fmla="*/ 19 w 2578"/>
              <a:gd name="T99" fmla="*/ 2137 h 3104"/>
              <a:gd name="T100" fmla="*/ 2 w 2578"/>
              <a:gd name="T101" fmla="*/ 2216 h 3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78" h="3104">
                <a:moveTo>
                  <a:pt x="2" y="2216"/>
                </a:moveTo>
                <a:lnTo>
                  <a:pt x="2359" y="3104"/>
                </a:lnTo>
                <a:lnTo>
                  <a:pt x="2385" y="3012"/>
                </a:lnTo>
                <a:lnTo>
                  <a:pt x="2409" y="2920"/>
                </a:lnTo>
                <a:lnTo>
                  <a:pt x="2432" y="2828"/>
                </a:lnTo>
                <a:lnTo>
                  <a:pt x="2454" y="2734"/>
                </a:lnTo>
                <a:lnTo>
                  <a:pt x="2473" y="2641"/>
                </a:lnTo>
                <a:lnTo>
                  <a:pt x="2491" y="2546"/>
                </a:lnTo>
                <a:lnTo>
                  <a:pt x="2507" y="2451"/>
                </a:lnTo>
                <a:lnTo>
                  <a:pt x="2522" y="2356"/>
                </a:lnTo>
                <a:lnTo>
                  <a:pt x="2535" y="2259"/>
                </a:lnTo>
                <a:lnTo>
                  <a:pt x="2546" y="2163"/>
                </a:lnTo>
                <a:lnTo>
                  <a:pt x="2556" y="2065"/>
                </a:lnTo>
                <a:lnTo>
                  <a:pt x="2563" y="1967"/>
                </a:lnTo>
                <a:lnTo>
                  <a:pt x="2569" y="1869"/>
                </a:lnTo>
                <a:lnTo>
                  <a:pt x="2573" y="1770"/>
                </a:lnTo>
                <a:lnTo>
                  <a:pt x="2576" y="1672"/>
                </a:lnTo>
                <a:lnTo>
                  <a:pt x="2578" y="1571"/>
                </a:lnTo>
                <a:lnTo>
                  <a:pt x="2576" y="1469"/>
                </a:lnTo>
                <a:lnTo>
                  <a:pt x="2573" y="1369"/>
                </a:lnTo>
                <a:lnTo>
                  <a:pt x="2569" y="1266"/>
                </a:lnTo>
                <a:lnTo>
                  <a:pt x="2563" y="1166"/>
                </a:lnTo>
                <a:lnTo>
                  <a:pt x="2555" y="1066"/>
                </a:lnTo>
                <a:lnTo>
                  <a:pt x="2545" y="966"/>
                </a:lnTo>
                <a:lnTo>
                  <a:pt x="2533" y="866"/>
                </a:lnTo>
                <a:lnTo>
                  <a:pt x="2519" y="768"/>
                </a:lnTo>
                <a:lnTo>
                  <a:pt x="2503" y="671"/>
                </a:lnTo>
                <a:lnTo>
                  <a:pt x="2486" y="573"/>
                </a:lnTo>
                <a:lnTo>
                  <a:pt x="2467" y="475"/>
                </a:lnTo>
                <a:lnTo>
                  <a:pt x="2447" y="380"/>
                </a:lnTo>
                <a:lnTo>
                  <a:pt x="2425" y="284"/>
                </a:lnTo>
                <a:lnTo>
                  <a:pt x="2401" y="189"/>
                </a:lnTo>
                <a:lnTo>
                  <a:pt x="2375" y="95"/>
                </a:lnTo>
                <a:lnTo>
                  <a:pt x="2348" y="0"/>
                </a:lnTo>
                <a:lnTo>
                  <a:pt x="0" y="920"/>
                </a:lnTo>
                <a:lnTo>
                  <a:pt x="17" y="999"/>
                </a:lnTo>
                <a:lnTo>
                  <a:pt x="32" y="1078"/>
                </a:lnTo>
                <a:lnTo>
                  <a:pt x="43" y="1158"/>
                </a:lnTo>
                <a:lnTo>
                  <a:pt x="53" y="1240"/>
                </a:lnTo>
                <a:lnTo>
                  <a:pt x="62" y="1323"/>
                </a:lnTo>
                <a:lnTo>
                  <a:pt x="68" y="1405"/>
                </a:lnTo>
                <a:lnTo>
                  <a:pt x="71" y="1488"/>
                </a:lnTo>
                <a:lnTo>
                  <a:pt x="72" y="1571"/>
                </a:lnTo>
                <a:lnTo>
                  <a:pt x="72" y="1655"/>
                </a:lnTo>
                <a:lnTo>
                  <a:pt x="68" y="1737"/>
                </a:lnTo>
                <a:lnTo>
                  <a:pt x="62" y="1818"/>
                </a:lnTo>
                <a:lnTo>
                  <a:pt x="55" y="1900"/>
                </a:lnTo>
                <a:lnTo>
                  <a:pt x="45" y="1979"/>
                </a:lnTo>
                <a:lnTo>
                  <a:pt x="33" y="2059"/>
                </a:lnTo>
                <a:lnTo>
                  <a:pt x="19" y="2137"/>
                </a:lnTo>
                <a:lnTo>
                  <a:pt x="2" y="2216"/>
                </a:lnTo>
                <a:close/>
              </a:path>
            </a:pathLst>
          </a:custGeom>
          <a:solidFill>
            <a:schemeClr val="accent3"/>
          </a:solidFill>
          <a:ln w="19050">
            <a:solidFill>
              <a:schemeClr val="bg1"/>
            </a:solidFill>
          </a:ln>
        </p:spPr>
        <p:txBody>
          <a:bodyPr vert="horz" wrap="square" lIns="91440" tIns="45720" rIns="91440" bIns="45720" numCol="1" anchor="t" anchorCtr="0" compatLnSpc="1">
            <a:prstTxWarp prst="textNoShape">
              <a:avLst/>
            </a:prstTxWarp>
          </a:bodyPr>
          <a:lstStyle/>
          <a:p>
            <a:endParaRPr lang="en-US" sz="2399"/>
          </a:p>
        </p:txBody>
      </p:sp>
      <p:sp>
        <p:nvSpPr>
          <p:cNvPr id="15" name="Freeform 11"/>
          <p:cNvSpPr>
            <a:spLocks/>
          </p:cNvSpPr>
          <p:nvPr/>
        </p:nvSpPr>
        <p:spPr bwMode="auto">
          <a:xfrm>
            <a:off x="604609" y="1814110"/>
            <a:ext cx="1648445" cy="1735904"/>
          </a:xfrm>
          <a:custGeom>
            <a:avLst/>
            <a:gdLst>
              <a:gd name="T0" fmla="*/ 617 w 2965"/>
              <a:gd name="T1" fmla="*/ 3476 h 3476"/>
              <a:gd name="T2" fmla="*/ 2965 w 2965"/>
              <a:gd name="T3" fmla="*/ 2556 h 3476"/>
              <a:gd name="T4" fmla="*/ 2936 w 2965"/>
              <a:gd name="T5" fmla="*/ 2463 h 3476"/>
              <a:gd name="T6" fmla="*/ 2906 w 2965"/>
              <a:gd name="T7" fmla="*/ 2370 h 3476"/>
              <a:gd name="T8" fmla="*/ 2872 w 2965"/>
              <a:gd name="T9" fmla="*/ 2277 h 3476"/>
              <a:gd name="T10" fmla="*/ 2839 w 2965"/>
              <a:gd name="T11" fmla="*/ 2186 h 3476"/>
              <a:gd name="T12" fmla="*/ 2803 w 2965"/>
              <a:gd name="T13" fmla="*/ 2096 h 3476"/>
              <a:gd name="T14" fmla="*/ 2766 w 2965"/>
              <a:gd name="T15" fmla="*/ 2005 h 3476"/>
              <a:gd name="T16" fmla="*/ 2727 w 2965"/>
              <a:gd name="T17" fmla="*/ 1916 h 3476"/>
              <a:gd name="T18" fmla="*/ 2687 w 2965"/>
              <a:gd name="T19" fmla="*/ 1828 h 3476"/>
              <a:gd name="T20" fmla="*/ 2645 w 2965"/>
              <a:gd name="T21" fmla="*/ 1740 h 3476"/>
              <a:gd name="T22" fmla="*/ 2602 w 2965"/>
              <a:gd name="T23" fmla="*/ 1654 h 3476"/>
              <a:gd name="T24" fmla="*/ 2557 w 2965"/>
              <a:gd name="T25" fmla="*/ 1567 h 3476"/>
              <a:gd name="T26" fmla="*/ 2511 w 2965"/>
              <a:gd name="T27" fmla="*/ 1483 h 3476"/>
              <a:gd name="T28" fmla="*/ 2464 w 2965"/>
              <a:gd name="T29" fmla="*/ 1399 h 3476"/>
              <a:gd name="T30" fmla="*/ 2415 w 2965"/>
              <a:gd name="T31" fmla="*/ 1316 h 3476"/>
              <a:gd name="T32" fmla="*/ 2364 w 2965"/>
              <a:gd name="T33" fmla="*/ 1234 h 3476"/>
              <a:gd name="T34" fmla="*/ 2313 w 2965"/>
              <a:gd name="T35" fmla="*/ 1153 h 3476"/>
              <a:gd name="T36" fmla="*/ 2259 w 2965"/>
              <a:gd name="T37" fmla="*/ 1072 h 3476"/>
              <a:gd name="T38" fmla="*/ 2205 w 2965"/>
              <a:gd name="T39" fmla="*/ 993 h 3476"/>
              <a:gd name="T40" fmla="*/ 2148 w 2965"/>
              <a:gd name="T41" fmla="*/ 916 h 3476"/>
              <a:gd name="T42" fmla="*/ 2091 w 2965"/>
              <a:gd name="T43" fmla="*/ 838 h 3476"/>
              <a:gd name="T44" fmla="*/ 2033 w 2965"/>
              <a:gd name="T45" fmla="*/ 763 h 3476"/>
              <a:gd name="T46" fmla="*/ 1973 w 2965"/>
              <a:gd name="T47" fmla="*/ 688 h 3476"/>
              <a:gd name="T48" fmla="*/ 1912 w 2965"/>
              <a:gd name="T49" fmla="*/ 613 h 3476"/>
              <a:gd name="T50" fmla="*/ 1849 w 2965"/>
              <a:gd name="T51" fmla="*/ 541 h 3476"/>
              <a:gd name="T52" fmla="*/ 1786 w 2965"/>
              <a:gd name="T53" fmla="*/ 469 h 3476"/>
              <a:gd name="T54" fmla="*/ 1721 w 2965"/>
              <a:gd name="T55" fmla="*/ 399 h 3476"/>
              <a:gd name="T56" fmla="*/ 1655 w 2965"/>
              <a:gd name="T57" fmla="*/ 330 h 3476"/>
              <a:gd name="T58" fmla="*/ 1587 w 2965"/>
              <a:gd name="T59" fmla="*/ 261 h 3476"/>
              <a:gd name="T60" fmla="*/ 1518 w 2965"/>
              <a:gd name="T61" fmla="*/ 195 h 3476"/>
              <a:gd name="T62" fmla="*/ 1449 w 2965"/>
              <a:gd name="T63" fmla="*/ 128 h 3476"/>
              <a:gd name="T64" fmla="*/ 1378 w 2965"/>
              <a:gd name="T65" fmla="*/ 64 h 3476"/>
              <a:gd name="T66" fmla="*/ 1307 w 2965"/>
              <a:gd name="T67" fmla="*/ 0 h 3476"/>
              <a:gd name="T68" fmla="*/ 0 w 2965"/>
              <a:gd name="T69" fmla="*/ 2232 h 3476"/>
              <a:gd name="T70" fmla="*/ 54 w 2965"/>
              <a:gd name="T71" fmla="*/ 2300 h 3476"/>
              <a:gd name="T72" fmla="*/ 108 w 2965"/>
              <a:gd name="T73" fmla="*/ 2368 h 3476"/>
              <a:gd name="T74" fmla="*/ 158 w 2965"/>
              <a:gd name="T75" fmla="*/ 2438 h 3476"/>
              <a:gd name="T76" fmla="*/ 207 w 2965"/>
              <a:gd name="T77" fmla="*/ 2510 h 3476"/>
              <a:gd name="T78" fmla="*/ 253 w 2965"/>
              <a:gd name="T79" fmla="*/ 2583 h 3476"/>
              <a:gd name="T80" fmla="*/ 298 w 2965"/>
              <a:gd name="T81" fmla="*/ 2658 h 3476"/>
              <a:gd name="T82" fmla="*/ 341 w 2965"/>
              <a:gd name="T83" fmla="*/ 2734 h 3476"/>
              <a:gd name="T84" fmla="*/ 381 w 2965"/>
              <a:gd name="T85" fmla="*/ 2812 h 3476"/>
              <a:gd name="T86" fmla="*/ 419 w 2965"/>
              <a:gd name="T87" fmla="*/ 2891 h 3476"/>
              <a:gd name="T88" fmla="*/ 454 w 2965"/>
              <a:gd name="T89" fmla="*/ 2970 h 3476"/>
              <a:gd name="T90" fmla="*/ 488 w 2965"/>
              <a:gd name="T91" fmla="*/ 3053 h 3476"/>
              <a:gd name="T92" fmla="*/ 518 w 2965"/>
              <a:gd name="T93" fmla="*/ 3135 h 3476"/>
              <a:gd name="T94" fmla="*/ 547 w 2965"/>
              <a:gd name="T95" fmla="*/ 3218 h 3476"/>
              <a:gd name="T96" fmla="*/ 573 w 2965"/>
              <a:gd name="T97" fmla="*/ 3303 h 3476"/>
              <a:gd name="T98" fmla="*/ 596 w 2965"/>
              <a:gd name="T99" fmla="*/ 3389 h 3476"/>
              <a:gd name="T100" fmla="*/ 617 w 2965"/>
              <a:gd name="T101" fmla="*/ 3476 h 3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65" h="3476">
                <a:moveTo>
                  <a:pt x="617" y="3476"/>
                </a:moveTo>
                <a:lnTo>
                  <a:pt x="2965" y="2556"/>
                </a:lnTo>
                <a:lnTo>
                  <a:pt x="2936" y="2463"/>
                </a:lnTo>
                <a:lnTo>
                  <a:pt x="2906" y="2370"/>
                </a:lnTo>
                <a:lnTo>
                  <a:pt x="2872" y="2277"/>
                </a:lnTo>
                <a:lnTo>
                  <a:pt x="2839" y="2186"/>
                </a:lnTo>
                <a:lnTo>
                  <a:pt x="2803" y="2096"/>
                </a:lnTo>
                <a:lnTo>
                  <a:pt x="2766" y="2005"/>
                </a:lnTo>
                <a:lnTo>
                  <a:pt x="2727" y="1916"/>
                </a:lnTo>
                <a:lnTo>
                  <a:pt x="2687" y="1828"/>
                </a:lnTo>
                <a:lnTo>
                  <a:pt x="2645" y="1740"/>
                </a:lnTo>
                <a:lnTo>
                  <a:pt x="2602" y="1654"/>
                </a:lnTo>
                <a:lnTo>
                  <a:pt x="2557" y="1567"/>
                </a:lnTo>
                <a:lnTo>
                  <a:pt x="2511" y="1483"/>
                </a:lnTo>
                <a:lnTo>
                  <a:pt x="2464" y="1399"/>
                </a:lnTo>
                <a:lnTo>
                  <a:pt x="2415" y="1316"/>
                </a:lnTo>
                <a:lnTo>
                  <a:pt x="2364" y="1234"/>
                </a:lnTo>
                <a:lnTo>
                  <a:pt x="2313" y="1153"/>
                </a:lnTo>
                <a:lnTo>
                  <a:pt x="2259" y="1072"/>
                </a:lnTo>
                <a:lnTo>
                  <a:pt x="2205" y="993"/>
                </a:lnTo>
                <a:lnTo>
                  <a:pt x="2148" y="916"/>
                </a:lnTo>
                <a:lnTo>
                  <a:pt x="2091" y="838"/>
                </a:lnTo>
                <a:lnTo>
                  <a:pt x="2033" y="763"/>
                </a:lnTo>
                <a:lnTo>
                  <a:pt x="1973" y="688"/>
                </a:lnTo>
                <a:lnTo>
                  <a:pt x="1912" y="613"/>
                </a:lnTo>
                <a:lnTo>
                  <a:pt x="1849" y="541"/>
                </a:lnTo>
                <a:lnTo>
                  <a:pt x="1786" y="469"/>
                </a:lnTo>
                <a:lnTo>
                  <a:pt x="1721" y="399"/>
                </a:lnTo>
                <a:lnTo>
                  <a:pt x="1655" y="330"/>
                </a:lnTo>
                <a:lnTo>
                  <a:pt x="1587" y="261"/>
                </a:lnTo>
                <a:lnTo>
                  <a:pt x="1518" y="195"/>
                </a:lnTo>
                <a:lnTo>
                  <a:pt x="1449" y="128"/>
                </a:lnTo>
                <a:lnTo>
                  <a:pt x="1378" y="64"/>
                </a:lnTo>
                <a:lnTo>
                  <a:pt x="1307" y="0"/>
                </a:lnTo>
                <a:lnTo>
                  <a:pt x="0" y="2232"/>
                </a:lnTo>
                <a:lnTo>
                  <a:pt x="54" y="2300"/>
                </a:lnTo>
                <a:lnTo>
                  <a:pt x="108" y="2368"/>
                </a:lnTo>
                <a:lnTo>
                  <a:pt x="158" y="2438"/>
                </a:lnTo>
                <a:lnTo>
                  <a:pt x="207" y="2510"/>
                </a:lnTo>
                <a:lnTo>
                  <a:pt x="253" y="2583"/>
                </a:lnTo>
                <a:lnTo>
                  <a:pt x="298" y="2658"/>
                </a:lnTo>
                <a:lnTo>
                  <a:pt x="341" y="2734"/>
                </a:lnTo>
                <a:lnTo>
                  <a:pt x="381" y="2812"/>
                </a:lnTo>
                <a:lnTo>
                  <a:pt x="419" y="2891"/>
                </a:lnTo>
                <a:lnTo>
                  <a:pt x="454" y="2970"/>
                </a:lnTo>
                <a:lnTo>
                  <a:pt x="488" y="3053"/>
                </a:lnTo>
                <a:lnTo>
                  <a:pt x="518" y="3135"/>
                </a:lnTo>
                <a:lnTo>
                  <a:pt x="547" y="3218"/>
                </a:lnTo>
                <a:lnTo>
                  <a:pt x="573" y="3303"/>
                </a:lnTo>
                <a:lnTo>
                  <a:pt x="596" y="3389"/>
                </a:lnTo>
                <a:lnTo>
                  <a:pt x="617" y="3476"/>
                </a:lnTo>
                <a:close/>
              </a:path>
            </a:pathLst>
          </a:custGeom>
          <a:solidFill>
            <a:schemeClr val="accent2"/>
          </a:solidFill>
          <a:ln w="19050">
            <a:solidFill>
              <a:schemeClr val="bg1"/>
            </a:solidFill>
          </a:ln>
        </p:spPr>
        <p:txBody>
          <a:bodyPr vert="horz" wrap="square" lIns="91440" tIns="45720" rIns="91440" bIns="45720" numCol="1" anchor="t" anchorCtr="0" compatLnSpc="1">
            <a:prstTxWarp prst="textNoShape">
              <a:avLst/>
            </a:prstTxWarp>
          </a:bodyPr>
          <a:lstStyle/>
          <a:p>
            <a:endParaRPr lang="en-US" sz="2399"/>
          </a:p>
        </p:txBody>
      </p:sp>
      <p:sp>
        <p:nvSpPr>
          <p:cNvPr id="17" name="Freeform 13"/>
          <p:cNvSpPr>
            <a:spLocks/>
          </p:cNvSpPr>
          <p:nvPr/>
        </p:nvSpPr>
        <p:spPr bwMode="auto">
          <a:xfrm>
            <a:off x="1" y="1224432"/>
            <a:ext cx="1360014" cy="1659722"/>
          </a:xfrm>
          <a:custGeom>
            <a:avLst/>
            <a:gdLst>
              <a:gd name="T0" fmla="*/ 2535 w 2535"/>
              <a:gd name="T1" fmla="*/ 1230 h 3462"/>
              <a:gd name="T2" fmla="*/ 2399 w 2535"/>
              <a:gd name="T3" fmla="*/ 1118 h 3462"/>
              <a:gd name="T4" fmla="*/ 2261 w 2535"/>
              <a:gd name="T5" fmla="*/ 1009 h 3462"/>
              <a:gd name="T6" fmla="*/ 2119 w 2535"/>
              <a:gd name="T7" fmla="*/ 905 h 3462"/>
              <a:gd name="T8" fmla="*/ 1975 w 2535"/>
              <a:gd name="T9" fmla="*/ 806 h 3462"/>
              <a:gd name="T10" fmla="*/ 1825 w 2535"/>
              <a:gd name="T11" fmla="*/ 711 h 3462"/>
              <a:gd name="T12" fmla="*/ 1674 w 2535"/>
              <a:gd name="T13" fmla="*/ 620 h 3462"/>
              <a:gd name="T14" fmla="*/ 1518 w 2535"/>
              <a:gd name="T15" fmla="*/ 535 h 3462"/>
              <a:gd name="T16" fmla="*/ 1360 w 2535"/>
              <a:gd name="T17" fmla="*/ 455 h 3462"/>
              <a:gd name="T18" fmla="*/ 1199 w 2535"/>
              <a:gd name="T19" fmla="*/ 378 h 3462"/>
              <a:gd name="T20" fmla="*/ 1036 w 2535"/>
              <a:gd name="T21" fmla="*/ 308 h 3462"/>
              <a:gd name="T22" fmla="*/ 869 w 2535"/>
              <a:gd name="T23" fmla="*/ 243 h 3462"/>
              <a:gd name="T24" fmla="*/ 699 w 2535"/>
              <a:gd name="T25" fmla="*/ 184 h 3462"/>
              <a:gd name="T26" fmla="*/ 528 w 2535"/>
              <a:gd name="T27" fmla="*/ 130 h 3462"/>
              <a:gd name="T28" fmla="*/ 354 w 2535"/>
              <a:gd name="T29" fmla="*/ 81 h 3462"/>
              <a:gd name="T30" fmla="*/ 178 w 2535"/>
              <a:gd name="T31" fmla="*/ 37 h 3462"/>
              <a:gd name="T32" fmla="*/ 0 w 2535"/>
              <a:gd name="T33" fmla="*/ 0 h 3462"/>
              <a:gd name="T34" fmla="*/ 45 w 2535"/>
              <a:gd name="T35" fmla="*/ 2610 h 3462"/>
              <a:gd name="T36" fmla="*/ 134 w 2535"/>
              <a:gd name="T37" fmla="*/ 2648 h 3462"/>
              <a:gd name="T38" fmla="*/ 222 w 2535"/>
              <a:gd name="T39" fmla="*/ 2687 h 3462"/>
              <a:gd name="T40" fmla="*/ 307 w 2535"/>
              <a:gd name="T41" fmla="*/ 2728 h 3462"/>
              <a:gd name="T42" fmla="*/ 391 w 2535"/>
              <a:gd name="T43" fmla="*/ 2773 h 3462"/>
              <a:gd name="T44" fmla="*/ 474 w 2535"/>
              <a:gd name="T45" fmla="*/ 2820 h 3462"/>
              <a:gd name="T46" fmla="*/ 556 w 2535"/>
              <a:gd name="T47" fmla="*/ 2871 h 3462"/>
              <a:gd name="T48" fmla="*/ 635 w 2535"/>
              <a:gd name="T49" fmla="*/ 2923 h 3462"/>
              <a:gd name="T50" fmla="*/ 711 w 2535"/>
              <a:gd name="T51" fmla="*/ 2979 h 3462"/>
              <a:gd name="T52" fmla="*/ 787 w 2535"/>
              <a:gd name="T53" fmla="*/ 3035 h 3462"/>
              <a:gd name="T54" fmla="*/ 861 w 2535"/>
              <a:gd name="T55" fmla="*/ 3095 h 3462"/>
              <a:gd name="T56" fmla="*/ 933 w 2535"/>
              <a:gd name="T57" fmla="*/ 3157 h 3462"/>
              <a:gd name="T58" fmla="*/ 1002 w 2535"/>
              <a:gd name="T59" fmla="*/ 3221 h 3462"/>
              <a:gd name="T60" fmla="*/ 1069 w 2535"/>
              <a:gd name="T61" fmla="*/ 3288 h 3462"/>
              <a:gd name="T62" fmla="*/ 1134 w 2535"/>
              <a:gd name="T63" fmla="*/ 3356 h 3462"/>
              <a:gd name="T64" fmla="*/ 1197 w 2535"/>
              <a:gd name="T65" fmla="*/ 3426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35" h="3462">
                <a:moveTo>
                  <a:pt x="1228" y="3462"/>
                </a:moveTo>
                <a:lnTo>
                  <a:pt x="2535" y="1230"/>
                </a:lnTo>
                <a:lnTo>
                  <a:pt x="2467" y="1174"/>
                </a:lnTo>
                <a:lnTo>
                  <a:pt x="2399" y="1118"/>
                </a:lnTo>
                <a:lnTo>
                  <a:pt x="2330" y="1063"/>
                </a:lnTo>
                <a:lnTo>
                  <a:pt x="2261" y="1009"/>
                </a:lnTo>
                <a:lnTo>
                  <a:pt x="2191" y="957"/>
                </a:lnTo>
                <a:lnTo>
                  <a:pt x="2119" y="905"/>
                </a:lnTo>
                <a:lnTo>
                  <a:pt x="2047" y="855"/>
                </a:lnTo>
                <a:lnTo>
                  <a:pt x="1975" y="806"/>
                </a:lnTo>
                <a:lnTo>
                  <a:pt x="1900" y="757"/>
                </a:lnTo>
                <a:lnTo>
                  <a:pt x="1825" y="711"/>
                </a:lnTo>
                <a:lnTo>
                  <a:pt x="1750" y="665"/>
                </a:lnTo>
                <a:lnTo>
                  <a:pt x="1674" y="620"/>
                </a:lnTo>
                <a:lnTo>
                  <a:pt x="1596" y="577"/>
                </a:lnTo>
                <a:lnTo>
                  <a:pt x="1518" y="535"/>
                </a:lnTo>
                <a:lnTo>
                  <a:pt x="1439" y="494"/>
                </a:lnTo>
                <a:lnTo>
                  <a:pt x="1360" y="455"/>
                </a:lnTo>
                <a:lnTo>
                  <a:pt x="1281" y="416"/>
                </a:lnTo>
                <a:lnTo>
                  <a:pt x="1199" y="378"/>
                </a:lnTo>
                <a:lnTo>
                  <a:pt x="1118" y="343"/>
                </a:lnTo>
                <a:lnTo>
                  <a:pt x="1036" y="308"/>
                </a:lnTo>
                <a:lnTo>
                  <a:pt x="953" y="275"/>
                </a:lnTo>
                <a:lnTo>
                  <a:pt x="869" y="243"/>
                </a:lnTo>
                <a:lnTo>
                  <a:pt x="784" y="213"/>
                </a:lnTo>
                <a:lnTo>
                  <a:pt x="699" y="184"/>
                </a:lnTo>
                <a:lnTo>
                  <a:pt x="615" y="155"/>
                </a:lnTo>
                <a:lnTo>
                  <a:pt x="528" y="130"/>
                </a:lnTo>
                <a:lnTo>
                  <a:pt x="442" y="105"/>
                </a:lnTo>
                <a:lnTo>
                  <a:pt x="354" y="81"/>
                </a:lnTo>
                <a:lnTo>
                  <a:pt x="266" y="59"/>
                </a:lnTo>
                <a:lnTo>
                  <a:pt x="178" y="37"/>
                </a:lnTo>
                <a:lnTo>
                  <a:pt x="89" y="19"/>
                </a:lnTo>
                <a:lnTo>
                  <a:pt x="0" y="0"/>
                </a:lnTo>
                <a:lnTo>
                  <a:pt x="0" y="2593"/>
                </a:lnTo>
                <a:lnTo>
                  <a:pt x="45" y="2610"/>
                </a:lnTo>
                <a:lnTo>
                  <a:pt x="89" y="2629"/>
                </a:lnTo>
                <a:lnTo>
                  <a:pt x="134" y="2648"/>
                </a:lnTo>
                <a:lnTo>
                  <a:pt x="177" y="2667"/>
                </a:lnTo>
                <a:lnTo>
                  <a:pt x="222" y="2687"/>
                </a:lnTo>
                <a:lnTo>
                  <a:pt x="265" y="2707"/>
                </a:lnTo>
                <a:lnTo>
                  <a:pt x="307" y="2728"/>
                </a:lnTo>
                <a:lnTo>
                  <a:pt x="350" y="2751"/>
                </a:lnTo>
                <a:lnTo>
                  <a:pt x="391" y="2773"/>
                </a:lnTo>
                <a:lnTo>
                  <a:pt x="433" y="2797"/>
                </a:lnTo>
                <a:lnTo>
                  <a:pt x="474" y="2820"/>
                </a:lnTo>
                <a:lnTo>
                  <a:pt x="515" y="2845"/>
                </a:lnTo>
                <a:lnTo>
                  <a:pt x="556" y="2871"/>
                </a:lnTo>
                <a:lnTo>
                  <a:pt x="594" y="2897"/>
                </a:lnTo>
                <a:lnTo>
                  <a:pt x="635" y="2923"/>
                </a:lnTo>
                <a:lnTo>
                  <a:pt x="674" y="2950"/>
                </a:lnTo>
                <a:lnTo>
                  <a:pt x="711" y="2979"/>
                </a:lnTo>
                <a:lnTo>
                  <a:pt x="750" y="3006"/>
                </a:lnTo>
                <a:lnTo>
                  <a:pt x="787" y="3035"/>
                </a:lnTo>
                <a:lnTo>
                  <a:pt x="823" y="3065"/>
                </a:lnTo>
                <a:lnTo>
                  <a:pt x="861" y="3095"/>
                </a:lnTo>
                <a:lnTo>
                  <a:pt x="897" y="3126"/>
                </a:lnTo>
                <a:lnTo>
                  <a:pt x="933" y="3157"/>
                </a:lnTo>
                <a:lnTo>
                  <a:pt x="967" y="3189"/>
                </a:lnTo>
                <a:lnTo>
                  <a:pt x="1002" y="3221"/>
                </a:lnTo>
                <a:lnTo>
                  <a:pt x="1035" y="3254"/>
                </a:lnTo>
                <a:lnTo>
                  <a:pt x="1069" y="3288"/>
                </a:lnTo>
                <a:lnTo>
                  <a:pt x="1102" y="3321"/>
                </a:lnTo>
                <a:lnTo>
                  <a:pt x="1134" y="3356"/>
                </a:lnTo>
                <a:lnTo>
                  <a:pt x="1166" y="3390"/>
                </a:lnTo>
                <a:lnTo>
                  <a:pt x="1197" y="3426"/>
                </a:lnTo>
                <a:lnTo>
                  <a:pt x="1228" y="3462"/>
                </a:lnTo>
                <a:close/>
              </a:path>
            </a:pathLst>
          </a:custGeom>
          <a:solidFill>
            <a:srgbClr val="006772"/>
          </a:solidFill>
          <a:ln w="19050">
            <a:solidFill>
              <a:schemeClr val="bg1"/>
            </a:solidFill>
          </a:ln>
        </p:spPr>
        <p:txBody>
          <a:bodyPr vert="horz" wrap="square" lIns="91440" tIns="45720" rIns="91440" bIns="45720" numCol="1" anchor="t" anchorCtr="0" compatLnSpc="1">
            <a:prstTxWarp prst="textNoShape">
              <a:avLst/>
            </a:prstTxWarp>
          </a:bodyPr>
          <a:lstStyle/>
          <a:p>
            <a:endParaRPr lang="en-US" sz="2399"/>
          </a:p>
        </p:txBody>
      </p:sp>
      <p:sp>
        <p:nvSpPr>
          <p:cNvPr id="18" name="Freeform 14"/>
          <p:cNvSpPr>
            <a:spLocks/>
          </p:cNvSpPr>
          <p:nvPr/>
        </p:nvSpPr>
        <p:spPr bwMode="auto">
          <a:xfrm>
            <a:off x="-543696" y="647700"/>
            <a:ext cx="12681316" cy="1175275"/>
          </a:xfrm>
          <a:custGeom>
            <a:avLst/>
            <a:gdLst>
              <a:gd name="T0" fmla="*/ 2535 w 23028"/>
              <a:gd name="T1" fmla="*/ 2433 h 2433"/>
              <a:gd name="T2" fmla="*/ 23028 w 23028"/>
              <a:gd name="T3" fmla="*/ 2433 h 2433"/>
              <a:gd name="T4" fmla="*/ 23028 w 23028"/>
              <a:gd name="T5" fmla="*/ 0 h 2433"/>
              <a:gd name="T6" fmla="*/ 0 w 23028"/>
              <a:gd name="T7" fmla="*/ 0 h 2433"/>
              <a:gd name="T8" fmla="*/ 0 w 23028"/>
              <a:gd name="T9" fmla="*/ 1203 h 2433"/>
              <a:gd name="T10" fmla="*/ 89 w 23028"/>
              <a:gd name="T11" fmla="*/ 1222 h 2433"/>
              <a:gd name="T12" fmla="*/ 178 w 23028"/>
              <a:gd name="T13" fmla="*/ 1240 h 2433"/>
              <a:gd name="T14" fmla="*/ 266 w 23028"/>
              <a:gd name="T15" fmla="*/ 1262 h 2433"/>
              <a:gd name="T16" fmla="*/ 354 w 23028"/>
              <a:gd name="T17" fmla="*/ 1284 h 2433"/>
              <a:gd name="T18" fmla="*/ 442 w 23028"/>
              <a:gd name="T19" fmla="*/ 1308 h 2433"/>
              <a:gd name="T20" fmla="*/ 528 w 23028"/>
              <a:gd name="T21" fmla="*/ 1333 h 2433"/>
              <a:gd name="T22" fmla="*/ 615 w 23028"/>
              <a:gd name="T23" fmla="*/ 1358 h 2433"/>
              <a:gd name="T24" fmla="*/ 699 w 23028"/>
              <a:gd name="T25" fmla="*/ 1387 h 2433"/>
              <a:gd name="T26" fmla="*/ 784 w 23028"/>
              <a:gd name="T27" fmla="*/ 1416 h 2433"/>
              <a:gd name="T28" fmla="*/ 869 w 23028"/>
              <a:gd name="T29" fmla="*/ 1446 h 2433"/>
              <a:gd name="T30" fmla="*/ 953 w 23028"/>
              <a:gd name="T31" fmla="*/ 1478 h 2433"/>
              <a:gd name="T32" fmla="*/ 1036 w 23028"/>
              <a:gd name="T33" fmla="*/ 1511 h 2433"/>
              <a:gd name="T34" fmla="*/ 1118 w 23028"/>
              <a:gd name="T35" fmla="*/ 1546 h 2433"/>
              <a:gd name="T36" fmla="*/ 1199 w 23028"/>
              <a:gd name="T37" fmla="*/ 1581 h 2433"/>
              <a:gd name="T38" fmla="*/ 1281 w 23028"/>
              <a:gd name="T39" fmla="*/ 1619 h 2433"/>
              <a:gd name="T40" fmla="*/ 1360 w 23028"/>
              <a:gd name="T41" fmla="*/ 1658 h 2433"/>
              <a:gd name="T42" fmla="*/ 1439 w 23028"/>
              <a:gd name="T43" fmla="*/ 1697 h 2433"/>
              <a:gd name="T44" fmla="*/ 1518 w 23028"/>
              <a:gd name="T45" fmla="*/ 1738 h 2433"/>
              <a:gd name="T46" fmla="*/ 1596 w 23028"/>
              <a:gd name="T47" fmla="*/ 1780 h 2433"/>
              <a:gd name="T48" fmla="*/ 1674 w 23028"/>
              <a:gd name="T49" fmla="*/ 1823 h 2433"/>
              <a:gd name="T50" fmla="*/ 1750 w 23028"/>
              <a:gd name="T51" fmla="*/ 1868 h 2433"/>
              <a:gd name="T52" fmla="*/ 1825 w 23028"/>
              <a:gd name="T53" fmla="*/ 1914 h 2433"/>
              <a:gd name="T54" fmla="*/ 1900 w 23028"/>
              <a:gd name="T55" fmla="*/ 1960 h 2433"/>
              <a:gd name="T56" fmla="*/ 1975 w 23028"/>
              <a:gd name="T57" fmla="*/ 2009 h 2433"/>
              <a:gd name="T58" fmla="*/ 2047 w 23028"/>
              <a:gd name="T59" fmla="*/ 2058 h 2433"/>
              <a:gd name="T60" fmla="*/ 2119 w 23028"/>
              <a:gd name="T61" fmla="*/ 2108 h 2433"/>
              <a:gd name="T62" fmla="*/ 2191 w 23028"/>
              <a:gd name="T63" fmla="*/ 2160 h 2433"/>
              <a:gd name="T64" fmla="*/ 2261 w 23028"/>
              <a:gd name="T65" fmla="*/ 2212 h 2433"/>
              <a:gd name="T66" fmla="*/ 2330 w 23028"/>
              <a:gd name="T67" fmla="*/ 2266 h 2433"/>
              <a:gd name="T68" fmla="*/ 2399 w 23028"/>
              <a:gd name="T69" fmla="*/ 2321 h 2433"/>
              <a:gd name="T70" fmla="*/ 2467 w 23028"/>
              <a:gd name="T71" fmla="*/ 2377 h 2433"/>
              <a:gd name="T72" fmla="*/ 2535 w 23028"/>
              <a:gd name="T73" fmla="*/ 2433 h 2433"/>
              <a:gd name="connsiteX0" fmla="*/ 1101 w 10000"/>
              <a:gd name="connsiteY0" fmla="*/ 10000 h 10000"/>
              <a:gd name="connsiteX1" fmla="*/ 10000 w 10000"/>
              <a:gd name="connsiteY1" fmla="*/ 10000 h 10000"/>
              <a:gd name="connsiteX2" fmla="*/ 7484 w 10000"/>
              <a:gd name="connsiteY2" fmla="*/ 99 h 10000"/>
              <a:gd name="connsiteX3" fmla="*/ 0 w 10000"/>
              <a:gd name="connsiteY3" fmla="*/ 0 h 10000"/>
              <a:gd name="connsiteX4" fmla="*/ 0 w 10000"/>
              <a:gd name="connsiteY4" fmla="*/ 4945 h 10000"/>
              <a:gd name="connsiteX5" fmla="*/ 39 w 10000"/>
              <a:gd name="connsiteY5" fmla="*/ 5023 h 10000"/>
              <a:gd name="connsiteX6" fmla="*/ 77 w 10000"/>
              <a:gd name="connsiteY6" fmla="*/ 5097 h 10000"/>
              <a:gd name="connsiteX7" fmla="*/ 116 w 10000"/>
              <a:gd name="connsiteY7" fmla="*/ 5187 h 10000"/>
              <a:gd name="connsiteX8" fmla="*/ 154 w 10000"/>
              <a:gd name="connsiteY8" fmla="*/ 5277 h 10000"/>
              <a:gd name="connsiteX9" fmla="*/ 192 w 10000"/>
              <a:gd name="connsiteY9" fmla="*/ 5376 h 10000"/>
              <a:gd name="connsiteX10" fmla="*/ 229 w 10000"/>
              <a:gd name="connsiteY10" fmla="*/ 5479 h 10000"/>
              <a:gd name="connsiteX11" fmla="*/ 267 w 10000"/>
              <a:gd name="connsiteY11" fmla="*/ 5582 h 10000"/>
              <a:gd name="connsiteX12" fmla="*/ 304 w 10000"/>
              <a:gd name="connsiteY12" fmla="*/ 5701 h 10000"/>
              <a:gd name="connsiteX13" fmla="*/ 340 w 10000"/>
              <a:gd name="connsiteY13" fmla="*/ 5820 h 10000"/>
              <a:gd name="connsiteX14" fmla="*/ 377 w 10000"/>
              <a:gd name="connsiteY14" fmla="*/ 5943 h 10000"/>
              <a:gd name="connsiteX15" fmla="*/ 414 w 10000"/>
              <a:gd name="connsiteY15" fmla="*/ 6075 h 10000"/>
              <a:gd name="connsiteX16" fmla="*/ 450 w 10000"/>
              <a:gd name="connsiteY16" fmla="*/ 6210 h 10000"/>
              <a:gd name="connsiteX17" fmla="*/ 485 w 10000"/>
              <a:gd name="connsiteY17" fmla="*/ 6354 h 10000"/>
              <a:gd name="connsiteX18" fmla="*/ 521 w 10000"/>
              <a:gd name="connsiteY18" fmla="*/ 6498 h 10000"/>
              <a:gd name="connsiteX19" fmla="*/ 556 w 10000"/>
              <a:gd name="connsiteY19" fmla="*/ 6654 h 10000"/>
              <a:gd name="connsiteX20" fmla="*/ 591 w 10000"/>
              <a:gd name="connsiteY20" fmla="*/ 6815 h 10000"/>
              <a:gd name="connsiteX21" fmla="*/ 625 w 10000"/>
              <a:gd name="connsiteY21" fmla="*/ 6975 h 10000"/>
              <a:gd name="connsiteX22" fmla="*/ 659 w 10000"/>
              <a:gd name="connsiteY22" fmla="*/ 7143 h 10000"/>
              <a:gd name="connsiteX23" fmla="*/ 693 w 10000"/>
              <a:gd name="connsiteY23" fmla="*/ 7316 h 10000"/>
              <a:gd name="connsiteX24" fmla="*/ 727 w 10000"/>
              <a:gd name="connsiteY24" fmla="*/ 7493 h 10000"/>
              <a:gd name="connsiteX25" fmla="*/ 760 w 10000"/>
              <a:gd name="connsiteY25" fmla="*/ 7678 h 10000"/>
              <a:gd name="connsiteX26" fmla="*/ 793 w 10000"/>
              <a:gd name="connsiteY26" fmla="*/ 7867 h 10000"/>
              <a:gd name="connsiteX27" fmla="*/ 825 w 10000"/>
              <a:gd name="connsiteY27" fmla="*/ 8056 h 10000"/>
              <a:gd name="connsiteX28" fmla="*/ 858 w 10000"/>
              <a:gd name="connsiteY28" fmla="*/ 8257 h 10000"/>
              <a:gd name="connsiteX29" fmla="*/ 889 w 10000"/>
              <a:gd name="connsiteY29" fmla="*/ 8459 h 10000"/>
              <a:gd name="connsiteX30" fmla="*/ 920 w 10000"/>
              <a:gd name="connsiteY30" fmla="*/ 8664 h 10000"/>
              <a:gd name="connsiteX31" fmla="*/ 951 w 10000"/>
              <a:gd name="connsiteY31" fmla="*/ 8878 h 10000"/>
              <a:gd name="connsiteX32" fmla="*/ 982 w 10000"/>
              <a:gd name="connsiteY32" fmla="*/ 9092 h 10000"/>
              <a:gd name="connsiteX33" fmla="*/ 1012 w 10000"/>
              <a:gd name="connsiteY33" fmla="*/ 9314 h 10000"/>
              <a:gd name="connsiteX34" fmla="*/ 1042 w 10000"/>
              <a:gd name="connsiteY34" fmla="*/ 9540 h 10000"/>
              <a:gd name="connsiteX35" fmla="*/ 1071 w 10000"/>
              <a:gd name="connsiteY35" fmla="*/ 9770 h 10000"/>
              <a:gd name="connsiteX36" fmla="*/ 1101 w 10000"/>
              <a:gd name="connsiteY36" fmla="*/ 10000 h 10000"/>
              <a:gd name="connsiteX0" fmla="*/ 1101 w 7487"/>
              <a:gd name="connsiteY0" fmla="*/ 10000 h 10076"/>
              <a:gd name="connsiteX1" fmla="*/ 7487 w 7487"/>
              <a:gd name="connsiteY1" fmla="*/ 10076 h 10076"/>
              <a:gd name="connsiteX2" fmla="*/ 7484 w 7487"/>
              <a:gd name="connsiteY2" fmla="*/ 99 h 10076"/>
              <a:gd name="connsiteX3" fmla="*/ 0 w 7487"/>
              <a:gd name="connsiteY3" fmla="*/ 0 h 10076"/>
              <a:gd name="connsiteX4" fmla="*/ 0 w 7487"/>
              <a:gd name="connsiteY4" fmla="*/ 4945 h 10076"/>
              <a:gd name="connsiteX5" fmla="*/ 39 w 7487"/>
              <a:gd name="connsiteY5" fmla="*/ 5023 h 10076"/>
              <a:gd name="connsiteX6" fmla="*/ 77 w 7487"/>
              <a:gd name="connsiteY6" fmla="*/ 5097 h 10076"/>
              <a:gd name="connsiteX7" fmla="*/ 116 w 7487"/>
              <a:gd name="connsiteY7" fmla="*/ 5187 h 10076"/>
              <a:gd name="connsiteX8" fmla="*/ 154 w 7487"/>
              <a:gd name="connsiteY8" fmla="*/ 5277 h 10076"/>
              <a:gd name="connsiteX9" fmla="*/ 192 w 7487"/>
              <a:gd name="connsiteY9" fmla="*/ 5376 h 10076"/>
              <a:gd name="connsiteX10" fmla="*/ 229 w 7487"/>
              <a:gd name="connsiteY10" fmla="*/ 5479 h 10076"/>
              <a:gd name="connsiteX11" fmla="*/ 267 w 7487"/>
              <a:gd name="connsiteY11" fmla="*/ 5582 h 10076"/>
              <a:gd name="connsiteX12" fmla="*/ 304 w 7487"/>
              <a:gd name="connsiteY12" fmla="*/ 5701 h 10076"/>
              <a:gd name="connsiteX13" fmla="*/ 340 w 7487"/>
              <a:gd name="connsiteY13" fmla="*/ 5820 h 10076"/>
              <a:gd name="connsiteX14" fmla="*/ 377 w 7487"/>
              <a:gd name="connsiteY14" fmla="*/ 5943 h 10076"/>
              <a:gd name="connsiteX15" fmla="*/ 414 w 7487"/>
              <a:gd name="connsiteY15" fmla="*/ 6075 h 10076"/>
              <a:gd name="connsiteX16" fmla="*/ 450 w 7487"/>
              <a:gd name="connsiteY16" fmla="*/ 6210 h 10076"/>
              <a:gd name="connsiteX17" fmla="*/ 485 w 7487"/>
              <a:gd name="connsiteY17" fmla="*/ 6354 h 10076"/>
              <a:gd name="connsiteX18" fmla="*/ 521 w 7487"/>
              <a:gd name="connsiteY18" fmla="*/ 6498 h 10076"/>
              <a:gd name="connsiteX19" fmla="*/ 556 w 7487"/>
              <a:gd name="connsiteY19" fmla="*/ 6654 h 10076"/>
              <a:gd name="connsiteX20" fmla="*/ 591 w 7487"/>
              <a:gd name="connsiteY20" fmla="*/ 6815 h 10076"/>
              <a:gd name="connsiteX21" fmla="*/ 625 w 7487"/>
              <a:gd name="connsiteY21" fmla="*/ 6975 h 10076"/>
              <a:gd name="connsiteX22" fmla="*/ 659 w 7487"/>
              <a:gd name="connsiteY22" fmla="*/ 7143 h 10076"/>
              <a:gd name="connsiteX23" fmla="*/ 693 w 7487"/>
              <a:gd name="connsiteY23" fmla="*/ 7316 h 10076"/>
              <a:gd name="connsiteX24" fmla="*/ 727 w 7487"/>
              <a:gd name="connsiteY24" fmla="*/ 7493 h 10076"/>
              <a:gd name="connsiteX25" fmla="*/ 760 w 7487"/>
              <a:gd name="connsiteY25" fmla="*/ 7678 h 10076"/>
              <a:gd name="connsiteX26" fmla="*/ 793 w 7487"/>
              <a:gd name="connsiteY26" fmla="*/ 7867 h 10076"/>
              <a:gd name="connsiteX27" fmla="*/ 825 w 7487"/>
              <a:gd name="connsiteY27" fmla="*/ 8056 h 10076"/>
              <a:gd name="connsiteX28" fmla="*/ 858 w 7487"/>
              <a:gd name="connsiteY28" fmla="*/ 8257 h 10076"/>
              <a:gd name="connsiteX29" fmla="*/ 889 w 7487"/>
              <a:gd name="connsiteY29" fmla="*/ 8459 h 10076"/>
              <a:gd name="connsiteX30" fmla="*/ 920 w 7487"/>
              <a:gd name="connsiteY30" fmla="*/ 8664 h 10076"/>
              <a:gd name="connsiteX31" fmla="*/ 951 w 7487"/>
              <a:gd name="connsiteY31" fmla="*/ 8878 h 10076"/>
              <a:gd name="connsiteX32" fmla="*/ 982 w 7487"/>
              <a:gd name="connsiteY32" fmla="*/ 9092 h 10076"/>
              <a:gd name="connsiteX33" fmla="*/ 1012 w 7487"/>
              <a:gd name="connsiteY33" fmla="*/ 9314 h 10076"/>
              <a:gd name="connsiteX34" fmla="*/ 1042 w 7487"/>
              <a:gd name="connsiteY34" fmla="*/ 9540 h 10076"/>
              <a:gd name="connsiteX35" fmla="*/ 1071 w 7487"/>
              <a:gd name="connsiteY35" fmla="*/ 9770 h 10076"/>
              <a:gd name="connsiteX36" fmla="*/ 1101 w 7487"/>
              <a:gd name="connsiteY36" fmla="*/ 10000 h 10076"/>
              <a:gd name="connsiteX0" fmla="*/ 1471 w 10000"/>
              <a:gd name="connsiteY0" fmla="*/ 9925 h 10000"/>
              <a:gd name="connsiteX1" fmla="*/ 10000 w 10000"/>
              <a:gd name="connsiteY1" fmla="*/ 10000 h 10000"/>
              <a:gd name="connsiteX2" fmla="*/ 9996 w 10000"/>
              <a:gd name="connsiteY2" fmla="*/ 98 h 10000"/>
              <a:gd name="connsiteX3" fmla="*/ 0 w 10000"/>
              <a:gd name="connsiteY3" fmla="*/ 0 h 10000"/>
              <a:gd name="connsiteX4" fmla="*/ 0 w 10000"/>
              <a:gd name="connsiteY4" fmla="*/ 4908 h 10000"/>
              <a:gd name="connsiteX5" fmla="*/ 52 w 10000"/>
              <a:gd name="connsiteY5" fmla="*/ 4985 h 10000"/>
              <a:gd name="connsiteX6" fmla="*/ 103 w 10000"/>
              <a:gd name="connsiteY6" fmla="*/ 5059 h 10000"/>
              <a:gd name="connsiteX7" fmla="*/ 155 w 10000"/>
              <a:gd name="connsiteY7" fmla="*/ 5148 h 10000"/>
              <a:gd name="connsiteX8" fmla="*/ 206 w 10000"/>
              <a:gd name="connsiteY8" fmla="*/ 5237 h 10000"/>
              <a:gd name="connsiteX9" fmla="*/ 256 w 10000"/>
              <a:gd name="connsiteY9" fmla="*/ 5335 h 10000"/>
              <a:gd name="connsiteX10" fmla="*/ 306 w 10000"/>
              <a:gd name="connsiteY10" fmla="*/ 5438 h 10000"/>
              <a:gd name="connsiteX11" fmla="*/ 357 w 10000"/>
              <a:gd name="connsiteY11" fmla="*/ 5540 h 10000"/>
              <a:gd name="connsiteX12" fmla="*/ 406 w 10000"/>
              <a:gd name="connsiteY12" fmla="*/ 5658 h 10000"/>
              <a:gd name="connsiteX13" fmla="*/ 454 w 10000"/>
              <a:gd name="connsiteY13" fmla="*/ 5776 h 10000"/>
              <a:gd name="connsiteX14" fmla="*/ 504 w 10000"/>
              <a:gd name="connsiteY14" fmla="*/ 5898 h 10000"/>
              <a:gd name="connsiteX15" fmla="*/ 553 w 10000"/>
              <a:gd name="connsiteY15" fmla="*/ 6029 h 10000"/>
              <a:gd name="connsiteX16" fmla="*/ 601 w 10000"/>
              <a:gd name="connsiteY16" fmla="*/ 6163 h 10000"/>
              <a:gd name="connsiteX17" fmla="*/ 648 w 10000"/>
              <a:gd name="connsiteY17" fmla="*/ 6306 h 10000"/>
              <a:gd name="connsiteX18" fmla="*/ 696 w 10000"/>
              <a:gd name="connsiteY18" fmla="*/ 6449 h 10000"/>
              <a:gd name="connsiteX19" fmla="*/ 743 w 10000"/>
              <a:gd name="connsiteY19" fmla="*/ 6604 h 10000"/>
              <a:gd name="connsiteX20" fmla="*/ 789 w 10000"/>
              <a:gd name="connsiteY20" fmla="*/ 6764 h 10000"/>
              <a:gd name="connsiteX21" fmla="*/ 835 w 10000"/>
              <a:gd name="connsiteY21" fmla="*/ 6922 h 10000"/>
              <a:gd name="connsiteX22" fmla="*/ 880 w 10000"/>
              <a:gd name="connsiteY22" fmla="*/ 7089 h 10000"/>
              <a:gd name="connsiteX23" fmla="*/ 926 w 10000"/>
              <a:gd name="connsiteY23" fmla="*/ 7261 h 10000"/>
              <a:gd name="connsiteX24" fmla="*/ 971 w 10000"/>
              <a:gd name="connsiteY24" fmla="*/ 7436 h 10000"/>
              <a:gd name="connsiteX25" fmla="*/ 1015 w 10000"/>
              <a:gd name="connsiteY25" fmla="*/ 7620 h 10000"/>
              <a:gd name="connsiteX26" fmla="*/ 1059 w 10000"/>
              <a:gd name="connsiteY26" fmla="*/ 7808 h 10000"/>
              <a:gd name="connsiteX27" fmla="*/ 1102 w 10000"/>
              <a:gd name="connsiteY27" fmla="*/ 7995 h 10000"/>
              <a:gd name="connsiteX28" fmla="*/ 1146 w 10000"/>
              <a:gd name="connsiteY28" fmla="*/ 8195 h 10000"/>
              <a:gd name="connsiteX29" fmla="*/ 1187 w 10000"/>
              <a:gd name="connsiteY29" fmla="*/ 8395 h 10000"/>
              <a:gd name="connsiteX30" fmla="*/ 1229 w 10000"/>
              <a:gd name="connsiteY30" fmla="*/ 8599 h 10000"/>
              <a:gd name="connsiteX31" fmla="*/ 1270 w 10000"/>
              <a:gd name="connsiteY31" fmla="*/ 8811 h 10000"/>
              <a:gd name="connsiteX32" fmla="*/ 1312 w 10000"/>
              <a:gd name="connsiteY32" fmla="*/ 9023 h 10000"/>
              <a:gd name="connsiteX33" fmla="*/ 1352 w 10000"/>
              <a:gd name="connsiteY33" fmla="*/ 9244 h 10000"/>
              <a:gd name="connsiteX34" fmla="*/ 1392 w 10000"/>
              <a:gd name="connsiteY34" fmla="*/ 9468 h 10000"/>
              <a:gd name="connsiteX35" fmla="*/ 1430 w 10000"/>
              <a:gd name="connsiteY35" fmla="*/ 9696 h 10000"/>
              <a:gd name="connsiteX36" fmla="*/ 1471 w 10000"/>
              <a:gd name="connsiteY36" fmla="*/ 9925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00" h="10000">
                <a:moveTo>
                  <a:pt x="1471" y="9925"/>
                </a:moveTo>
                <a:lnTo>
                  <a:pt x="10000" y="10000"/>
                </a:lnTo>
                <a:cubicBezTo>
                  <a:pt x="9999" y="6699"/>
                  <a:pt x="9997" y="3399"/>
                  <a:pt x="9996" y="98"/>
                </a:cubicBezTo>
                <a:lnTo>
                  <a:pt x="0" y="0"/>
                </a:lnTo>
                <a:lnTo>
                  <a:pt x="0" y="4908"/>
                </a:lnTo>
                <a:cubicBezTo>
                  <a:pt x="17" y="4934"/>
                  <a:pt x="35" y="4959"/>
                  <a:pt x="52" y="4985"/>
                </a:cubicBezTo>
                <a:cubicBezTo>
                  <a:pt x="69" y="5010"/>
                  <a:pt x="85" y="5034"/>
                  <a:pt x="103" y="5059"/>
                </a:cubicBezTo>
                <a:cubicBezTo>
                  <a:pt x="120" y="5089"/>
                  <a:pt x="138" y="5118"/>
                  <a:pt x="155" y="5148"/>
                </a:cubicBezTo>
                <a:cubicBezTo>
                  <a:pt x="172" y="5178"/>
                  <a:pt x="188" y="5207"/>
                  <a:pt x="206" y="5237"/>
                </a:cubicBezTo>
                <a:cubicBezTo>
                  <a:pt x="223" y="5270"/>
                  <a:pt x="239" y="5303"/>
                  <a:pt x="256" y="5335"/>
                </a:cubicBezTo>
                <a:cubicBezTo>
                  <a:pt x="272" y="5369"/>
                  <a:pt x="290" y="5404"/>
                  <a:pt x="306" y="5438"/>
                </a:cubicBezTo>
                <a:cubicBezTo>
                  <a:pt x="323" y="5471"/>
                  <a:pt x="339" y="5506"/>
                  <a:pt x="357" y="5540"/>
                </a:cubicBezTo>
                <a:cubicBezTo>
                  <a:pt x="373" y="5580"/>
                  <a:pt x="390" y="5618"/>
                  <a:pt x="406" y="5658"/>
                </a:cubicBezTo>
                <a:cubicBezTo>
                  <a:pt x="422" y="5698"/>
                  <a:pt x="438" y="5736"/>
                  <a:pt x="454" y="5776"/>
                </a:cubicBezTo>
                <a:cubicBezTo>
                  <a:pt x="470" y="5817"/>
                  <a:pt x="488" y="5857"/>
                  <a:pt x="504" y="5898"/>
                </a:cubicBezTo>
                <a:cubicBezTo>
                  <a:pt x="520" y="5942"/>
                  <a:pt x="537" y="5986"/>
                  <a:pt x="553" y="6029"/>
                </a:cubicBezTo>
                <a:cubicBezTo>
                  <a:pt x="569" y="6074"/>
                  <a:pt x="585" y="6118"/>
                  <a:pt x="601" y="6163"/>
                </a:cubicBezTo>
                <a:cubicBezTo>
                  <a:pt x="617" y="6211"/>
                  <a:pt x="632" y="6258"/>
                  <a:pt x="648" y="6306"/>
                </a:cubicBezTo>
                <a:cubicBezTo>
                  <a:pt x="664" y="6354"/>
                  <a:pt x="680" y="6401"/>
                  <a:pt x="696" y="6449"/>
                </a:cubicBezTo>
                <a:cubicBezTo>
                  <a:pt x="712" y="6501"/>
                  <a:pt x="727" y="6552"/>
                  <a:pt x="743" y="6604"/>
                </a:cubicBezTo>
                <a:cubicBezTo>
                  <a:pt x="759" y="6657"/>
                  <a:pt x="773" y="6710"/>
                  <a:pt x="789" y="6764"/>
                </a:cubicBezTo>
                <a:cubicBezTo>
                  <a:pt x="804" y="6816"/>
                  <a:pt x="820" y="6870"/>
                  <a:pt x="835" y="6922"/>
                </a:cubicBezTo>
                <a:cubicBezTo>
                  <a:pt x="849" y="6978"/>
                  <a:pt x="866" y="7034"/>
                  <a:pt x="880" y="7089"/>
                </a:cubicBezTo>
                <a:cubicBezTo>
                  <a:pt x="895" y="7147"/>
                  <a:pt x="911" y="7203"/>
                  <a:pt x="926" y="7261"/>
                </a:cubicBezTo>
                <a:cubicBezTo>
                  <a:pt x="940" y="7319"/>
                  <a:pt x="956" y="7378"/>
                  <a:pt x="971" y="7436"/>
                </a:cubicBezTo>
                <a:cubicBezTo>
                  <a:pt x="986" y="7498"/>
                  <a:pt x="1000" y="7559"/>
                  <a:pt x="1015" y="7620"/>
                </a:cubicBezTo>
                <a:cubicBezTo>
                  <a:pt x="1030" y="7683"/>
                  <a:pt x="1044" y="7745"/>
                  <a:pt x="1059" y="7808"/>
                </a:cubicBezTo>
                <a:cubicBezTo>
                  <a:pt x="1074" y="7870"/>
                  <a:pt x="1087" y="7933"/>
                  <a:pt x="1102" y="7995"/>
                </a:cubicBezTo>
                <a:cubicBezTo>
                  <a:pt x="1117" y="8062"/>
                  <a:pt x="1131" y="8128"/>
                  <a:pt x="1146" y="8195"/>
                </a:cubicBezTo>
                <a:cubicBezTo>
                  <a:pt x="1159" y="8261"/>
                  <a:pt x="1174" y="8329"/>
                  <a:pt x="1187" y="8395"/>
                </a:cubicBezTo>
                <a:lnTo>
                  <a:pt x="1229" y="8599"/>
                </a:lnTo>
                <a:cubicBezTo>
                  <a:pt x="1242" y="8669"/>
                  <a:pt x="1257" y="8741"/>
                  <a:pt x="1270" y="8811"/>
                </a:cubicBezTo>
                <a:cubicBezTo>
                  <a:pt x="1284" y="8882"/>
                  <a:pt x="1298" y="8953"/>
                  <a:pt x="1312" y="9023"/>
                </a:cubicBezTo>
                <a:cubicBezTo>
                  <a:pt x="1325" y="9097"/>
                  <a:pt x="1339" y="9170"/>
                  <a:pt x="1352" y="9244"/>
                </a:cubicBezTo>
                <a:cubicBezTo>
                  <a:pt x="1365" y="9318"/>
                  <a:pt x="1378" y="9394"/>
                  <a:pt x="1392" y="9468"/>
                </a:cubicBezTo>
                <a:cubicBezTo>
                  <a:pt x="1405" y="9544"/>
                  <a:pt x="1417" y="9620"/>
                  <a:pt x="1430" y="9696"/>
                </a:cubicBezTo>
                <a:cubicBezTo>
                  <a:pt x="1444" y="9773"/>
                  <a:pt x="1457" y="9848"/>
                  <a:pt x="1471" y="9925"/>
                </a:cubicBezTo>
                <a:close/>
              </a:path>
            </a:pathLst>
          </a:custGeom>
          <a:solidFill>
            <a:srgbClr val="006772"/>
          </a:solidFill>
          <a:ln w="19050">
            <a:solidFill>
              <a:schemeClr val="bg1"/>
            </a:solidFill>
          </a:ln>
        </p:spPr>
        <p:txBody>
          <a:bodyPr vert="horz" wrap="square" lIns="91440" tIns="45720" rIns="91440" bIns="45720" numCol="1" anchor="t" anchorCtr="0" compatLnSpc="1">
            <a:prstTxWarp prst="textNoShape">
              <a:avLst/>
            </a:prstTxWarp>
          </a:bodyPr>
          <a:lstStyle/>
          <a:p>
            <a:endParaRPr lang="en-US" sz="2399"/>
          </a:p>
        </p:txBody>
      </p:sp>
      <p:sp>
        <p:nvSpPr>
          <p:cNvPr id="19" name="Freeform 15"/>
          <p:cNvSpPr>
            <a:spLocks/>
          </p:cNvSpPr>
          <p:nvPr/>
        </p:nvSpPr>
        <p:spPr bwMode="auto">
          <a:xfrm>
            <a:off x="1" y="2467068"/>
            <a:ext cx="1028461" cy="2652107"/>
          </a:xfrm>
          <a:custGeom>
            <a:avLst/>
            <a:gdLst>
              <a:gd name="T0" fmla="*/ 1824 w 1917"/>
              <a:gd name="T1" fmla="*/ 2026 h 5530"/>
              <a:gd name="T2" fmla="*/ 1775 w 1917"/>
              <a:gd name="T3" fmla="*/ 1855 h 5530"/>
              <a:gd name="T4" fmla="*/ 1716 w 1917"/>
              <a:gd name="T5" fmla="*/ 1690 h 5530"/>
              <a:gd name="T6" fmla="*/ 1647 w 1917"/>
              <a:gd name="T7" fmla="*/ 1528 h 5530"/>
              <a:gd name="T8" fmla="*/ 1569 w 1917"/>
              <a:gd name="T9" fmla="*/ 1371 h 5530"/>
              <a:gd name="T10" fmla="*/ 1481 w 1917"/>
              <a:gd name="T11" fmla="*/ 1220 h 5530"/>
              <a:gd name="T12" fmla="*/ 1386 w 1917"/>
              <a:gd name="T13" fmla="*/ 1075 h 5530"/>
              <a:gd name="T14" fmla="*/ 1283 w 1917"/>
              <a:gd name="T15" fmla="*/ 937 h 5530"/>
              <a:gd name="T16" fmla="*/ 1198 w 1917"/>
              <a:gd name="T17" fmla="*/ 833 h 5530"/>
              <a:gd name="T18" fmla="*/ 1134 w 1917"/>
              <a:gd name="T19" fmla="*/ 763 h 5530"/>
              <a:gd name="T20" fmla="*/ 1070 w 1917"/>
              <a:gd name="T21" fmla="*/ 695 h 5530"/>
              <a:gd name="T22" fmla="*/ 1002 w 1917"/>
              <a:gd name="T23" fmla="*/ 628 h 5530"/>
              <a:gd name="T24" fmla="*/ 933 w 1917"/>
              <a:gd name="T25" fmla="*/ 564 h 5530"/>
              <a:gd name="T26" fmla="*/ 861 w 1917"/>
              <a:gd name="T27" fmla="*/ 502 h 5530"/>
              <a:gd name="T28" fmla="*/ 788 w 1917"/>
              <a:gd name="T29" fmla="*/ 442 h 5530"/>
              <a:gd name="T30" fmla="*/ 711 w 1917"/>
              <a:gd name="T31" fmla="*/ 386 h 5530"/>
              <a:gd name="T32" fmla="*/ 635 w 1917"/>
              <a:gd name="T33" fmla="*/ 330 h 5530"/>
              <a:gd name="T34" fmla="*/ 556 w 1917"/>
              <a:gd name="T35" fmla="*/ 278 h 5530"/>
              <a:gd name="T36" fmla="*/ 474 w 1917"/>
              <a:gd name="T37" fmla="*/ 227 h 5530"/>
              <a:gd name="T38" fmla="*/ 392 w 1917"/>
              <a:gd name="T39" fmla="*/ 180 h 5530"/>
              <a:gd name="T40" fmla="*/ 307 w 1917"/>
              <a:gd name="T41" fmla="*/ 135 h 5530"/>
              <a:gd name="T42" fmla="*/ 222 w 1917"/>
              <a:gd name="T43" fmla="*/ 94 h 5530"/>
              <a:gd name="T44" fmla="*/ 134 w 1917"/>
              <a:gd name="T45" fmla="*/ 55 h 5530"/>
              <a:gd name="T46" fmla="*/ 45 w 1917"/>
              <a:gd name="T47" fmla="*/ 17 h 5530"/>
              <a:gd name="T48" fmla="*/ 0 w 1917"/>
              <a:gd name="T49" fmla="*/ 5530 h 5530"/>
              <a:gd name="T50" fmla="*/ 87 w 1917"/>
              <a:gd name="T51" fmla="*/ 5496 h 5530"/>
              <a:gd name="T52" fmla="*/ 173 w 1917"/>
              <a:gd name="T53" fmla="*/ 5458 h 5530"/>
              <a:gd name="T54" fmla="*/ 256 w 1917"/>
              <a:gd name="T55" fmla="*/ 5419 h 5530"/>
              <a:gd name="T56" fmla="*/ 340 w 1917"/>
              <a:gd name="T57" fmla="*/ 5378 h 5530"/>
              <a:gd name="T58" fmla="*/ 421 w 1917"/>
              <a:gd name="T59" fmla="*/ 5333 h 5530"/>
              <a:gd name="T60" fmla="*/ 501 w 1917"/>
              <a:gd name="T61" fmla="*/ 5287 h 5530"/>
              <a:gd name="T62" fmla="*/ 655 w 1917"/>
              <a:gd name="T63" fmla="*/ 5186 h 5530"/>
              <a:gd name="T64" fmla="*/ 802 w 1917"/>
              <a:gd name="T65" fmla="*/ 5076 h 5530"/>
              <a:gd name="T66" fmla="*/ 943 w 1917"/>
              <a:gd name="T67" fmla="*/ 4958 h 5530"/>
              <a:gd name="T68" fmla="*/ 1075 w 1917"/>
              <a:gd name="T69" fmla="*/ 4829 h 5530"/>
              <a:gd name="T70" fmla="*/ 1199 w 1917"/>
              <a:gd name="T71" fmla="*/ 4694 h 5530"/>
              <a:gd name="T72" fmla="*/ 1313 w 1917"/>
              <a:gd name="T73" fmla="*/ 4556 h 5530"/>
              <a:gd name="T74" fmla="*/ 1418 w 1917"/>
              <a:gd name="T75" fmla="*/ 4409 h 5530"/>
              <a:gd name="T76" fmla="*/ 1514 w 1917"/>
              <a:gd name="T77" fmla="*/ 4257 h 5530"/>
              <a:gd name="T78" fmla="*/ 1601 w 1917"/>
              <a:gd name="T79" fmla="*/ 4097 h 5530"/>
              <a:gd name="T80" fmla="*/ 1678 w 1917"/>
              <a:gd name="T81" fmla="*/ 3933 h 5530"/>
              <a:gd name="T82" fmla="*/ 1745 w 1917"/>
              <a:gd name="T83" fmla="*/ 3763 h 5530"/>
              <a:gd name="T84" fmla="*/ 1775 w 1917"/>
              <a:gd name="T85" fmla="*/ 3675 h 5530"/>
              <a:gd name="T86" fmla="*/ 1802 w 1917"/>
              <a:gd name="T87" fmla="*/ 3588 h 5530"/>
              <a:gd name="T88" fmla="*/ 1825 w 1917"/>
              <a:gd name="T89" fmla="*/ 3498 h 5530"/>
              <a:gd name="T90" fmla="*/ 1847 w 1917"/>
              <a:gd name="T91" fmla="*/ 3409 h 5530"/>
              <a:gd name="T92" fmla="*/ 1878 w 1917"/>
              <a:gd name="T93" fmla="*/ 3252 h 5530"/>
              <a:gd name="T94" fmla="*/ 1900 w 1917"/>
              <a:gd name="T95" fmla="*/ 3093 h 5530"/>
              <a:gd name="T96" fmla="*/ 1913 w 1917"/>
              <a:gd name="T97" fmla="*/ 2930 h 5530"/>
              <a:gd name="T98" fmla="*/ 1917 w 1917"/>
              <a:gd name="T99" fmla="*/ 2764 h 5530"/>
              <a:gd name="T100" fmla="*/ 1913 w 1917"/>
              <a:gd name="T101" fmla="*/ 2598 h 5530"/>
              <a:gd name="T102" fmla="*/ 1899 w 1917"/>
              <a:gd name="T103" fmla="*/ 2433 h 5530"/>
              <a:gd name="T104" fmla="*/ 1877 w 1917"/>
              <a:gd name="T105" fmla="*/ 2271 h 5530"/>
              <a:gd name="T106" fmla="*/ 1845 w 1917"/>
              <a:gd name="T107" fmla="*/ 2113 h 5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17" h="5530">
                <a:moveTo>
                  <a:pt x="1845" y="2113"/>
                </a:moveTo>
                <a:lnTo>
                  <a:pt x="1824" y="2026"/>
                </a:lnTo>
                <a:lnTo>
                  <a:pt x="1801" y="1940"/>
                </a:lnTo>
                <a:lnTo>
                  <a:pt x="1775" y="1855"/>
                </a:lnTo>
                <a:lnTo>
                  <a:pt x="1746" y="1772"/>
                </a:lnTo>
                <a:lnTo>
                  <a:pt x="1716" y="1690"/>
                </a:lnTo>
                <a:lnTo>
                  <a:pt x="1683" y="1607"/>
                </a:lnTo>
                <a:lnTo>
                  <a:pt x="1647" y="1528"/>
                </a:lnTo>
                <a:lnTo>
                  <a:pt x="1609" y="1449"/>
                </a:lnTo>
                <a:lnTo>
                  <a:pt x="1569" y="1371"/>
                </a:lnTo>
                <a:lnTo>
                  <a:pt x="1526" y="1295"/>
                </a:lnTo>
                <a:lnTo>
                  <a:pt x="1481" y="1220"/>
                </a:lnTo>
                <a:lnTo>
                  <a:pt x="1435" y="1147"/>
                </a:lnTo>
                <a:lnTo>
                  <a:pt x="1386" y="1075"/>
                </a:lnTo>
                <a:lnTo>
                  <a:pt x="1336" y="1005"/>
                </a:lnTo>
                <a:lnTo>
                  <a:pt x="1283" y="937"/>
                </a:lnTo>
                <a:lnTo>
                  <a:pt x="1228" y="869"/>
                </a:lnTo>
                <a:lnTo>
                  <a:pt x="1198" y="833"/>
                </a:lnTo>
                <a:lnTo>
                  <a:pt x="1166" y="797"/>
                </a:lnTo>
                <a:lnTo>
                  <a:pt x="1134" y="763"/>
                </a:lnTo>
                <a:lnTo>
                  <a:pt x="1103" y="728"/>
                </a:lnTo>
                <a:lnTo>
                  <a:pt x="1070" y="695"/>
                </a:lnTo>
                <a:lnTo>
                  <a:pt x="1035" y="661"/>
                </a:lnTo>
                <a:lnTo>
                  <a:pt x="1002" y="628"/>
                </a:lnTo>
                <a:lnTo>
                  <a:pt x="967" y="596"/>
                </a:lnTo>
                <a:lnTo>
                  <a:pt x="933" y="564"/>
                </a:lnTo>
                <a:lnTo>
                  <a:pt x="897" y="533"/>
                </a:lnTo>
                <a:lnTo>
                  <a:pt x="861" y="502"/>
                </a:lnTo>
                <a:lnTo>
                  <a:pt x="824" y="472"/>
                </a:lnTo>
                <a:lnTo>
                  <a:pt x="788" y="442"/>
                </a:lnTo>
                <a:lnTo>
                  <a:pt x="750" y="413"/>
                </a:lnTo>
                <a:lnTo>
                  <a:pt x="711" y="386"/>
                </a:lnTo>
                <a:lnTo>
                  <a:pt x="674" y="357"/>
                </a:lnTo>
                <a:lnTo>
                  <a:pt x="635" y="330"/>
                </a:lnTo>
                <a:lnTo>
                  <a:pt x="595" y="304"/>
                </a:lnTo>
                <a:lnTo>
                  <a:pt x="556" y="278"/>
                </a:lnTo>
                <a:lnTo>
                  <a:pt x="516" y="252"/>
                </a:lnTo>
                <a:lnTo>
                  <a:pt x="474" y="227"/>
                </a:lnTo>
                <a:lnTo>
                  <a:pt x="433" y="204"/>
                </a:lnTo>
                <a:lnTo>
                  <a:pt x="392" y="180"/>
                </a:lnTo>
                <a:lnTo>
                  <a:pt x="350" y="158"/>
                </a:lnTo>
                <a:lnTo>
                  <a:pt x="307" y="135"/>
                </a:lnTo>
                <a:lnTo>
                  <a:pt x="265" y="114"/>
                </a:lnTo>
                <a:lnTo>
                  <a:pt x="222" y="94"/>
                </a:lnTo>
                <a:lnTo>
                  <a:pt x="177" y="74"/>
                </a:lnTo>
                <a:lnTo>
                  <a:pt x="134" y="55"/>
                </a:lnTo>
                <a:lnTo>
                  <a:pt x="90" y="36"/>
                </a:lnTo>
                <a:lnTo>
                  <a:pt x="45" y="17"/>
                </a:lnTo>
                <a:lnTo>
                  <a:pt x="0" y="0"/>
                </a:lnTo>
                <a:lnTo>
                  <a:pt x="0" y="5530"/>
                </a:lnTo>
                <a:lnTo>
                  <a:pt x="43" y="5513"/>
                </a:lnTo>
                <a:lnTo>
                  <a:pt x="87" y="5496"/>
                </a:lnTo>
                <a:lnTo>
                  <a:pt x="130" y="5477"/>
                </a:lnTo>
                <a:lnTo>
                  <a:pt x="173" y="5458"/>
                </a:lnTo>
                <a:lnTo>
                  <a:pt x="215" y="5440"/>
                </a:lnTo>
                <a:lnTo>
                  <a:pt x="256" y="5419"/>
                </a:lnTo>
                <a:lnTo>
                  <a:pt x="298" y="5399"/>
                </a:lnTo>
                <a:lnTo>
                  <a:pt x="340" y="5378"/>
                </a:lnTo>
                <a:lnTo>
                  <a:pt x="380" y="5356"/>
                </a:lnTo>
                <a:lnTo>
                  <a:pt x="421" y="5333"/>
                </a:lnTo>
                <a:lnTo>
                  <a:pt x="461" y="5310"/>
                </a:lnTo>
                <a:lnTo>
                  <a:pt x="501" y="5287"/>
                </a:lnTo>
                <a:lnTo>
                  <a:pt x="579" y="5237"/>
                </a:lnTo>
                <a:lnTo>
                  <a:pt x="655" y="5186"/>
                </a:lnTo>
                <a:lnTo>
                  <a:pt x="730" y="5132"/>
                </a:lnTo>
                <a:lnTo>
                  <a:pt x="802" y="5076"/>
                </a:lnTo>
                <a:lnTo>
                  <a:pt x="874" y="5018"/>
                </a:lnTo>
                <a:lnTo>
                  <a:pt x="943" y="4958"/>
                </a:lnTo>
                <a:lnTo>
                  <a:pt x="1009" y="4894"/>
                </a:lnTo>
                <a:lnTo>
                  <a:pt x="1075" y="4829"/>
                </a:lnTo>
                <a:lnTo>
                  <a:pt x="1139" y="4763"/>
                </a:lnTo>
                <a:lnTo>
                  <a:pt x="1199" y="4694"/>
                </a:lnTo>
                <a:lnTo>
                  <a:pt x="1257" y="4627"/>
                </a:lnTo>
                <a:lnTo>
                  <a:pt x="1313" y="4556"/>
                </a:lnTo>
                <a:lnTo>
                  <a:pt x="1366" y="4483"/>
                </a:lnTo>
                <a:lnTo>
                  <a:pt x="1418" y="4409"/>
                </a:lnTo>
                <a:lnTo>
                  <a:pt x="1467" y="4333"/>
                </a:lnTo>
                <a:lnTo>
                  <a:pt x="1514" y="4257"/>
                </a:lnTo>
                <a:lnTo>
                  <a:pt x="1559" y="4178"/>
                </a:lnTo>
                <a:lnTo>
                  <a:pt x="1601" y="4097"/>
                </a:lnTo>
                <a:lnTo>
                  <a:pt x="1641" y="4016"/>
                </a:lnTo>
                <a:lnTo>
                  <a:pt x="1678" y="3933"/>
                </a:lnTo>
                <a:lnTo>
                  <a:pt x="1713" y="3848"/>
                </a:lnTo>
                <a:lnTo>
                  <a:pt x="1745" y="3763"/>
                </a:lnTo>
                <a:lnTo>
                  <a:pt x="1760" y="3720"/>
                </a:lnTo>
                <a:lnTo>
                  <a:pt x="1775" y="3675"/>
                </a:lnTo>
                <a:lnTo>
                  <a:pt x="1788" y="3632"/>
                </a:lnTo>
                <a:lnTo>
                  <a:pt x="1802" y="3588"/>
                </a:lnTo>
                <a:lnTo>
                  <a:pt x="1814" y="3543"/>
                </a:lnTo>
                <a:lnTo>
                  <a:pt x="1825" y="3498"/>
                </a:lnTo>
                <a:lnTo>
                  <a:pt x="1837" y="3454"/>
                </a:lnTo>
                <a:lnTo>
                  <a:pt x="1847" y="3409"/>
                </a:lnTo>
                <a:lnTo>
                  <a:pt x="1864" y="3330"/>
                </a:lnTo>
                <a:lnTo>
                  <a:pt x="1878" y="3252"/>
                </a:lnTo>
                <a:lnTo>
                  <a:pt x="1890" y="3172"/>
                </a:lnTo>
                <a:lnTo>
                  <a:pt x="1900" y="3093"/>
                </a:lnTo>
                <a:lnTo>
                  <a:pt x="1907" y="3011"/>
                </a:lnTo>
                <a:lnTo>
                  <a:pt x="1913" y="2930"/>
                </a:lnTo>
                <a:lnTo>
                  <a:pt x="1917" y="2848"/>
                </a:lnTo>
                <a:lnTo>
                  <a:pt x="1917" y="2764"/>
                </a:lnTo>
                <a:lnTo>
                  <a:pt x="1916" y="2681"/>
                </a:lnTo>
                <a:lnTo>
                  <a:pt x="1913" y="2598"/>
                </a:lnTo>
                <a:lnTo>
                  <a:pt x="1907" y="2516"/>
                </a:lnTo>
                <a:lnTo>
                  <a:pt x="1899" y="2433"/>
                </a:lnTo>
                <a:lnTo>
                  <a:pt x="1889" y="2351"/>
                </a:lnTo>
                <a:lnTo>
                  <a:pt x="1877" y="2271"/>
                </a:lnTo>
                <a:lnTo>
                  <a:pt x="1863" y="2192"/>
                </a:lnTo>
                <a:lnTo>
                  <a:pt x="1845" y="2113"/>
                </a:lnTo>
                <a:close/>
              </a:path>
            </a:pathLst>
          </a:custGeom>
          <a:solidFill>
            <a:schemeClr val="accent6"/>
          </a:solidFill>
          <a:ln w="19050">
            <a:solidFill>
              <a:schemeClr val="bg1"/>
            </a:solidFill>
          </a:ln>
        </p:spPr>
        <p:txBody>
          <a:bodyPr vert="horz" wrap="square" lIns="91440" tIns="45720" rIns="91440" bIns="45720" numCol="1" anchor="t" anchorCtr="0" compatLnSpc="1">
            <a:prstTxWarp prst="textNoShape">
              <a:avLst/>
            </a:prstTxWarp>
          </a:bodyPr>
          <a:lstStyle/>
          <a:p>
            <a:endParaRPr lang="en-US" sz="2399"/>
          </a:p>
        </p:txBody>
      </p:sp>
      <p:sp>
        <p:nvSpPr>
          <p:cNvPr id="50" name="TextBox 49">
            <a:extLst>
              <a:ext uri="{FF2B5EF4-FFF2-40B4-BE49-F238E27FC236}">
                <a16:creationId xmlns:a16="http://schemas.microsoft.com/office/drawing/2014/main" id="{3F61B841-5CF6-492E-9C24-9AD6C26AACDF}"/>
              </a:ext>
            </a:extLst>
          </p:cNvPr>
          <p:cNvSpPr txBox="1">
            <a:spLocks/>
          </p:cNvSpPr>
          <p:nvPr/>
        </p:nvSpPr>
        <p:spPr>
          <a:xfrm>
            <a:off x="1749510" y="1109466"/>
            <a:ext cx="5559639" cy="507831"/>
          </a:xfrm>
          <a:prstGeom prst="rect">
            <a:avLst/>
          </a:prstGeom>
          <a:noFill/>
        </p:spPr>
        <p:txBody>
          <a:bodyPr wrap="square" lIns="0" tIns="0" rIns="0" bIns="0" rtlCol="0">
            <a:spAutoFit/>
          </a:bodyPr>
          <a:lstStyle/>
          <a:p>
            <a:pPr>
              <a:spcAft>
                <a:spcPts val="600"/>
              </a:spcAft>
            </a:pPr>
            <a:r>
              <a:rPr lang="en-US" sz="1400" kern="0" dirty="0">
                <a:solidFill>
                  <a:schemeClr val="bg1"/>
                </a:solidFill>
                <a:latin typeface="Arial" pitchFamily="34" charset="0"/>
                <a:cs typeface="Arial" pitchFamily="34" charset="0"/>
              </a:rPr>
              <a:t>Shifting preferences: Plastic avoidance, war on void, evolving last mile</a:t>
            </a:r>
          </a:p>
          <a:p>
            <a:r>
              <a:rPr lang="en-US" sz="1400" kern="0" dirty="0">
                <a:solidFill>
                  <a:schemeClr val="bg1"/>
                </a:solidFill>
                <a:latin typeface="Arial" pitchFamily="34" charset="0"/>
                <a:cs typeface="Arial" pitchFamily="34" charset="0"/>
              </a:rPr>
              <a:t>Market Growth Normalization Post Covid </a:t>
            </a:r>
          </a:p>
        </p:txBody>
      </p:sp>
      <p:sp>
        <p:nvSpPr>
          <p:cNvPr id="51" name="TextBox 50">
            <a:extLst>
              <a:ext uri="{FF2B5EF4-FFF2-40B4-BE49-F238E27FC236}">
                <a16:creationId xmlns:a16="http://schemas.microsoft.com/office/drawing/2014/main" id="{15220FA3-AF51-456B-9C47-646C1B832C62}"/>
              </a:ext>
            </a:extLst>
          </p:cNvPr>
          <p:cNvSpPr txBox="1">
            <a:spLocks/>
          </p:cNvSpPr>
          <p:nvPr/>
        </p:nvSpPr>
        <p:spPr>
          <a:xfrm>
            <a:off x="1028462" y="711557"/>
            <a:ext cx="4007554" cy="276999"/>
          </a:xfrm>
          <a:prstGeom prst="rect">
            <a:avLst/>
          </a:prstGeom>
          <a:noFill/>
        </p:spPr>
        <p:txBody>
          <a:bodyPr wrap="square" lIns="0" tIns="0" rIns="0" bIns="0" rtlCol="0" anchor="b">
            <a:spAutoFit/>
          </a:bodyPr>
          <a:lstStyle/>
          <a:p>
            <a:r>
              <a:rPr lang="en-US" sz="1800" b="1" kern="0">
                <a:solidFill>
                  <a:schemeClr val="bg1"/>
                </a:solidFill>
                <a:latin typeface="Arial" pitchFamily="34" charset="0"/>
                <a:cs typeface="Arial" pitchFamily="34" charset="0"/>
              </a:rPr>
              <a:t>PRIORITIES/CONCERNS</a:t>
            </a:r>
          </a:p>
        </p:txBody>
      </p:sp>
      <p:sp>
        <p:nvSpPr>
          <p:cNvPr id="6" name="Rectangle 5">
            <a:extLst>
              <a:ext uri="{FF2B5EF4-FFF2-40B4-BE49-F238E27FC236}">
                <a16:creationId xmlns:a16="http://schemas.microsoft.com/office/drawing/2014/main" id="{0A1286EE-BD9B-4854-8DD0-A3C324448453}"/>
              </a:ext>
            </a:extLst>
          </p:cNvPr>
          <p:cNvSpPr>
            <a:spLocks/>
          </p:cNvSpPr>
          <p:nvPr/>
        </p:nvSpPr>
        <p:spPr>
          <a:xfrm>
            <a:off x="26964" y="-1737"/>
            <a:ext cx="12161861" cy="649435"/>
          </a:xfrm>
          <a:prstGeom prst="rect">
            <a:avLst/>
          </a:prstGeom>
          <a:solidFill>
            <a:schemeClr val="accent6"/>
          </a:solidFill>
          <a:ln w="19050">
            <a:solidFill>
              <a:schemeClr val="bg1"/>
            </a:solidFill>
          </a:ln>
        </p:spPr>
        <p:txBody>
          <a:bodyPr vert="horz" wrap="square" lIns="91440" tIns="45720" rIns="91440" bIns="45720" numCol="1" anchor="ctr" anchorCtr="0" compatLnSpc="1">
            <a:prstTxWarp prst="textNoShape">
              <a:avLst/>
            </a:prstTxWarp>
          </a:bodyPr>
          <a:lstStyle/>
          <a:p>
            <a:pPr algn="ctr"/>
            <a:r>
              <a:rPr lang="en-IN" sz="3201" b="1" dirty="0">
                <a:solidFill>
                  <a:schemeClr val="bg1"/>
                </a:solidFill>
              </a:rPr>
              <a:t>Business Basics for Sealed Air’s PROTECTIVE Side</a:t>
            </a:r>
          </a:p>
        </p:txBody>
      </p:sp>
      <p:sp>
        <p:nvSpPr>
          <p:cNvPr id="41" name="TextBox 40">
            <a:extLst>
              <a:ext uri="{FF2B5EF4-FFF2-40B4-BE49-F238E27FC236}">
                <a16:creationId xmlns:a16="http://schemas.microsoft.com/office/drawing/2014/main" id="{D4E12543-C284-4EEE-9559-1E2CA8ADCFE4}"/>
              </a:ext>
            </a:extLst>
          </p:cNvPr>
          <p:cNvSpPr txBox="1">
            <a:spLocks/>
          </p:cNvSpPr>
          <p:nvPr/>
        </p:nvSpPr>
        <p:spPr>
          <a:xfrm>
            <a:off x="2720110" y="2164633"/>
            <a:ext cx="4652489" cy="369332"/>
          </a:xfrm>
          <a:prstGeom prst="rect">
            <a:avLst/>
          </a:prstGeom>
          <a:noFill/>
        </p:spPr>
        <p:txBody>
          <a:bodyPr wrap="square" lIns="0" tIns="0" rIns="0" bIns="0" rtlCol="0">
            <a:spAutoFit/>
          </a:bodyPr>
          <a:lstStyle/>
          <a:p>
            <a:r>
              <a:rPr lang="en-US" sz="1200" kern="0" dirty="0">
                <a:solidFill>
                  <a:schemeClr val="bg1"/>
                </a:solidFill>
                <a:latin typeface="Arial" pitchFamily="34" charset="0"/>
                <a:cs typeface="Arial" pitchFamily="34" charset="0"/>
              </a:rPr>
              <a:t>Protective business is sold via distribution through Veritiv, </a:t>
            </a:r>
            <a:r>
              <a:rPr lang="en-US" sz="1200" kern="0" dirty="0" err="1">
                <a:solidFill>
                  <a:schemeClr val="bg1"/>
                </a:solidFill>
                <a:latin typeface="Arial" pitchFamily="34" charset="0"/>
                <a:cs typeface="Arial" pitchFamily="34" charset="0"/>
              </a:rPr>
              <a:t>Orora</a:t>
            </a:r>
            <a:r>
              <a:rPr lang="en-US" sz="1200" kern="0" dirty="0">
                <a:solidFill>
                  <a:schemeClr val="bg1"/>
                </a:solidFill>
                <a:latin typeface="Arial" pitchFamily="34" charset="0"/>
                <a:cs typeface="Arial" pitchFamily="34" charset="0"/>
              </a:rPr>
              <a:t>, Atlantic Packaging, and others</a:t>
            </a:r>
          </a:p>
        </p:txBody>
      </p:sp>
      <p:sp>
        <p:nvSpPr>
          <p:cNvPr id="42" name="TextBox 41">
            <a:extLst>
              <a:ext uri="{FF2B5EF4-FFF2-40B4-BE49-F238E27FC236}">
                <a16:creationId xmlns:a16="http://schemas.microsoft.com/office/drawing/2014/main" id="{87E091EC-28BC-469E-9D20-7B7FA00195A5}"/>
              </a:ext>
            </a:extLst>
          </p:cNvPr>
          <p:cNvSpPr txBox="1">
            <a:spLocks/>
          </p:cNvSpPr>
          <p:nvPr/>
        </p:nvSpPr>
        <p:spPr>
          <a:xfrm>
            <a:off x="1801903" y="1864944"/>
            <a:ext cx="4652489" cy="276999"/>
          </a:xfrm>
          <a:prstGeom prst="rect">
            <a:avLst/>
          </a:prstGeom>
          <a:noFill/>
        </p:spPr>
        <p:txBody>
          <a:bodyPr wrap="square" lIns="0" tIns="0" rIns="0" bIns="0" rtlCol="0" anchor="b">
            <a:spAutoFit/>
          </a:bodyPr>
          <a:lstStyle/>
          <a:p>
            <a:r>
              <a:rPr lang="en-US" sz="1800" b="1" kern="0">
                <a:solidFill>
                  <a:schemeClr val="bg1"/>
                </a:solidFill>
                <a:latin typeface="Arial" pitchFamily="34" charset="0"/>
                <a:cs typeface="Arial" pitchFamily="34" charset="0"/>
              </a:rPr>
              <a:t>Big Customers and Services</a:t>
            </a:r>
          </a:p>
        </p:txBody>
      </p:sp>
      <p:sp>
        <p:nvSpPr>
          <p:cNvPr id="43" name="TextBox 42">
            <a:extLst>
              <a:ext uri="{FF2B5EF4-FFF2-40B4-BE49-F238E27FC236}">
                <a16:creationId xmlns:a16="http://schemas.microsoft.com/office/drawing/2014/main" id="{753CC246-FFC4-4BFA-BAC9-6FC8EDBCC41F}"/>
              </a:ext>
            </a:extLst>
          </p:cNvPr>
          <p:cNvSpPr txBox="1">
            <a:spLocks/>
          </p:cNvSpPr>
          <p:nvPr/>
        </p:nvSpPr>
        <p:spPr>
          <a:xfrm>
            <a:off x="7435709" y="1796025"/>
            <a:ext cx="4229758" cy="1323439"/>
          </a:xfrm>
          <a:prstGeom prst="rect">
            <a:avLst/>
          </a:prstGeom>
          <a:noFill/>
        </p:spPr>
        <p:txBody>
          <a:bodyPr wrap="square" rtlCol="0" anchor="ctr">
            <a:spAutoFit/>
          </a:bodyPr>
          <a:lstStyle/>
          <a:p>
            <a:r>
              <a:rPr lang="en-US" sz="1000" kern="0" dirty="0">
                <a:solidFill>
                  <a:schemeClr val="bg1"/>
                </a:solidFill>
                <a:latin typeface="Arial" pitchFamily="34" charset="0"/>
                <a:cs typeface="Arial" pitchFamily="34" charset="0"/>
              </a:rPr>
              <a:t>End User Examples:</a:t>
            </a:r>
          </a:p>
          <a:p>
            <a:r>
              <a:rPr lang="en-US" sz="1000" kern="0" dirty="0">
                <a:solidFill>
                  <a:schemeClr val="bg1"/>
                </a:solidFill>
                <a:latin typeface="Arial" pitchFamily="34" charset="0"/>
                <a:cs typeface="Arial" pitchFamily="34" charset="0"/>
              </a:rPr>
              <a:t>Industrials: 32% of sales (Ex. 3M, DuPont) </a:t>
            </a:r>
          </a:p>
          <a:p>
            <a:r>
              <a:rPr lang="en-US" sz="1000" kern="0" dirty="0">
                <a:solidFill>
                  <a:schemeClr val="bg1"/>
                </a:solidFill>
                <a:latin typeface="Arial" pitchFamily="34" charset="0"/>
                <a:cs typeface="Arial" pitchFamily="34" charset="0"/>
              </a:rPr>
              <a:t>Consumer retail: 25% (Macy, Vitamix, Costco, New Balance, Victoria's Secret, American Eagle)</a:t>
            </a:r>
          </a:p>
          <a:p>
            <a:r>
              <a:rPr lang="en-US" sz="1000" kern="0" dirty="0">
                <a:solidFill>
                  <a:schemeClr val="bg1"/>
                </a:solidFill>
                <a:latin typeface="Arial" pitchFamily="34" charset="0"/>
                <a:cs typeface="Arial" pitchFamily="34" charset="0"/>
              </a:rPr>
              <a:t>Medical: 12% (Ex. Stryker, Teleflex, Pharmacies)</a:t>
            </a:r>
          </a:p>
          <a:p>
            <a:r>
              <a:rPr lang="en-US" sz="1000" kern="0" dirty="0">
                <a:solidFill>
                  <a:schemeClr val="bg1"/>
                </a:solidFill>
                <a:latin typeface="Arial" pitchFamily="34" charset="0"/>
                <a:cs typeface="Arial" pitchFamily="34" charset="0"/>
              </a:rPr>
              <a:t>Electronics: 9% </a:t>
            </a:r>
          </a:p>
          <a:p>
            <a:r>
              <a:rPr lang="en-US" sz="1000" kern="0" dirty="0">
                <a:solidFill>
                  <a:schemeClr val="bg1"/>
                </a:solidFill>
                <a:latin typeface="Arial" pitchFamily="34" charset="0"/>
                <a:cs typeface="Arial" pitchFamily="34" charset="0"/>
              </a:rPr>
              <a:t>Transportation: 7% (Autoliv, Caterpillar, Ford, GM</a:t>
            </a:r>
          </a:p>
          <a:p>
            <a:r>
              <a:rPr lang="en-US" sz="1000" kern="0" dirty="0">
                <a:solidFill>
                  <a:schemeClr val="bg1"/>
                </a:solidFill>
                <a:latin typeface="Arial" pitchFamily="34" charset="0"/>
                <a:cs typeface="Arial" pitchFamily="34" charset="0"/>
              </a:rPr>
              <a:t>3PLs: 7% (ULINE, Cogent, </a:t>
            </a:r>
            <a:r>
              <a:rPr lang="en-US" sz="1000" kern="0" dirty="0" err="1">
                <a:solidFill>
                  <a:schemeClr val="bg1"/>
                </a:solidFill>
                <a:latin typeface="Arial" pitchFamily="34" charset="0"/>
                <a:cs typeface="Arial" pitchFamily="34" charset="0"/>
              </a:rPr>
              <a:t>Geodix</a:t>
            </a:r>
            <a:r>
              <a:rPr lang="en-US" sz="1000" kern="0" dirty="0">
                <a:solidFill>
                  <a:schemeClr val="bg1"/>
                </a:solidFill>
                <a:latin typeface="Arial" pitchFamily="34" charset="0"/>
                <a:cs typeface="Arial" pitchFamily="34" charset="0"/>
              </a:rPr>
              <a:t>, John Deer)</a:t>
            </a:r>
          </a:p>
        </p:txBody>
      </p:sp>
      <p:sp>
        <p:nvSpPr>
          <p:cNvPr id="45" name="TextBox 44">
            <a:extLst>
              <a:ext uri="{FF2B5EF4-FFF2-40B4-BE49-F238E27FC236}">
                <a16:creationId xmlns:a16="http://schemas.microsoft.com/office/drawing/2014/main" id="{2D5D6AC4-7604-4B2D-8113-906C9121148C}"/>
              </a:ext>
            </a:extLst>
          </p:cNvPr>
          <p:cNvSpPr txBox="1">
            <a:spLocks/>
          </p:cNvSpPr>
          <p:nvPr/>
        </p:nvSpPr>
        <p:spPr>
          <a:xfrm>
            <a:off x="2720110" y="3485929"/>
            <a:ext cx="4610894" cy="892552"/>
          </a:xfrm>
          <a:prstGeom prst="rect">
            <a:avLst/>
          </a:prstGeom>
          <a:noFill/>
        </p:spPr>
        <p:txBody>
          <a:bodyPr wrap="square" lIns="0" tIns="0" rIns="0" bIns="0" rtlCol="0">
            <a:spAutoFit/>
          </a:bodyPr>
          <a:lstStyle/>
          <a:p>
            <a:pPr>
              <a:spcAft>
                <a:spcPts val="400"/>
              </a:spcAft>
            </a:pPr>
            <a:r>
              <a:rPr lang="en-US" sz="1200" kern="0" dirty="0">
                <a:solidFill>
                  <a:schemeClr val="bg1"/>
                </a:solidFill>
                <a:latin typeface="Arial" pitchFamily="34" charset="0"/>
                <a:cs typeface="Arial" pitchFamily="34" charset="0"/>
              </a:rPr>
              <a:t>Shift from brick-and-mortar to e-commerce distribution of packages </a:t>
            </a:r>
          </a:p>
          <a:p>
            <a:pPr>
              <a:spcAft>
                <a:spcPts val="400"/>
              </a:spcAft>
            </a:pPr>
            <a:r>
              <a:rPr lang="en-US" sz="1200" kern="0" dirty="0">
                <a:solidFill>
                  <a:schemeClr val="bg1"/>
                </a:solidFill>
                <a:latin typeface="Arial" pitchFamily="34" charset="0"/>
                <a:cs typeface="Arial" pitchFamily="34" charset="0"/>
              </a:rPr>
              <a:t>Efficiency</a:t>
            </a:r>
          </a:p>
          <a:p>
            <a:pPr>
              <a:spcAft>
                <a:spcPts val="400"/>
              </a:spcAft>
            </a:pPr>
            <a:r>
              <a:rPr lang="en-US" sz="1200" kern="0" dirty="0">
                <a:solidFill>
                  <a:schemeClr val="bg1"/>
                </a:solidFill>
                <a:latin typeface="Arial" pitchFamily="34" charset="0"/>
                <a:cs typeface="Arial" pitchFamily="34" charset="0"/>
              </a:rPr>
              <a:t>Damages</a:t>
            </a:r>
          </a:p>
          <a:p>
            <a:pPr>
              <a:spcAft>
                <a:spcPts val="400"/>
              </a:spcAft>
            </a:pPr>
            <a:r>
              <a:rPr lang="en-US" sz="1200" kern="0" dirty="0">
                <a:solidFill>
                  <a:schemeClr val="bg1"/>
                </a:solidFill>
                <a:latin typeface="Arial" pitchFamily="34" charset="0"/>
                <a:cs typeface="Arial" pitchFamily="34" charset="0"/>
              </a:rPr>
              <a:t>Delivery Costs</a:t>
            </a:r>
          </a:p>
        </p:txBody>
      </p:sp>
      <p:sp>
        <p:nvSpPr>
          <p:cNvPr id="46" name="TextBox 45">
            <a:extLst>
              <a:ext uri="{FF2B5EF4-FFF2-40B4-BE49-F238E27FC236}">
                <a16:creationId xmlns:a16="http://schemas.microsoft.com/office/drawing/2014/main" id="{0F16D1FA-4E54-4433-BA1F-3E14C6A0B500}"/>
              </a:ext>
            </a:extLst>
          </p:cNvPr>
          <p:cNvSpPr txBox="1">
            <a:spLocks/>
          </p:cNvSpPr>
          <p:nvPr/>
        </p:nvSpPr>
        <p:spPr>
          <a:xfrm>
            <a:off x="2426362" y="3129953"/>
            <a:ext cx="6011283" cy="276999"/>
          </a:xfrm>
          <a:prstGeom prst="rect">
            <a:avLst/>
          </a:prstGeom>
          <a:noFill/>
        </p:spPr>
        <p:txBody>
          <a:bodyPr wrap="square" lIns="0" tIns="0" rIns="0" bIns="0" rtlCol="0" anchor="b">
            <a:spAutoFit/>
          </a:bodyPr>
          <a:lstStyle/>
          <a:p>
            <a:r>
              <a:rPr lang="en-US" sz="1800" b="1" kern="0" dirty="0">
                <a:solidFill>
                  <a:schemeClr val="bg1"/>
                </a:solidFill>
                <a:latin typeface="Arial" pitchFamily="34" charset="0"/>
                <a:cs typeface="Arial" pitchFamily="34" charset="0"/>
              </a:rPr>
              <a:t>CHALLENGES OUR CUSTOMERS FACE</a:t>
            </a:r>
          </a:p>
        </p:txBody>
      </p:sp>
      <p:sp>
        <p:nvSpPr>
          <p:cNvPr id="47" name="TextBox 46">
            <a:extLst>
              <a:ext uri="{FF2B5EF4-FFF2-40B4-BE49-F238E27FC236}">
                <a16:creationId xmlns:a16="http://schemas.microsoft.com/office/drawing/2014/main" id="{208B5DD0-32E6-4936-9F8A-D6D1F1ACD560}"/>
              </a:ext>
            </a:extLst>
          </p:cNvPr>
          <p:cNvSpPr txBox="1">
            <a:spLocks/>
          </p:cNvSpPr>
          <p:nvPr/>
        </p:nvSpPr>
        <p:spPr>
          <a:xfrm>
            <a:off x="7454053" y="3409312"/>
            <a:ext cx="4229758" cy="748923"/>
          </a:xfrm>
          <a:prstGeom prst="rect">
            <a:avLst/>
          </a:prstGeom>
          <a:noFill/>
        </p:spPr>
        <p:txBody>
          <a:bodyPr wrap="square" rtlCol="0" anchor="ctr">
            <a:spAutoFit/>
          </a:bodyPr>
          <a:lstStyle/>
          <a:p>
            <a:pPr>
              <a:spcAft>
                <a:spcPts val="400"/>
              </a:spcAft>
            </a:pPr>
            <a:r>
              <a:rPr lang="en-US" sz="1200" kern="0" dirty="0">
                <a:solidFill>
                  <a:schemeClr val="bg1"/>
                </a:solidFill>
                <a:latin typeface="Arial" pitchFamily="34" charset="0"/>
                <a:cs typeface="Arial" pitchFamily="34" charset="0"/>
              </a:rPr>
              <a:t>Warehouse Space</a:t>
            </a:r>
          </a:p>
          <a:p>
            <a:pPr>
              <a:spcAft>
                <a:spcPts val="400"/>
              </a:spcAft>
            </a:pPr>
            <a:r>
              <a:rPr lang="en-US" sz="1200" kern="0" dirty="0">
                <a:solidFill>
                  <a:schemeClr val="bg1"/>
                </a:solidFill>
                <a:latin typeface="Arial" pitchFamily="34" charset="0"/>
                <a:cs typeface="Arial" pitchFamily="34" charset="0"/>
              </a:rPr>
              <a:t>Labor</a:t>
            </a:r>
          </a:p>
          <a:p>
            <a:pPr>
              <a:spcAft>
                <a:spcPts val="400"/>
              </a:spcAft>
            </a:pPr>
            <a:r>
              <a:rPr lang="en-US" sz="1200" kern="0" dirty="0">
                <a:solidFill>
                  <a:schemeClr val="bg1"/>
                </a:solidFill>
                <a:latin typeface="Arial" pitchFamily="34" charset="0"/>
                <a:cs typeface="Arial" pitchFamily="34" charset="0"/>
              </a:rPr>
              <a:t>Customer Experience</a:t>
            </a:r>
          </a:p>
        </p:txBody>
      </p:sp>
      <p:sp>
        <p:nvSpPr>
          <p:cNvPr id="49" name="TextBox 48">
            <a:extLst>
              <a:ext uri="{FF2B5EF4-FFF2-40B4-BE49-F238E27FC236}">
                <a16:creationId xmlns:a16="http://schemas.microsoft.com/office/drawing/2014/main" id="{ED4B9A12-7CCF-4CCE-A021-9729BA9050FB}"/>
              </a:ext>
            </a:extLst>
          </p:cNvPr>
          <p:cNvSpPr txBox="1">
            <a:spLocks/>
          </p:cNvSpPr>
          <p:nvPr/>
        </p:nvSpPr>
        <p:spPr>
          <a:xfrm>
            <a:off x="2720110" y="4963184"/>
            <a:ext cx="4877826" cy="656590"/>
          </a:xfrm>
          <a:prstGeom prst="rect">
            <a:avLst/>
          </a:prstGeom>
          <a:noFill/>
        </p:spPr>
        <p:txBody>
          <a:bodyPr wrap="square" lIns="0" tIns="0" rIns="0" bIns="0" rtlCol="0">
            <a:spAutoFit/>
          </a:bodyPr>
          <a:lstStyle/>
          <a:p>
            <a:pPr>
              <a:spcAft>
                <a:spcPts val="400"/>
              </a:spcAft>
            </a:pPr>
            <a:r>
              <a:rPr lang="en-US" sz="1200" kern="0" dirty="0">
                <a:solidFill>
                  <a:schemeClr val="bg1"/>
                </a:solidFill>
                <a:latin typeface="Arial" pitchFamily="34" charset="0"/>
                <a:cs typeface="Arial" pitchFamily="34" charset="0"/>
              </a:rPr>
              <a:t>Protective Portfolio consists of over 20 different product lines.</a:t>
            </a:r>
          </a:p>
          <a:p>
            <a:pPr>
              <a:spcAft>
                <a:spcPts val="400"/>
              </a:spcAft>
            </a:pPr>
            <a:r>
              <a:rPr lang="en-US" sz="1200" kern="0" dirty="0" err="1">
                <a:solidFill>
                  <a:schemeClr val="bg1"/>
                </a:solidFill>
                <a:latin typeface="Arial" pitchFamily="34" charset="0"/>
                <a:cs typeface="Arial" pitchFamily="34" charset="0"/>
              </a:rPr>
              <a:t>Instapak</a:t>
            </a:r>
            <a:r>
              <a:rPr lang="en-US" sz="1200" kern="0" dirty="0">
                <a:solidFill>
                  <a:schemeClr val="bg1"/>
                </a:solidFill>
                <a:latin typeface="Arial" pitchFamily="34" charset="0"/>
                <a:cs typeface="Arial" pitchFamily="34" charset="0"/>
              </a:rPr>
              <a:t>: 80% market share.</a:t>
            </a:r>
          </a:p>
          <a:p>
            <a:pPr>
              <a:spcAft>
                <a:spcPts val="400"/>
              </a:spcAft>
            </a:pPr>
            <a:r>
              <a:rPr lang="en-US" sz="1200" kern="0" dirty="0">
                <a:solidFill>
                  <a:schemeClr val="bg1"/>
                </a:solidFill>
                <a:latin typeface="Arial" pitchFamily="34" charset="0"/>
                <a:cs typeface="Arial" pitchFamily="34" charset="0"/>
              </a:rPr>
              <a:t>Inflatable Bubble </a:t>
            </a:r>
          </a:p>
        </p:txBody>
      </p:sp>
      <p:sp>
        <p:nvSpPr>
          <p:cNvPr id="52" name="TextBox 51">
            <a:extLst>
              <a:ext uri="{FF2B5EF4-FFF2-40B4-BE49-F238E27FC236}">
                <a16:creationId xmlns:a16="http://schemas.microsoft.com/office/drawing/2014/main" id="{5278694C-B1A3-4AB9-9A0F-C4735C32B7C8}"/>
              </a:ext>
            </a:extLst>
          </p:cNvPr>
          <p:cNvSpPr txBox="1">
            <a:spLocks/>
          </p:cNvSpPr>
          <p:nvPr/>
        </p:nvSpPr>
        <p:spPr>
          <a:xfrm>
            <a:off x="2323979" y="4606206"/>
            <a:ext cx="8582686" cy="276999"/>
          </a:xfrm>
          <a:prstGeom prst="rect">
            <a:avLst/>
          </a:prstGeom>
          <a:noFill/>
        </p:spPr>
        <p:txBody>
          <a:bodyPr wrap="square" lIns="0" tIns="0" rIns="0" bIns="0" rtlCol="0" anchor="b">
            <a:spAutoFit/>
          </a:bodyPr>
          <a:lstStyle/>
          <a:p>
            <a:r>
              <a:rPr lang="en-US" sz="1800" b="1" kern="0" dirty="0">
                <a:solidFill>
                  <a:schemeClr val="bg1"/>
                </a:solidFill>
                <a:latin typeface="Arial" pitchFamily="34" charset="0"/>
                <a:cs typeface="Arial" pitchFamily="34" charset="0"/>
              </a:rPr>
              <a:t>PROTECTIVES TOP PROFITABLE PRODUCT LINES</a:t>
            </a:r>
          </a:p>
        </p:txBody>
      </p:sp>
      <p:sp>
        <p:nvSpPr>
          <p:cNvPr id="53" name="TextBox 52">
            <a:extLst>
              <a:ext uri="{FF2B5EF4-FFF2-40B4-BE49-F238E27FC236}">
                <a16:creationId xmlns:a16="http://schemas.microsoft.com/office/drawing/2014/main" id="{59A85A6A-849F-4039-8E0B-9F5842F4A215}"/>
              </a:ext>
            </a:extLst>
          </p:cNvPr>
          <p:cNvSpPr txBox="1">
            <a:spLocks/>
          </p:cNvSpPr>
          <p:nvPr/>
        </p:nvSpPr>
        <p:spPr>
          <a:xfrm>
            <a:off x="7465859" y="4963184"/>
            <a:ext cx="4229758" cy="512961"/>
          </a:xfrm>
          <a:prstGeom prst="rect">
            <a:avLst/>
          </a:prstGeom>
          <a:noFill/>
        </p:spPr>
        <p:txBody>
          <a:bodyPr wrap="square" rtlCol="0" anchor="ctr">
            <a:spAutoFit/>
          </a:bodyPr>
          <a:lstStyle/>
          <a:p>
            <a:pPr>
              <a:spcAft>
                <a:spcPts val="400"/>
              </a:spcAft>
            </a:pPr>
            <a:r>
              <a:rPr lang="en-US" sz="1200" kern="0" dirty="0">
                <a:solidFill>
                  <a:schemeClr val="bg1"/>
                </a:solidFill>
                <a:latin typeface="Arial" pitchFamily="34" charset="0"/>
                <a:cs typeface="Arial" pitchFamily="34" charset="0"/>
              </a:rPr>
              <a:t>Specialty Foam</a:t>
            </a:r>
          </a:p>
          <a:p>
            <a:pPr>
              <a:spcAft>
                <a:spcPts val="400"/>
              </a:spcAft>
            </a:pPr>
            <a:r>
              <a:rPr lang="en-US" sz="1200" kern="0" dirty="0" err="1">
                <a:solidFill>
                  <a:schemeClr val="bg1"/>
                </a:solidFill>
                <a:latin typeface="Arial" pitchFamily="34" charset="0"/>
                <a:cs typeface="Arial" pitchFamily="34" charset="0"/>
              </a:rPr>
              <a:t>Autobag</a:t>
            </a:r>
            <a:endParaRPr lang="en-US" sz="1200" kern="0" dirty="0">
              <a:solidFill>
                <a:schemeClr val="bg1"/>
              </a:solidFill>
              <a:latin typeface="Arial" pitchFamily="34" charset="0"/>
              <a:cs typeface="Arial" pitchFamily="34" charset="0"/>
            </a:endParaRPr>
          </a:p>
        </p:txBody>
      </p:sp>
      <p:sp>
        <p:nvSpPr>
          <p:cNvPr id="55" name="TextBox 54">
            <a:extLst>
              <a:ext uri="{FF2B5EF4-FFF2-40B4-BE49-F238E27FC236}">
                <a16:creationId xmlns:a16="http://schemas.microsoft.com/office/drawing/2014/main" id="{2E91279E-99FA-4582-A30B-A2E3A272200C}"/>
              </a:ext>
            </a:extLst>
          </p:cNvPr>
          <p:cNvSpPr txBox="1">
            <a:spLocks/>
          </p:cNvSpPr>
          <p:nvPr/>
        </p:nvSpPr>
        <p:spPr>
          <a:xfrm>
            <a:off x="2718893" y="6154436"/>
            <a:ext cx="4229758" cy="553998"/>
          </a:xfrm>
          <a:prstGeom prst="rect">
            <a:avLst/>
          </a:prstGeom>
          <a:noFill/>
        </p:spPr>
        <p:txBody>
          <a:bodyPr wrap="square" lIns="0" tIns="0" rIns="0" bIns="0" rtlCol="0">
            <a:spAutoFit/>
          </a:bodyPr>
          <a:lstStyle/>
          <a:p>
            <a:r>
              <a:rPr lang="en-US" sz="1200" kern="0" dirty="0">
                <a:solidFill>
                  <a:schemeClr val="bg1"/>
                </a:solidFill>
                <a:latin typeface="Arial" pitchFamily="34" charset="0"/>
                <a:cs typeface="Arial" pitchFamily="34" charset="0"/>
              </a:rPr>
              <a:t>Understand the Company Objectives and ensure that everyone in the organization understands the Strategy and priorities and knows their role in reaching those goals.</a:t>
            </a:r>
          </a:p>
        </p:txBody>
      </p:sp>
      <p:sp>
        <p:nvSpPr>
          <p:cNvPr id="56" name="TextBox 55">
            <a:extLst>
              <a:ext uri="{FF2B5EF4-FFF2-40B4-BE49-F238E27FC236}">
                <a16:creationId xmlns:a16="http://schemas.microsoft.com/office/drawing/2014/main" id="{0DEF3DC4-FCBA-409A-ABD8-3E0663066D85}"/>
              </a:ext>
            </a:extLst>
          </p:cNvPr>
          <p:cNvSpPr txBox="1">
            <a:spLocks/>
          </p:cNvSpPr>
          <p:nvPr/>
        </p:nvSpPr>
        <p:spPr>
          <a:xfrm>
            <a:off x="1440813" y="5813164"/>
            <a:ext cx="5882271" cy="276999"/>
          </a:xfrm>
          <a:prstGeom prst="rect">
            <a:avLst/>
          </a:prstGeom>
          <a:noFill/>
        </p:spPr>
        <p:txBody>
          <a:bodyPr wrap="square" lIns="0" tIns="0" rIns="0" bIns="0" rtlCol="0" anchor="b">
            <a:spAutoFit/>
          </a:bodyPr>
          <a:lstStyle/>
          <a:p>
            <a:r>
              <a:rPr lang="en-US" sz="1800" b="1" kern="0" dirty="0">
                <a:solidFill>
                  <a:schemeClr val="bg1"/>
                </a:solidFill>
                <a:latin typeface="Arial" pitchFamily="34" charset="0"/>
                <a:cs typeface="Arial" pitchFamily="34" charset="0"/>
              </a:rPr>
              <a:t>HR PROACTIVELY PARTNERING</a:t>
            </a:r>
          </a:p>
        </p:txBody>
      </p:sp>
      <p:sp>
        <p:nvSpPr>
          <p:cNvPr id="57" name="TextBox 56">
            <a:extLst>
              <a:ext uri="{FF2B5EF4-FFF2-40B4-BE49-F238E27FC236}">
                <a16:creationId xmlns:a16="http://schemas.microsoft.com/office/drawing/2014/main" id="{11F9EF31-CA5D-4728-AB76-A5CDF9CEC15A}"/>
              </a:ext>
            </a:extLst>
          </p:cNvPr>
          <p:cNvSpPr txBox="1"/>
          <p:nvPr/>
        </p:nvSpPr>
        <p:spPr>
          <a:xfrm>
            <a:off x="7454053" y="5795009"/>
            <a:ext cx="4556716" cy="1015663"/>
          </a:xfrm>
          <a:prstGeom prst="rect">
            <a:avLst/>
          </a:prstGeom>
          <a:noFill/>
        </p:spPr>
        <p:txBody>
          <a:bodyPr wrap="square" rtlCol="0" anchor="ctr">
            <a:spAutoFit/>
          </a:bodyPr>
          <a:lstStyle/>
          <a:p>
            <a:r>
              <a:rPr lang="en-US" sz="1200" kern="0" dirty="0">
                <a:solidFill>
                  <a:schemeClr val="bg1"/>
                </a:solidFill>
                <a:latin typeface="Arial" pitchFamily="34" charset="0"/>
                <a:cs typeface="Arial" pitchFamily="34" charset="0"/>
              </a:rPr>
              <a:t>Foster Organizational Culture Aligned with Strategy</a:t>
            </a:r>
          </a:p>
          <a:p>
            <a:endParaRPr lang="en-US" sz="1200" kern="0" dirty="0">
              <a:solidFill>
                <a:schemeClr val="bg1"/>
              </a:solidFill>
              <a:latin typeface="Arial" pitchFamily="34" charset="0"/>
              <a:cs typeface="Arial" pitchFamily="34" charset="0"/>
            </a:endParaRPr>
          </a:p>
          <a:p>
            <a:r>
              <a:rPr lang="en-US" sz="1200" kern="0" dirty="0">
                <a:solidFill>
                  <a:schemeClr val="bg1"/>
                </a:solidFill>
                <a:latin typeface="Arial" pitchFamily="34" charset="0"/>
                <a:cs typeface="Arial" pitchFamily="34" charset="0"/>
              </a:rPr>
              <a:t>Engage Employees: Employee engagement initiatives should be linked to strategic priorities. Engaged employees are more likely to understand and contribute to achieving business goals.</a:t>
            </a:r>
          </a:p>
        </p:txBody>
      </p:sp>
      <p:grpSp>
        <p:nvGrpSpPr>
          <p:cNvPr id="25" name="Graphic 2" descr="Receiver">
            <a:extLst>
              <a:ext uri="{FF2B5EF4-FFF2-40B4-BE49-F238E27FC236}">
                <a16:creationId xmlns:a16="http://schemas.microsoft.com/office/drawing/2014/main" id="{2A849687-A2D1-498D-843E-AEF99A2F8CE4}"/>
              </a:ext>
            </a:extLst>
          </p:cNvPr>
          <p:cNvGrpSpPr/>
          <p:nvPr/>
        </p:nvGrpSpPr>
        <p:grpSpPr>
          <a:xfrm>
            <a:off x="250813" y="1664154"/>
            <a:ext cx="620948" cy="612626"/>
            <a:chOff x="-890311" y="1756016"/>
            <a:chExt cx="612626" cy="612626"/>
          </a:xfrm>
          <a:solidFill>
            <a:schemeClr val="bg1"/>
          </a:solidFill>
        </p:grpSpPr>
        <p:sp>
          <p:nvSpPr>
            <p:cNvPr id="26" name="Freeform: Shape 25">
              <a:extLst>
                <a:ext uri="{FF2B5EF4-FFF2-40B4-BE49-F238E27FC236}">
                  <a16:creationId xmlns:a16="http://schemas.microsoft.com/office/drawing/2014/main" id="{6E8947AA-0D21-4821-A853-D0BF6B6F6B6E}"/>
                </a:ext>
              </a:extLst>
            </p:cNvPr>
            <p:cNvSpPr/>
            <p:nvPr/>
          </p:nvSpPr>
          <p:spPr>
            <a:xfrm>
              <a:off x="-779911" y="1803877"/>
              <a:ext cx="146775" cy="146775"/>
            </a:xfrm>
            <a:custGeom>
              <a:avLst/>
              <a:gdLst>
                <a:gd name="connsiteX0" fmla="*/ 139755 w 146774"/>
                <a:gd name="connsiteY0" fmla="*/ 138479 h 146774"/>
                <a:gd name="connsiteX1" fmla="*/ 148051 w 146774"/>
                <a:gd name="connsiteY1" fmla="*/ 118696 h 146774"/>
                <a:gd name="connsiteX2" fmla="*/ 139755 w 146774"/>
                <a:gd name="connsiteY2" fmla="*/ 98914 h 146774"/>
                <a:gd name="connsiteX3" fmla="*/ 51690 w 146774"/>
                <a:gd name="connsiteY3" fmla="*/ 11487 h 146774"/>
                <a:gd name="connsiteX4" fmla="*/ 32546 w 146774"/>
                <a:gd name="connsiteY4" fmla="*/ 3191 h 146774"/>
                <a:gd name="connsiteX5" fmla="*/ 12763 w 146774"/>
                <a:gd name="connsiteY5" fmla="*/ 11487 h 146774"/>
                <a:gd name="connsiteX6" fmla="*/ 3191 w 146774"/>
                <a:gd name="connsiteY6" fmla="*/ 21059 h 146774"/>
                <a:gd name="connsiteX7" fmla="*/ 130183 w 146774"/>
                <a:gd name="connsiteY7" fmla="*/ 148051 h 146774"/>
                <a:gd name="connsiteX8" fmla="*/ 139755 w 146774"/>
                <a:gd name="connsiteY8" fmla="*/ 138479 h 14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774" h="146774">
                  <a:moveTo>
                    <a:pt x="139755" y="138479"/>
                  </a:moveTo>
                  <a:cubicBezTo>
                    <a:pt x="144861" y="133374"/>
                    <a:pt x="148051" y="126354"/>
                    <a:pt x="148051" y="118696"/>
                  </a:cubicBezTo>
                  <a:cubicBezTo>
                    <a:pt x="148051" y="111038"/>
                    <a:pt x="144861" y="104019"/>
                    <a:pt x="139755" y="98914"/>
                  </a:cubicBezTo>
                  <a:lnTo>
                    <a:pt x="51690" y="11487"/>
                  </a:lnTo>
                  <a:cubicBezTo>
                    <a:pt x="46585" y="6382"/>
                    <a:pt x="39565" y="3191"/>
                    <a:pt x="32546" y="3191"/>
                  </a:cubicBezTo>
                  <a:cubicBezTo>
                    <a:pt x="25526" y="3191"/>
                    <a:pt x="17868" y="6382"/>
                    <a:pt x="12763" y="11487"/>
                  </a:cubicBezTo>
                  <a:lnTo>
                    <a:pt x="3191" y="21059"/>
                  </a:lnTo>
                  <a:lnTo>
                    <a:pt x="130183" y="148051"/>
                  </a:lnTo>
                  <a:lnTo>
                    <a:pt x="139755" y="138479"/>
                  </a:lnTo>
                  <a:close/>
                </a:path>
              </a:pathLst>
            </a:custGeom>
            <a:grpFill/>
            <a:ln w="6350" cap="flat">
              <a:noFill/>
              <a:prstDash val="solid"/>
              <a:miter/>
            </a:ln>
          </p:spPr>
          <p:txBody>
            <a:bodyPr rtlCol="0" anchor="ctr"/>
            <a:lstStyle/>
            <a:p>
              <a:endParaRPr lang="en-IN" sz="2399"/>
            </a:p>
          </p:txBody>
        </p:sp>
        <p:sp>
          <p:nvSpPr>
            <p:cNvPr id="27" name="Freeform: Shape 26">
              <a:extLst>
                <a:ext uri="{FF2B5EF4-FFF2-40B4-BE49-F238E27FC236}">
                  <a16:creationId xmlns:a16="http://schemas.microsoft.com/office/drawing/2014/main" id="{83DA5DA8-A57F-4093-956B-7322B31EB00B}"/>
                </a:ext>
              </a:extLst>
            </p:cNvPr>
            <p:cNvSpPr/>
            <p:nvPr/>
          </p:nvSpPr>
          <p:spPr>
            <a:xfrm>
              <a:off x="-842127" y="1841528"/>
              <a:ext cx="478614" cy="478614"/>
            </a:xfrm>
            <a:custGeom>
              <a:avLst/>
              <a:gdLst>
                <a:gd name="connsiteX0" fmla="*/ 330241 w 478614"/>
                <a:gd name="connsiteY0" fmla="*/ 326096 h 478614"/>
                <a:gd name="connsiteX1" fmla="*/ 320668 w 478614"/>
                <a:gd name="connsiteY1" fmla="*/ 329925 h 478614"/>
                <a:gd name="connsiteX2" fmla="*/ 311096 w 478614"/>
                <a:gd name="connsiteY2" fmla="*/ 326096 h 478614"/>
                <a:gd name="connsiteX3" fmla="*/ 152834 w 478614"/>
                <a:gd name="connsiteY3" fmla="*/ 168472 h 478614"/>
                <a:gd name="connsiteX4" fmla="*/ 149005 w 478614"/>
                <a:gd name="connsiteY4" fmla="*/ 158900 h 478614"/>
                <a:gd name="connsiteX5" fmla="*/ 152834 w 478614"/>
                <a:gd name="connsiteY5" fmla="*/ 149328 h 478614"/>
                <a:gd name="connsiteX6" fmla="*/ 172617 w 478614"/>
                <a:gd name="connsiteY6" fmla="*/ 130183 h 478614"/>
                <a:gd name="connsiteX7" fmla="*/ 45625 w 478614"/>
                <a:gd name="connsiteY7" fmla="*/ 3191 h 478614"/>
                <a:gd name="connsiteX8" fmla="*/ 24566 w 478614"/>
                <a:gd name="connsiteY8" fmla="*/ 24250 h 478614"/>
                <a:gd name="connsiteX9" fmla="*/ 3507 w 478614"/>
                <a:gd name="connsiteY9" fmla="*/ 69559 h 478614"/>
                <a:gd name="connsiteX10" fmla="*/ 18184 w 478614"/>
                <a:gd name="connsiteY10" fmla="*/ 152518 h 478614"/>
                <a:gd name="connsiteX11" fmla="*/ 56473 w 478614"/>
                <a:gd name="connsiteY11" fmla="*/ 219524 h 478614"/>
                <a:gd name="connsiteX12" fmla="*/ 251110 w 478614"/>
                <a:gd name="connsiteY12" fmla="*/ 420542 h 478614"/>
                <a:gd name="connsiteX13" fmla="*/ 291313 w 478614"/>
                <a:gd name="connsiteY13" fmla="*/ 446068 h 478614"/>
                <a:gd name="connsiteX14" fmla="*/ 393418 w 478614"/>
                <a:gd name="connsiteY14" fmla="*/ 476061 h 478614"/>
                <a:gd name="connsiteX15" fmla="*/ 458509 w 478614"/>
                <a:gd name="connsiteY15" fmla="*/ 450535 h 478614"/>
                <a:gd name="connsiteX16" fmla="*/ 475739 w 478614"/>
                <a:gd name="connsiteY16" fmla="*/ 433305 h 478614"/>
                <a:gd name="connsiteX17" fmla="*/ 349385 w 478614"/>
                <a:gd name="connsiteY17" fmla="*/ 306313 h 478614"/>
                <a:gd name="connsiteX18" fmla="*/ 330241 w 478614"/>
                <a:gd name="connsiteY18" fmla="*/ 326096 h 47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8614" h="478614">
                  <a:moveTo>
                    <a:pt x="330241" y="326096"/>
                  </a:moveTo>
                  <a:cubicBezTo>
                    <a:pt x="327688" y="328648"/>
                    <a:pt x="323859" y="329925"/>
                    <a:pt x="320668" y="329925"/>
                  </a:cubicBezTo>
                  <a:cubicBezTo>
                    <a:pt x="317478" y="329925"/>
                    <a:pt x="313649" y="328648"/>
                    <a:pt x="311096" y="326096"/>
                  </a:cubicBezTo>
                  <a:lnTo>
                    <a:pt x="152834" y="168472"/>
                  </a:lnTo>
                  <a:cubicBezTo>
                    <a:pt x="150282" y="165920"/>
                    <a:pt x="149005" y="162091"/>
                    <a:pt x="149005" y="158900"/>
                  </a:cubicBezTo>
                  <a:cubicBezTo>
                    <a:pt x="149005" y="155709"/>
                    <a:pt x="150282" y="151880"/>
                    <a:pt x="152834" y="149328"/>
                  </a:cubicBezTo>
                  <a:lnTo>
                    <a:pt x="172617" y="130183"/>
                  </a:lnTo>
                  <a:lnTo>
                    <a:pt x="45625" y="3191"/>
                  </a:lnTo>
                  <a:cubicBezTo>
                    <a:pt x="37329" y="11487"/>
                    <a:pt x="29671" y="19145"/>
                    <a:pt x="24566" y="24250"/>
                  </a:cubicBezTo>
                  <a:cubicBezTo>
                    <a:pt x="11803" y="36375"/>
                    <a:pt x="4145" y="52328"/>
                    <a:pt x="3507" y="69559"/>
                  </a:cubicBezTo>
                  <a:cubicBezTo>
                    <a:pt x="1592" y="98275"/>
                    <a:pt x="8612" y="125716"/>
                    <a:pt x="18184" y="152518"/>
                  </a:cubicBezTo>
                  <a:cubicBezTo>
                    <a:pt x="28395" y="176130"/>
                    <a:pt x="41796" y="198465"/>
                    <a:pt x="56473" y="219524"/>
                  </a:cubicBezTo>
                  <a:cubicBezTo>
                    <a:pt x="108802" y="298017"/>
                    <a:pt x="174532" y="366299"/>
                    <a:pt x="251110" y="420542"/>
                  </a:cubicBezTo>
                  <a:cubicBezTo>
                    <a:pt x="263873" y="430115"/>
                    <a:pt x="277274" y="438410"/>
                    <a:pt x="291313" y="446068"/>
                  </a:cubicBezTo>
                  <a:cubicBezTo>
                    <a:pt x="323221" y="462022"/>
                    <a:pt x="357043" y="473509"/>
                    <a:pt x="393418" y="476061"/>
                  </a:cubicBezTo>
                  <a:cubicBezTo>
                    <a:pt x="417667" y="477976"/>
                    <a:pt x="441917" y="468404"/>
                    <a:pt x="458509" y="450535"/>
                  </a:cubicBezTo>
                  <a:lnTo>
                    <a:pt x="475739" y="433305"/>
                  </a:lnTo>
                  <a:lnTo>
                    <a:pt x="349385" y="306313"/>
                  </a:lnTo>
                  <a:lnTo>
                    <a:pt x="330241" y="326096"/>
                  </a:lnTo>
                  <a:close/>
                </a:path>
              </a:pathLst>
            </a:custGeom>
            <a:grpFill/>
            <a:ln w="6350" cap="flat">
              <a:noFill/>
              <a:prstDash val="solid"/>
              <a:miter/>
            </a:ln>
          </p:spPr>
          <p:txBody>
            <a:bodyPr rtlCol="0" anchor="ctr"/>
            <a:lstStyle/>
            <a:p>
              <a:endParaRPr lang="en-IN" sz="2399"/>
            </a:p>
          </p:txBody>
        </p:sp>
        <p:sp>
          <p:nvSpPr>
            <p:cNvPr id="28" name="Freeform: Shape 27">
              <a:extLst>
                <a:ext uri="{FF2B5EF4-FFF2-40B4-BE49-F238E27FC236}">
                  <a16:creationId xmlns:a16="http://schemas.microsoft.com/office/drawing/2014/main" id="{37101476-69C6-4666-9011-D5E936D851E5}"/>
                </a:ext>
              </a:extLst>
            </p:cNvPr>
            <p:cNvSpPr/>
            <p:nvPr/>
          </p:nvSpPr>
          <p:spPr>
            <a:xfrm>
              <a:off x="-477427" y="2107000"/>
              <a:ext cx="146775" cy="146775"/>
            </a:xfrm>
            <a:custGeom>
              <a:avLst/>
              <a:gdLst>
                <a:gd name="connsiteX0" fmla="*/ 140393 w 146774"/>
                <a:gd name="connsiteY0" fmla="*/ 99552 h 146774"/>
                <a:gd name="connsiteX1" fmla="*/ 52329 w 146774"/>
                <a:gd name="connsiteY1" fmla="*/ 11487 h 146774"/>
                <a:gd name="connsiteX2" fmla="*/ 32546 w 146774"/>
                <a:gd name="connsiteY2" fmla="*/ 3191 h 146774"/>
                <a:gd name="connsiteX3" fmla="*/ 12763 w 146774"/>
                <a:gd name="connsiteY3" fmla="*/ 11487 h 146774"/>
                <a:gd name="connsiteX4" fmla="*/ 3191 w 146774"/>
                <a:gd name="connsiteY4" fmla="*/ 21697 h 146774"/>
                <a:gd name="connsiteX5" fmla="*/ 130183 w 146774"/>
                <a:gd name="connsiteY5" fmla="*/ 148689 h 146774"/>
                <a:gd name="connsiteX6" fmla="*/ 139755 w 146774"/>
                <a:gd name="connsiteY6" fmla="*/ 139117 h 146774"/>
                <a:gd name="connsiteX7" fmla="*/ 148051 w 146774"/>
                <a:gd name="connsiteY7" fmla="*/ 119334 h 146774"/>
                <a:gd name="connsiteX8" fmla="*/ 140393 w 146774"/>
                <a:gd name="connsiteY8" fmla="*/ 99552 h 14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774" h="146774">
                  <a:moveTo>
                    <a:pt x="140393" y="99552"/>
                  </a:moveTo>
                  <a:lnTo>
                    <a:pt x="52329" y="11487"/>
                  </a:lnTo>
                  <a:cubicBezTo>
                    <a:pt x="47223" y="6382"/>
                    <a:pt x="40204" y="3191"/>
                    <a:pt x="32546" y="3191"/>
                  </a:cubicBezTo>
                  <a:cubicBezTo>
                    <a:pt x="24888" y="3191"/>
                    <a:pt x="17868" y="6382"/>
                    <a:pt x="12763" y="11487"/>
                  </a:cubicBezTo>
                  <a:lnTo>
                    <a:pt x="3191" y="21697"/>
                  </a:lnTo>
                  <a:lnTo>
                    <a:pt x="130183" y="148689"/>
                  </a:lnTo>
                  <a:lnTo>
                    <a:pt x="139755" y="139117"/>
                  </a:lnTo>
                  <a:cubicBezTo>
                    <a:pt x="144861" y="134012"/>
                    <a:pt x="148051" y="126992"/>
                    <a:pt x="148051" y="119334"/>
                  </a:cubicBezTo>
                  <a:cubicBezTo>
                    <a:pt x="148051" y="111677"/>
                    <a:pt x="145499" y="104657"/>
                    <a:pt x="140393" y="99552"/>
                  </a:cubicBezTo>
                  <a:close/>
                </a:path>
              </a:pathLst>
            </a:custGeom>
            <a:grpFill/>
            <a:ln w="6350" cap="flat">
              <a:noFill/>
              <a:prstDash val="solid"/>
              <a:miter/>
            </a:ln>
          </p:spPr>
          <p:txBody>
            <a:bodyPr rtlCol="0" anchor="ctr"/>
            <a:lstStyle/>
            <a:p>
              <a:endParaRPr lang="en-IN" sz="2399"/>
            </a:p>
          </p:txBody>
        </p:sp>
      </p:grpSp>
      <p:grpSp>
        <p:nvGrpSpPr>
          <p:cNvPr id="29" name="Graphic 4" descr="Open Folder">
            <a:extLst>
              <a:ext uri="{FF2B5EF4-FFF2-40B4-BE49-F238E27FC236}">
                <a16:creationId xmlns:a16="http://schemas.microsoft.com/office/drawing/2014/main" id="{C3D6D0B0-42BB-4D2E-B6D2-FDD7B0F7C6C3}"/>
              </a:ext>
            </a:extLst>
          </p:cNvPr>
          <p:cNvGrpSpPr/>
          <p:nvPr/>
        </p:nvGrpSpPr>
        <p:grpSpPr>
          <a:xfrm>
            <a:off x="1137213" y="2432667"/>
            <a:ext cx="620948" cy="612626"/>
            <a:chOff x="-740311" y="1906016"/>
            <a:chExt cx="612626" cy="612626"/>
          </a:xfrm>
          <a:solidFill>
            <a:schemeClr val="bg1"/>
          </a:solidFill>
        </p:grpSpPr>
        <p:sp>
          <p:nvSpPr>
            <p:cNvPr id="30" name="Freeform: Shape 29">
              <a:extLst>
                <a:ext uri="{FF2B5EF4-FFF2-40B4-BE49-F238E27FC236}">
                  <a16:creationId xmlns:a16="http://schemas.microsoft.com/office/drawing/2014/main" id="{27F13476-1149-47DC-B6AF-4930D171821B}"/>
                </a:ext>
              </a:extLst>
            </p:cNvPr>
            <p:cNvSpPr/>
            <p:nvPr/>
          </p:nvSpPr>
          <p:spPr>
            <a:xfrm>
              <a:off x="-686068" y="2030456"/>
              <a:ext cx="453088" cy="344602"/>
            </a:xfrm>
            <a:custGeom>
              <a:avLst/>
              <a:gdLst>
                <a:gd name="connsiteX0" fmla="*/ 130183 w 453087"/>
                <a:gd name="connsiteY0" fmla="*/ 111677 h 344602"/>
                <a:gd name="connsiteX1" fmla="*/ 449897 w 453087"/>
                <a:gd name="connsiteY1" fmla="*/ 111677 h 344602"/>
                <a:gd name="connsiteX2" fmla="*/ 449897 w 453087"/>
                <a:gd name="connsiteY2" fmla="*/ 79769 h 344602"/>
                <a:gd name="connsiteX3" fmla="*/ 424371 w 453087"/>
                <a:gd name="connsiteY3" fmla="*/ 54243 h 344602"/>
                <a:gd name="connsiteX4" fmla="*/ 232926 w 453087"/>
                <a:gd name="connsiteY4" fmla="*/ 54243 h 344602"/>
                <a:gd name="connsiteX5" fmla="*/ 162729 w 453087"/>
                <a:gd name="connsiteY5" fmla="*/ 7658 h 344602"/>
                <a:gd name="connsiteX6" fmla="*/ 148689 w 453087"/>
                <a:gd name="connsiteY6" fmla="*/ 3191 h 344602"/>
                <a:gd name="connsiteX7" fmla="*/ 28717 w 453087"/>
                <a:gd name="connsiteY7" fmla="*/ 3191 h 344602"/>
                <a:gd name="connsiteX8" fmla="*/ 3191 w 453087"/>
                <a:gd name="connsiteY8" fmla="*/ 28717 h 344602"/>
                <a:gd name="connsiteX9" fmla="*/ 3191 w 453087"/>
                <a:gd name="connsiteY9" fmla="*/ 341411 h 344602"/>
                <a:gd name="connsiteX10" fmla="*/ 85512 w 453087"/>
                <a:gd name="connsiteY10" fmla="*/ 141670 h 344602"/>
                <a:gd name="connsiteX11" fmla="*/ 130183 w 453087"/>
                <a:gd name="connsiteY11" fmla="*/ 111677 h 3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087" h="344602">
                  <a:moveTo>
                    <a:pt x="130183" y="111677"/>
                  </a:moveTo>
                  <a:lnTo>
                    <a:pt x="449897" y="111677"/>
                  </a:lnTo>
                  <a:lnTo>
                    <a:pt x="449897" y="79769"/>
                  </a:lnTo>
                  <a:cubicBezTo>
                    <a:pt x="449897" y="65730"/>
                    <a:pt x="438410" y="54243"/>
                    <a:pt x="424371" y="54243"/>
                  </a:cubicBezTo>
                  <a:lnTo>
                    <a:pt x="232926" y="54243"/>
                  </a:lnTo>
                  <a:lnTo>
                    <a:pt x="162729" y="7658"/>
                  </a:lnTo>
                  <a:cubicBezTo>
                    <a:pt x="158262" y="5105"/>
                    <a:pt x="153795" y="3191"/>
                    <a:pt x="148689" y="3191"/>
                  </a:cubicBezTo>
                  <a:lnTo>
                    <a:pt x="28717" y="3191"/>
                  </a:lnTo>
                  <a:cubicBezTo>
                    <a:pt x="14677" y="3191"/>
                    <a:pt x="3191" y="14677"/>
                    <a:pt x="3191" y="28717"/>
                  </a:cubicBezTo>
                  <a:lnTo>
                    <a:pt x="3191" y="341411"/>
                  </a:lnTo>
                  <a:cubicBezTo>
                    <a:pt x="3191" y="342688"/>
                    <a:pt x="85512" y="141670"/>
                    <a:pt x="85512" y="141670"/>
                  </a:cubicBezTo>
                  <a:cubicBezTo>
                    <a:pt x="93170" y="123802"/>
                    <a:pt x="110400" y="111677"/>
                    <a:pt x="130183" y="111677"/>
                  </a:cubicBezTo>
                  <a:close/>
                </a:path>
              </a:pathLst>
            </a:custGeom>
            <a:grpFill/>
            <a:ln w="6350" cap="flat">
              <a:noFill/>
              <a:prstDash val="solid"/>
              <a:miter/>
            </a:ln>
          </p:spPr>
          <p:txBody>
            <a:bodyPr rtlCol="0" anchor="ctr"/>
            <a:lstStyle/>
            <a:p>
              <a:endParaRPr lang="en-IN" sz="2399"/>
            </a:p>
          </p:txBody>
        </p:sp>
        <p:sp>
          <p:nvSpPr>
            <p:cNvPr id="32" name="Freeform: Shape 31">
              <a:extLst>
                <a:ext uri="{FF2B5EF4-FFF2-40B4-BE49-F238E27FC236}">
                  <a16:creationId xmlns:a16="http://schemas.microsoft.com/office/drawing/2014/main" id="{3D55E881-0609-4A6B-B05E-7F82DFC45A45}"/>
                </a:ext>
              </a:extLst>
            </p:cNvPr>
            <p:cNvSpPr/>
            <p:nvPr/>
          </p:nvSpPr>
          <p:spPr>
            <a:xfrm>
              <a:off x="-666924" y="2164468"/>
              <a:ext cx="484996" cy="229735"/>
            </a:xfrm>
            <a:custGeom>
              <a:avLst/>
              <a:gdLst>
                <a:gd name="connsiteX0" fmla="*/ 481805 w 484995"/>
                <a:gd name="connsiteY0" fmla="*/ 28717 h 229734"/>
                <a:gd name="connsiteX1" fmla="*/ 458831 w 484995"/>
                <a:gd name="connsiteY1" fmla="*/ 3191 h 229734"/>
                <a:gd name="connsiteX2" fmla="*/ 111038 w 484995"/>
                <a:gd name="connsiteY2" fmla="*/ 3191 h 229734"/>
                <a:gd name="connsiteX3" fmla="*/ 89341 w 484995"/>
                <a:gd name="connsiteY3" fmla="*/ 17230 h 229734"/>
                <a:gd name="connsiteX4" fmla="*/ 3191 w 484995"/>
                <a:gd name="connsiteY4" fmla="*/ 226544 h 229734"/>
                <a:gd name="connsiteX5" fmla="*/ 392464 w 484995"/>
                <a:gd name="connsiteY5" fmla="*/ 226544 h 229734"/>
                <a:gd name="connsiteX6" fmla="*/ 479252 w 484995"/>
                <a:gd name="connsiteY6" fmla="*/ 40204 h 229734"/>
                <a:gd name="connsiteX7" fmla="*/ 481805 w 484995"/>
                <a:gd name="connsiteY7" fmla="*/ 28717 h 229734"/>
                <a:gd name="connsiteX8" fmla="*/ 481805 w 484995"/>
                <a:gd name="connsiteY8" fmla="*/ 28717 h 22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4995" h="229734">
                  <a:moveTo>
                    <a:pt x="481805" y="28717"/>
                  </a:moveTo>
                  <a:cubicBezTo>
                    <a:pt x="481805" y="15316"/>
                    <a:pt x="472233" y="4467"/>
                    <a:pt x="458831" y="3191"/>
                  </a:cubicBezTo>
                  <a:lnTo>
                    <a:pt x="111038" y="3191"/>
                  </a:lnTo>
                  <a:cubicBezTo>
                    <a:pt x="101466" y="3191"/>
                    <a:pt x="93170" y="8934"/>
                    <a:pt x="89341" y="17230"/>
                  </a:cubicBezTo>
                  <a:lnTo>
                    <a:pt x="3191" y="226544"/>
                  </a:lnTo>
                  <a:lnTo>
                    <a:pt x="392464" y="226544"/>
                  </a:lnTo>
                  <a:lnTo>
                    <a:pt x="479252" y="40204"/>
                  </a:lnTo>
                  <a:cubicBezTo>
                    <a:pt x="481167" y="36375"/>
                    <a:pt x="481805" y="32546"/>
                    <a:pt x="481805" y="28717"/>
                  </a:cubicBezTo>
                  <a:lnTo>
                    <a:pt x="481805" y="28717"/>
                  </a:lnTo>
                  <a:close/>
                </a:path>
              </a:pathLst>
            </a:custGeom>
            <a:grpFill/>
            <a:ln w="6350" cap="flat">
              <a:noFill/>
              <a:prstDash val="solid"/>
              <a:miter/>
            </a:ln>
          </p:spPr>
          <p:txBody>
            <a:bodyPr rtlCol="0" anchor="ctr"/>
            <a:lstStyle/>
            <a:p>
              <a:endParaRPr lang="en-IN" sz="2399"/>
            </a:p>
          </p:txBody>
        </p:sp>
      </p:grpSp>
      <p:grpSp>
        <p:nvGrpSpPr>
          <p:cNvPr id="33" name="Graphic 19" descr="Handshake">
            <a:extLst>
              <a:ext uri="{FF2B5EF4-FFF2-40B4-BE49-F238E27FC236}">
                <a16:creationId xmlns:a16="http://schemas.microsoft.com/office/drawing/2014/main" id="{AE7969B4-FCDC-4809-8A53-2FC3CC743139}"/>
              </a:ext>
            </a:extLst>
          </p:cNvPr>
          <p:cNvGrpSpPr/>
          <p:nvPr/>
        </p:nvGrpSpPr>
        <p:grpSpPr>
          <a:xfrm>
            <a:off x="254673" y="5334486"/>
            <a:ext cx="620948" cy="612626"/>
            <a:chOff x="-590311" y="2056016"/>
            <a:chExt cx="612626" cy="612626"/>
          </a:xfrm>
          <a:solidFill>
            <a:schemeClr val="bg1"/>
          </a:solidFill>
        </p:grpSpPr>
        <p:sp>
          <p:nvSpPr>
            <p:cNvPr id="34" name="Freeform: Shape 33">
              <a:extLst>
                <a:ext uri="{FF2B5EF4-FFF2-40B4-BE49-F238E27FC236}">
                  <a16:creationId xmlns:a16="http://schemas.microsoft.com/office/drawing/2014/main" id="{6BBD4EC7-9D4A-4A4D-B50D-95C268D9DD34}"/>
                </a:ext>
              </a:extLst>
            </p:cNvPr>
            <p:cNvSpPr/>
            <p:nvPr/>
          </p:nvSpPr>
          <p:spPr>
            <a:xfrm>
              <a:off x="-320807" y="2460808"/>
              <a:ext cx="51052" cy="57434"/>
            </a:xfrm>
            <a:custGeom>
              <a:avLst/>
              <a:gdLst>
                <a:gd name="connsiteX0" fmla="*/ 17027 w 51052"/>
                <a:gd name="connsiteY0" fmla="*/ 57230 h 57433"/>
                <a:gd name="connsiteX1" fmla="*/ 7454 w 51052"/>
                <a:gd name="connsiteY1" fmla="*/ 54039 h 57433"/>
                <a:gd name="connsiteX2" fmla="*/ 6178 w 51052"/>
                <a:gd name="connsiteY2" fmla="*/ 36171 h 57433"/>
                <a:gd name="connsiteX3" fmla="*/ 31066 w 51052"/>
                <a:gd name="connsiteY3" fmla="*/ 7454 h 57433"/>
                <a:gd name="connsiteX4" fmla="*/ 48934 w 51052"/>
                <a:gd name="connsiteY4" fmla="*/ 6178 h 57433"/>
                <a:gd name="connsiteX5" fmla="*/ 50211 w 51052"/>
                <a:gd name="connsiteY5" fmla="*/ 24046 h 57433"/>
                <a:gd name="connsiteX6" fmla="*/ 25323 w 51052"/>
                <a:gd name="connsiteY6" fmla="*/ 52763 h 57433"/>
                <a:gd name="connsiteX7" fmla="*/ 17027 w 51052"/>
                <a:gd name="connsiteY7" fmla="*/ 57230 h 5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052" h="57433">
                  <a:moveTo>
                    <a:pt x="17027" y="57230"/>
                  </a:moveTo>
                  <a:cubicBezTo>
                    <a:pt x="13836" y="57230"/>
                    <a:pt x="10007" y="56592"/>
                    <a:pt x="7454" y="54039"/>
                  </a:cubicBezTo>
                  <a:cubicBezTo>
                    <a:pt x="2349" y="49572"/>
                    <a:pt x="1711" y="41276"/>
                    <a:pt x="6178" y="36171"/>
                  </a:cubicBezTo>
                  <a:lnTo>
                    <a:pt x="31066" y="7454"/>
                  </a:lnTo>
                  <a:cubicBezTo>
                    <a:pt x="35533" y="2349"/>
                    <a:pt x="43829" y="1711"/>
                    <a:pt x="48934" y="6178"/>
                  </a:cubicBezTo>
                  <a:cubicBezTo>
                    <a:pt x="54039" y="10645"/>
                    <a:pt x="54678" y="18941"/>
                    <a:pt x="50211" y="24046"/>
                  </a:cubicBezTo>
                  <a:lnTo>
                    <a:pt x="25323" y="52763"/>
                  </a:lnTo>
                  <a:cubicBezTo>
                    <a:pt x="23408" y="55316"/>
                    <a:pt x="20217" y="56592"/>
                    <a:pt x="17027" y="57230"/>
                  </a:cubicBezTo>
                  <a:close/>
                </a:path>
              </a:pathLst>
            </a:custGeom>
            <a:grpFill/>
            <a:ln w="6350" cap="flat">
              <a:noFill/>
              <a:prstDash val="solid"/>
              <a:miter/>
            </a:ln>
          </p:spPr>
          <p:txBody>
            <a:bodyPr rtlCol="0" anchor="ctr"/>
            <a:lstStyle/>
            <a:p>
              <a:endParaRPr lang="en-IN" sz="2399"/>
            </a:p>
          </p:txBody>
        </p:sp>
        <p:sp>
          <p:nvSpPr>
            <p:cNvPr id="35" name="Freeform: Shape 34">
              <a:extLst>
                <a:ext uri="{FF2B5EF4-FFF2-40B4-BE49-F238E27FC236}">
                  <a16:creationId xmlns:a16="http://schemas.microsoft.com/office/drawing/2014/main" id="{DD4D9506-392E-4291-965E-8774A409ECD7}"/>
                </a:ext>
              </a:extLst>
            </p:cNvPr>
            <p:cNvSpPr/>
            <p:nvPr/>
          </p:nvSpPr>
          <p:spPr>
            <a:xfrm>
              <a:off x="-363237" y="2434970"/>
              <a:ext cx="63815" cy="70197"/>
            </a:xfrm>
            <a:custGeom>
              <a:avLst/>
              <a:gdLst>
                <a:gd name="connsiteX0" fmla="*/ 20529 w 63815"/>
                <a:gd name="connsiteY0" fmla="*/ 68390 h 70196"/>
                <a:gd name="connsiteX1" fmla="*/ 8404 w 63815"/>
                <a:gd name="connsiteY1" fmla="*/ 64561 h 70196"/>
                <a:gd name="connsiteX2" fmla="*/ 7128 w 63815"/>
                <a:gd name="connsiteY2" fmla="*/ 42226 h 70196"/>
                <a:gd name="connsiteX3" fmla="*/ 36483 w 63815"/>
                <a:gd name="connsiteY3" fmla="*/ 8404 h 70196"/>
                <a:gd name="connsiteX4" fmla="*/ 58818 w 63815"/>
                <a:gd name="connsiteY4" fmla="*/ 7128 h 70196"/>
                <a:gd name="connsiteX5" fmla="*/ 60094 w 63815"/>
                <a:gd name="connsiteY5" fmla="*/ 29463 h 70196"/>
                <a:gd name="connsiteX6" fmla="*/ 30739 w 63815"/>
                <a:gd name="connsiteY6" fmla="*/ 63285 h 70196"/>
                <a:gd name="connsiteX7" fmla="*/ 20529 w 63815"/>
                <a:gd name="connsiteY7" fmla="*/ 68390 h 70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5" h="70196">
                  <a:moveTo>
                    <a:pt x="20529" y="68390"/>
                  </a:moveTo>
                  <a:cubicBezTo>
                    <a:pt x="16062" y="69028"/>
                    <a:pt x="12233" y="67752"/>
                    <a:pt x="8404" y="64561"/>
                  </a:cubicBezTo>
                  <a:cubicBezTo>
                    <a:pt x="2023" y="58818"/>
                    <a:pt x="1384" y="48608"/>
                    <a:pt x="7128" y="42226"/>
                  </a:cubicBezTo>
                  <a:lnTo>
                    <a:pt x="36483" y="8404"/>
                  </a:lnTo>
                  <a:cubicBezTo>
                    <a:pt x="42226" y="2023"/>
                    <a:pt x="52437" y="1384"/>
                    <a:pt x="58818" y="7128"/>
                  </a:cubicBezTo>
                  <a:cubicBezTo>
                    <a:pt x="65200" y="12871"/>
                    <a:pt x="65838" y="23082"/>
                    <a:pt x="60094" y="29463"/>
                  </a:cubicBezTo>
                  <a:lnTo>
                    <a:pt x="30739" y="63285"/>
                  </a:lnTo>
                  <a:cubicBezTo>
                    <a:pt x="28187" y="66476"/>
                    <a:pt x="24358" y="68390"/>
                    <a:pt x="20529" y="68390"/>
                  </a:cubicBezTo>
                  <a:close/>
                </a:path>
              </a:pathLst>
            </a:custGeom>
            <a:grpFill/>
            <a:ln w="6350" cap="flat">
              <a:noFill/>
              <a:prstDash val="solid"/>
              <a:miter/>
            </a:ln>
          </p:spPr>
          <p:txBody>
            <a:bodyPr rtlCol="0" anchor="ctr"/>
            <a:lstStyle/>
            <a:p>
              <a:endParaRPr lang="en-IN" sz="2399"/>
            </a:p>
          </p:txBody>
        </p:sp>
        <p:sp>
          <p:nvSpPr>
            <p:cNvPr id="36" name="Freeform: Shape 35">
              <a:extLst>
                <a:ext uri="{FF2B5EF4-FFF2-40B4-BE49-F238E27FC236}">
                  <a16:creationId xmlns:a16="http://schemas.microsoft.com/office/drawing/2014/main" id="{758599D4-EC19-4164-A009-7E481546A01D}"/>
                </a:ext>
              </a:extLst>
            </p:cNvPr>
            <p:cNvSpPr/>
            <p:nvPr/>
          </p:nvSpPr>
          <p:spPr>
            <a:xfrm>
              <a:off x="-406668" y="2404941"/>
              <a:ext cx="70197" cy="76578"/>
            </a:xfrm>
            <a:custGeom>
              <a:avLst/>
              <a:gdLst>
                <a:gd name="connsiteX0" fmla="*/ 23756 w 70196"/>
                <a:gd name="connsiteY0" fmla="*/ 74808 h 76578"/>
                <a:gd name="connsiteX1" fmla="*/ 9717 w 70196"/>
                <a:gd name="connsiteY1" fmla="*/ 70341 h 76578"/>
                <a:gd name="connsiteX2" fmla="*/ 7802 w 70196"/>
                <a:gd name="connsiteY2" fmla="*/ 43539 h 76578"/>
                <a:gd name="connsiteX3" fmla="*/ 37157 w 70196"/>
                <a:gd name="connsiteY3" fmla="*/ 9717 h 76578"/>
                <a:gd name="connsiteX4" fmla="*/ 63960 w 70196"/>
                <a:gd name="connsiteY4" fmla="*/ 7802 h 76578"/>
                <a:gd name="connsiteX5" fmla="*/ 65874 w 70196"/>
                <a:gd name="connsiteY5" fmla="*/ 34605 h 76578"/>
                <a:gd name="connsiteX6" fmla="*/ 36519 w 70196"/>
                <a:gd name="connsiteY6" fmla="*/ 68427 h 76578"/>
                <a:gd name="connsiteX7" fmla="*/ 23756 w 70196"/>
                <a:gd name="connsiteY7" fmla="*/ 74808 h 7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196" h="76578">
                  <a:moveTo>
                    <a:pt x="23756" y="74808"/>
                  </a:moveTo>
                  <a:cubicBezTo>
                    <a:pt x="18651" y="75446"/>
                    <a:pt x="13546" y="73532"/>
                    <a:pt x="9717" y="70341"/>
                  </a:cubicBezTo>
                  <a:cubicBezTo>
                    <a:pt x="2059" y="63322"/>
                    <a:pt x="783" y="51197"/>
                    <a:pt x="7802" y="43539"/>
                  </a:cubicBezTo>
                  <a:lnTo>
                    <a:pt x="37157" y="9717"/>
                  </a:lnTo>
                  <a:cubicBezTo>
                    <a:pt x="44177" y="2059"/>
                    <a:pt x="56302" y="783"/>
                    <a:pt x="63960" y="7802"/>
                  </a:cubicBezTo>
                  <a:cubicBezTo>
                    <a:pt x="71618" y="14822"/>
                    <a:pt x="72894" y="26947"/>
                    <a:pt x="65874" y="34605"/>
                  </a:cubicBezTo>
                  <a:lnTo>
                    <a:pt x="36519" y="68427"/>
                  </a:lnTo>
                  <a:cubicBezTo>
                    <a:pt x="33328" y="72256"/>
                    <a:pt x="28223" y="74808"/>
                    <a:pt x="23756" y="74808"/>
                  </a:cubicBezTo>
                  <a:close/>
                </a:path>
              </a:pathLst>
            </a:custGeom>
            <a:grpFill/>
            <a:ln w="6350" cap="flat">
              <a:noFill/>
              <a:prstDash val="solid"/>
              <a:miter/>
            </a:ln>
          </p:spPr>
          <p:txBody>
            <a:bodyPr rtlCol="0" anchor="ctr"/>
            <a:lstStyle/>
            <a:p>
              <a:endParaRPr lang="en-IN" sz="2399"/>
            </a:p>
          </p:txBody>
        </p:sp>
        <p:sp>
          <p:nvSpPr>
            <p:cNvPr id="37" name="Freeform: Shape 36">
              <a:extLst>
                <a:ext uri="{FF2B5EF4-FFF2-40B4-BE49-F238E27FC236}">
                  <a16:creationId xmlns:a16="http://schemas.microsoft.com/office/drawing/2014/main" id="{09BB8526-2D20-4C8C-A9B6-605C4F4927F0}"/>
                </a:ext>
              </a:extLst>
            </p:cNvPr>
            <p:cNvSpPr/>
            <p:nvPr/>
          </p:nvSpPr>
          <p:spPr>
            <a:xfrm>
              <a:off x="-453253" y="2376862"/>
              <a:ext cx="76578" cy="76578"/>
            </a:xfrm>
            <a:custGeom>
              <a:avLst/>
              <a:gdLst>
                <a:gd name="connsiteX0" fmla="*/ 23756 w 76578"/>
                <a:gd name="connsiteY0" fmla="*/ 79275 h 76578"/>
                <a:gd name="connsiteX1" fmla="*/ 9717 w 76578"/>
                <a:gd name="connsiteY1" fmla="*/ 74808 h 76578"/>
                <a:gd name="connsiteX2" fmla="*/ 7802 w 76578"/>
                <a:gd name="connsiteY2" fmla="*/ 48006 h 76578"/>
                <a:gd name="connsiteX3" fmla="*/ 41624 w 76578"/>
                <a:gd name="connsiteY3" fmla="*/ 9717 h 76578"/>
                <a:gd name="connsiteX4" fmla="*/ 68427 w 76578"/>
                <a:gd name="connsiteY4" fmla="*/ 7802 h 76578"/>
                <a:gd name="connsiteX5" fmla="*/ 70341 w 76578"/>
                <a:gd name="connsiteY5" fmla="*/ 34605 h 76578"/>
                <a:gd name="connsiteX6" fmla="*/ 36519 w 76578"/>
                <a:gd name="connsiteY6" fmla="*/ 72894 h 76578"/>
                <a:gd name="connsiteX7" fmla="*/ 23756 w 76578"/>
                <a:gd name="connsiteY7" fmla="*/ 79275 h 7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578" h="76578">
                  <a:moveTo>
                    <a:pt x="23756" y="79275"/>
                  </a:moveTo>
                  <a:cubicBezTo>
                    <a:pt x="18651" y="79914"/>
                    <a:pt x="13546" y="77999"/>
                    <a:pt x="9717" y="74808"/>
                  </a:cubicBezTo>
                  <a:cubicBezTo>
                    <a:pt x="2059" y="67789"/>
                    <a:pt x="783" y="55664"/>
                    <a:pt x="7802" y="48006"/>
                  </a:cubicBezTo>
                  <a:lnTo>
                    <a:pt x="41624" y="9717"/>
                  </a:lnTo>
                  <a:cubicBezTo>
                    <a:pt x="48644" y="2059"/>
                    <a:pt x="60769" y="783"/>
                    <a:pt x="68427" y="7802"/>
                  </a:cubicBezTo>
                  <a:cubicBezTo>
                    <a:pt x="76085" y="14822"/>
                    <a:pt x="77361" y="26947"/>
                    <a:pt x="70341" y="34605"/>
                  </a:cubicBezTo>
                  <a:lnTo>
                    <a:pt x="36519" y="72894"/>
                  </a:lnTo>
                  <a:cubicBezTo>
                    <a:pt x="32690" y="76723"/>
                    <a:pt x="28223" y="78637"/>
                    <a:pt x="23756" y="79275"/>
                  </a:cubicBezTo>
                  <a:close/>
                </a:path>
              </a:pathLst>
            </a:custGeom>
            <a:grpFill/>
            <a:ln w="6350" cap="flat">
              <a:noFill/>
              <a:prstDash val="solid"/>
              <a:miter/>
            </a:ln>
          </p:spPr>
          <p:txBody>
            <a:bodyPr rtlCol="0" anchor="ctr"/>
            <a:lstStyle/>
            <a:p>
              <a:endParaRPr lang="en-IN" sz="2399"/>
            </a:p>
          </p:txBody>
        </p:sp>
        <p:sp>
          <p:nvSpPr>
            <p:cNvPr id="38" name="Freeform: Shape 37">
              <a:extLst>
                <a:ext uri="{FF2B5EF4-FFF2-40B4-BE49-F238E27FC236}">
                  <a16:creationId xmlns:a16="http://schemas.microsoft.com/office/drawing/2014/main" id="{2174C9C1-2E13-45C3-8129-16A489730109}"/>
                </a:ext>
              </a:extLst>
            </p:cNvPr>
            <p:cNvSpPr/>
            <p:nvPr/>
          </p:nvSpPr>
          <p:spPr>
            <a:xfrm>
              <a:off x="-564147" y="2192581"/>
              <a:ext cx="134012" cy="153157"/>
            </a:xfrm>
            <a:custGeom>
              <a:avLst/>
              <a:gdLst>
                <a:gd name="connsiteX0" fmla="*/ 3191 w 134011"/>
                <a:gd name="connsiteY0" fmla="*/ 123163 h 153156"/>
                <a:gd name="connsiteX1" fmla="*/ 52328 w 134011"/>
                <a:gd name="connsiteY1" fmla="*/ 153157 h 153156"/>
                <a:gd name="connsiteX2" fmla="*/ 69559 w 134011"/>
                <a:gd name="connsiteY2" fmla="*/ 148689 h 153156"/>
                <a:gd name="connsiteX3" fmla="*/ 128907 w 134011"/>
                <a:gd name="connsiteY3" fmla="*/ 50414 h 153156"/>
                <a:gd name="connsiteX4" fmla="*/ 124440 w 134011"/>
                <a:gd name="connsiteY4" fmla="*/ 33184 h 153156"/>
                <a:gd name="connsiteX5" fmla="*/ 75940 w 134011"/>
                <a:gd name="connsiteY5" fmla="*/ 3191 h 153156"/>
                <a:gd name="connsiteX6" fmla="*/ 3191 w 134011"/>
                <a:gd name="connsiteY6" fmla="*/ 123163 h 15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011" h="153156">
                  <a:moveTo>
                    <a:pt x="3191" y="123163"/>
                  </a:moveTo>
                  <a:lnTo>
                    <a:pt x="52328" y="153157"/>
                  </a:lnTo>
                  <a:cubicBezTo>
                    <a:pt x="58072" y="156985"/>
                    <a:pt x="66368" y="155071"/>
                    <a:pt x="69559" y="148689"/>
                  </a:cubicBezTo>
                  <a:lnTo>
                    <a:pt x="128907" y="50414"/>
                  </a:lnTo>
                  <a:cubicBezTo>
                    <a:pt x="132736" y="44671"/>
                    <a:pt x="130821" y="36375"/>
                    <a:pt x="124440" y="33184"/>
                  </a:cubicBezTo>
                  <a:lnTo>
                    <a:pt x="75940" y="3191"/>
                  </a:lnTo>
                  <a:lnTo>
                    <a:pt x="3191" y="123163"/>
                  </a:lnTo>
                  <a:close/>
                </a:path>
              </a:pathLst>
            </a:custGeom>
            <a:grpFill/>
            <a:ln w="6350" cap="flat">
              <a:noFill/>
              <a:prstDash val="solid"/>
              <a:miter/>
            </a:ln>
          </p:spPr>
          <p:txBody>
            <a:bodyPr rtlCol="0" anchor="ctr"/>
            <a:lstStyle/>
            <a:p>
              <a:endParaRPr lang="en-IN" sz="2399"/>
            </a:p>
          </p:txBody>
        </p:sp>
        <p:sp>
          <p:nvSpPr>
            <p:cNvPr id="39" name="Freeform: Shape 38">
              <a:extLst>
                <a:ext uri="{FF2B5EF4-FFF2-40B4-BE49-F238E27FC236}">
                  <a16:creationId xmlns:a16="http://schemas.microsoft.com/office/drawing/2014/main" id="{F996AEB0-562C-4A6E-AA73-1CB9B5AD25ED}"/>
                </a:ext>
              </a:extLst>
            </p:cNvPr>
            <p:cNvSpPr/>
            <p:nvPr/>
          </p:nvSpPr>
          <p:spPr>
            <a:xfrm>
              <a:off x="-485654" y="2250014"/>
              <a:ext cx="344602" cy="280787"/>
            </a:xfrm>
            <a:custGeom>
              <a:avLst/>
              <a:gdLst>
                <a:gd name="connsiteX0" fmla="*/ 338221 w 344602"/>
                <a:gd name="connsiteY0" fmla="*/ 149328 h 280786"/>
                <a:gd name="connsiteX1" fmla="*/ 235478 w 344602"/>
                <a:gd name="connsiteY1" fmla="*/ 61263 h 280786"/>
                <a:gd name="connsiteX2" fmla="*/ 228458 w 344602"/>
                <a:gd name="connsiteY2" fmla="*/ 54881 h 280786"/>
                <a:gd name="connsiteX3" fmla="*/ 184426 w 344602"/>
                <a:gd name="connsiteY3" fmla="*/ 105295 h 280786"/>
                <a:gd name="connsiteX4" fmla="*/ 158900 w 344602"/>
                <a:gd name="connsiteY4" fmla="*/ 118058 h 280786"/>
                <a:gd name="connsiteX5" fmla="*/ 155709 w 344602"/>
                <a:gd name="connsiteY5" fmla="*/ 118058 h 280786"/>
                <a:gd name="connsiteX6" fmla="*/ 130821 w 344602"/>
                <a:gd name="connsiteY6" fmla="*/ 108486 h 280786"/>
                <a:gd name="connsiteX7" fmla="*/ 126992 w 344602"/>
                <a:gd name="connsiteY7" fmla="*/ 54243 h 280786"/>
                <a:gd name="connsiteX8" fmla="*/ 164643 w 344602"/>
                <a:gd name="connsiteY8" fmla="*/ 10849 h 280786"/>
                <a:gd name="connsiteX9" fmla="*/ 58710 w 344602"/>
                <a:gd name="connsiteY9" fmla="*/ 3191 h 280786"/>
                <a:gd name="connsiteX10" fmla="*/ 3191 w 344602"/>
                <a:gd name="connsiteY10" fmla="*/ 95085 h 280786"/>
                <a:gd name="connsiteX11" fmla="*/ 46585 w 344602"/>
                <a:gd name="connsiteY11" fmla="*/ 145499 h 280786"/>
                <a:gd name="connsiteX12" fmla="*/ 63177 w 344602"/>
                <a:gd name="connsiteY12" fmla="*/ 126354 h 280786"/>
                <a:gd name="connsiteX13" fmla="*/ 87427 w 344602"/>
                <a:gd name="connsiteY13" fmla="*/ 115506 h 280786"/>
                <a:gd name="connsiteX14" fmla="*/ 87427 w 344602"/>
                <a:gd name="connsiteY14" fmla="*/ 115506 h 280786"/>
                <a:gd name="connsiteX15" fmla="*/ 108486 w 344602"/>
                <a:gd name="connsiteY15" fmla="*/ 123163 h 280786"/>
                <a:gd name="connsiteX16" fmla="*/ 119334 w 344602"/>
                <a:gd name="connsiteY16" fmla="*/ 146137 h 280786"/>
                <a:gd name="connsiteX17" fmla="*/ 130183 w 344602"/>
                <a:gd name="connsiteY17" fmla="*/ 144222 h 280786"/>
                <a:gd name="connsiteX18" fmla="*/ 151242 w 344602"/>
                <a:gd name="connsiteY18" fmla="*/ 151880 h 280786"/>
                <a:gd name="connsiteX19" fmla="*/ 162091 w 344602"/>
                <a:gd name="connsiteY19" fmla="*/ 175492 h 280786"/>
                <a:gd name="connsiteX20" fmla="*/ 170387 w 344602"/>
                <a:gd name="connsiteY20" fmla="*/ 174216 h 280786"/>
                <a:gd name="connsiteX21" fmla="*/ 170387 w 344602"/>
                <a:gd name="connsiteY21" fmla="*/ 174216 h 280786"/>
                <a:gd name="connsiteX22" fmla="*/ 189531 w 344602"/>
                <a:gd name="connsiteY22" fmla="*/ 181235 h 280786"/>
                <a:gd name="connsiteX23" fmla="*/ 199103 w 344602"/>
                <a:gd name="connsiteY23" fmla="*/ 201018 h 280786"/>
                <a:gd name="connsiteX24" fmla="*/ 206123 w 344602"/>
                <a:gd name="connsiteY24" fmla="*/ 199742 h 280786"/>
                <a:gd name="connsiteX25" fmla="*/ 206123 w 344602"/>
                <a:gd name="connsiteY25" fmla="*/ 199742 h 280786"/>
                <a:gd name="connsiteX26" fmla="*/ 222715 w 344602"/>
                <a:gd name="connsiteY26" fmla="*/ 206123 h 280786"/>
                <a:gd name="connsiteX27" fmla="*/ 231649 w 344602"/>
                <a:gd name="connsiteY27" fmla="*/ 223353 h 280786"/>
                <a:gd name="connsiteX28" fmla="*/ 225268 w 344602"/>
                <a:gd name="connsiteY28" fmla="*/ 241860 h 280786"/>
                <a:gd name="connsiteX29" fmla="*/ 203571 w 344602"/>
                <a:gd name="connsiteY29" fmla="*/ 266748 h 280786"/>
                <a:gd name="connsiteX30" fmla="*/ 212505 w 344602"/>
                <a:gd name="connsiteY30" fmla="*/ 273767 h 280786"/>
                <a:gd name="connsiteX31" fmla="*/ 227820 w 344602"/>
                <a:gd name="connsiteY31" fmla="*/ 277596 h 280786"/>
                <a:gd name="connsiteX32" fmla="*/ 250794 w 344602"/>
                <a:gd name="connsiteY32" fmla="*/ 250156 h 280786"/>
                <a:gd name="connsiteX33" fmla="*/ 250794 w 344602"/>
                <a:gd name="connsiteY33" fmla="*/ 249517 h 280786"/>
                <a:gd name="connsiteX34" fmla="*/ 257175 w 344602"/>
                <a:gd name="connsiteY34" fmla="*/ 250156 h 280786"/>
                <a:gd name="connsiteX35" fmla="*/ 280149 w 344602"/>
                <a:gd name="connsiteY35" fmla="*/ 222715 h 280786"/>
                <a:gd name="connsiteX36" fmla="*/ 280149 w 344602"/>
                <a:gd name="connsiteY36" fmla="*/ 222077 h 280786"/>
                <a:gd name="connsiteX37" fmla="*/ 286530 w 344602"/>
                <a:gd name="connsiteY37" fmla="*/ 222715 h 280786"/>
                <a:gd name="connsiteX38" fmla="*/ 309504 w 344602"/>
                <a:gd name="connsiteY38" fmla="*/ 195275 h 280786"/>
                <a:gd name="connsiteX39" fmla="*/ 308866 w 344602"/>
                <a:gd name="connsiteY39" fmla="*/ 191446 h 280786"/>
                <a:gd name="connsiteX40" fmla="*/ 322267 w 344602"/>
                <a:gd name="connsiteY40" fmla="*/ 193998 h 280786"/>
                <a:gd name="connsiteX41" fmla="*/ 345240 w 344602"/>
                <a:gd name="connsiteY41" fmla="*/ 166558 h 280786"/>
                <a:gd name="connsiteX42" fmla="*/ 338221 w 344602"/>
                <a:gd name="connsiteY42" fmla="*/ 149328 h 280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44602" h="280786">
                  <a:moveTo>
                    <a:pt x="338221" y="149328"/>
                  </a:moveTo>
                  <a:lnTo>
                    <a:pt x="235478" y="61263"/>
                  </a:lnTo>
                  <a:lnTo>
                    <a:pt x="228458" y="54881"/>
                  </a:lnTo>
                  <a:lnTo>
                    <a:pt x="184426" y="105295"/>
                  </a:lnTo>
                  <a:cubicBezTo>
                    <a:pt x="178044" y="112953"/>
                    <a:pt x="169110" y="117420"/>
                    <a:pt x="158900" y="118058"/>
                  </a:cubicBezTo>
                  <a:cubicBezTo>
                    <a:pt x="157624" y="118058"/>
                    <a:pt x="156347" y="118058"/>
                    <a:pt x="155709" y="118058"/>
                  </a:cubicBezTo>
                  <a:cubicBezTo>
                    <a:pt x="146137" y="118058"/>
                    <a:pt x="137203" y="114867"/>
                    <a:pt x="130821" y="108486"/>
                  </a:cubicBezTo>
                  <a:cubicBezTo>
                    <a:pt x="114867" y="94447"/>
                    <a:pt x="113591" y="70197"/>
                    <a:pt x="126992" y="54243"/>
                  </a:cubicBezTo>
                  <a:lnTo>
                    <a:pt x="164643" y="10849"/>
                  </a:lnTo>
                  <a:cubicBezTo>
                    <a:pt x="135288" y="7020"/>
                    <a:pt x="97637" y="22335"/>
                    <a:pt x="58710" y="3191"/>
                  </a:cubicBezTo>
                  <a:lnTo>
                    <a:pt x="3191" y="95085"/>
                  </a:lnTo>
                  <a:lnTo>
                    <a:pt x="46585" y="145499"/>
                  </a:lnTo>
                  <a:lnTo>
                    <a:pt x="63177" y="126354"/>
                  </a:lnTo>
                  <a:cubicBezTo>
                    <a:pt x="68920" y="119334"/>
                    <a:pt x="77855" y="115506"/>
                    <a:pt x="87427" y="115506"/>
                  </a:cubicBezTo>
                  <a:lnTo>
                    <a:pt x="87427" y="115506"/>
                  </a:lnTo>
                  <a:cubicBezTo>
                    <a:pt x="95085" y="115506"/>
                    <a:pt x="102742" y="118058"/>
                    <a:pt x="108486" y="123163"/>
                  </a:cubicBezTo>
                  <a:cubicBezTo>
                    <a:pt x="115506" y="128907"/>
                    <a:pt x="118696" y="137203"/>
                    <a:pt x="119334" y="146137"/>
                  </a:cubicBezTo>
                  <a:cubicBezTo>
                    <a:pt x="122525" y="144861"/>
                    <a:pt x="126354" y="144222"/>
                    <a:pt x="130183" y="144222"/>
                  </a:cubicBezTo>
                  <a:cubicBezTo>
                    <a:pt x="137841" y="144222"/>
                    <a:pt x="145499" y="146775"/>
                    <a:pt x="151242" y="151880"/>
                  </a:cubicBezTo>
                  <a:cubicBezTo>
                    <a:pt x="158262" y="158262"/>
                    <a:pt x="162091" y="166558"/>
                    <a:pt x="162091" y="175492"/>
                  </a:cubicBezTo>
                  <a:cubicBezTo>
                    <a:pt x="164643" y="174854"/>
                    <a:pt x="167834" y="174216"/>
                    <a:pt x="170387" y="174216"/>
                  </a:cubicBezTo>
                  <a:lnTo>
                    <a:pt x="170387" y="174216"/>
                  </a:lnTo>
                  <a:cubicBezTo>
                    <a:pt x="177406" y="174216"/>
                    <a:pt x="183788" y="176768"/>
                    <a:pt x="189531" y="181235"/>
                  </a:cubicBezTo>
                  <a:cubicBezTo>
                    <a:pt x="195275" y="186340"/>
                    <a:pt x="198465" y="193360"/>
                    <a:pt x="199103" y="201018"/>
                  </a:cubicBezTo>
                  <a:cubicBezTo>
                    <a:pt x="201018" y="200380"/>
                    <a:pt x="203571" y="199742"/>
                    <a:pt x="206123" y="199742"/>
                  </a:cubicBezTo>
                  <a:lnTo>
                    <a:pt x="206123" y="199742"/>
                  </a:lnTo>
                  <a:cubicBezTo>
                    <a:pt x="212505" y="199742"/>
                    <a:pt x="218248" y="201656"/>
                    <a:pt x="222715" y="206123"/>
                  </a:cubicBezTo>
                  <a:cubicBezTo>
                    <a:pt x="227820" y="210590"/>
                    <a:pt x="231011" y="216972"/>
                    <a:pt x="231649" y="223353"/>
                  </a:cubicBezTo>
                  <a:cubicBezTo>
                    <a:pt x="232287" y="230373"/>
                    <a:pt x="229735" y="236754"/>
                    <a:pt x="225268" y="241860"/>
                  </a:cubicBezTo>
                  <a:lnTo>
                    <a:pt x="203571" y="266748"/>
                  </a:lnTo>
                  <a:lnTo>
                    <a:pt x="212505" y="273767"/>
                  </a:lnTo>
                  <a:cubicBezTo>
                    <a:pt x="216972" y="276320"/>
                    <a:pt x="222077" y="278234"/>
                    <a:pt x="227820" y="277596"/>
                  </a:cubicBezTo>
                  <a:cubicBezTo>
                    <a:pt x="241860" y="276320"/>
                    <a:pt x="252070" y="264195"/>
                    <a:pt x="250794" y="250156"/>
                  </a:cubicBezTo>
                  <a:cubicBezTo>
                    <a:pt x="250794" y="250156"/>
                    <a:pt x="250794" y="249517"/>
                    <a:pt x="250794" y="249517"/>
                  </a:cubicBezTo>
                  <a:cubicBezTo>
                    <a:pt x="252708" y="250156"/>
                    <a:pt x="255261" y="250156"/>
                    <a:pt x="257175" y="250156"/>
                  </a:cubicBezTo>
                  <a:cubicBezTo>
                    <a:pt x="271215" y="248879"/>
                    <a:pt x="281425" y="236754"/>
                    <a:pt x="280149" y="222715"/>
                  </a:cubicBezTo>
                  <a:cubicBezTo>
                    <a:pt x="280149" y="222715"/>
                    <a:pt x="280149" y="222077"/>
                    <a:pt x="280149" y="222077"/>
                  </a:cubicBezTo>
                  <a:cubicBezTo>
                    <a:pt x="282063" y="222715"/>
                    <a:pt x="284616" y="222715"/>
                    <a:pt x="286530" y="222715"/>
                  </a:cubicBezTo>
                  <a:cubicBezTo>
                    <a:pt x="300570" y="221439"/>
                    <a:pt x="310780" y="209314"/>
                    <a:pt x="309504" y="195275"/>
                  </a:cubicBezTo>
                  <a:cubicBezTo>
                    <a:pt x="309504" y="193998"/>
                    <a:pt x="308866" y="192722"/>
                    <a:pt x="308866" y="191446"/>
                  </a:cubicBezTo>
                  <a:cubicBezTo>
                    <a:pt x="312695" y="193360"/>
                    <a:pt x="317162" y="194636"/>
                    <a:pt x="322267" y="193998"/>
                  </a:cubicBezTo>
                  <a:cubicBezTo>
                    <a:pt x="336306" y="192722"/>
                    <a:pt x="346517" y="180597"/>
                    <a:pt x="345240" y="166558"/>
                  </a:cubicBezTo>
                  <a:cubicBezTo>
                    <a:pt x="345878" y="159538"/>
                    <a:pt x="342688" y="153795"/>
                    <a:pt x="338221" y="149328"/>
                  </a:cubicBezTo>
                  <a:close/>
                </a:path>
              </a:pathLst>
            </a:custGeom>
            <a:grpFill/>
            <a:ln w="6350" cap="flat">
              <a:noFill/>
              <a:prstDash val="solid"/>
              <a:miter/>
            </a:ln>
          </p:spPr>
          <p:txBody>
            <a:bodyPr rtlCol="0" anchor="ctr"/>
            <a:lstStyle/>
            <a:p>
              <a:endParaRPr lang="en-IN" sz="2399"/>
            </a:p>
          </p:txBody>
        </p:sp>
        <p:sp>
          <p:nvSpPr>
            <p:cNvPr id="40" name="Freeform: Shape 39">
              <a:extLst>
                <a:ext uri="{FF2B5EF4-FFF2-40B4-BE49-F238E27FC236}">
                  <a16:creationId xmlns:a16="http://schemas.microsoft.com/office/drawing/2014/main" id="{72C24686-F2E4-44D4-9199-03F46E7A5F70}"/>
                </a:ext>
              </a:extLst>
            </p:cNvPr>
            <p:cNvSpPr/>
            <p:nvPr/>
          </p:nvSpPr>
          <p:spPr>
            <a:xfrm>
              <a:off x="-137911" y="2192581"/>
              <a:ext cx="134012" cy="153157"/>
            </a:xfrm>
            <a:custGeom>
              <a:avLst/>
              <a:gdLst>
                <a:gd name="connsiteX0" fmla="*/ 130871 w 134011"/>
                <a:gd name="connsiteY0" fmla="*/ 123163 h 153156"/>
                <a:gd name="connsiteX1" fmla="*/ 81734 w 134011"/>
                <a:gd name="connsiteY1" fmla="*/ 153157 h 153156"/>
                <a:gd name="connsiteX2" fmla="*/ 64503 w 134011"/>
                <a:gd name="connsiteY2" fmla="*/ 148689 h 153156"/>
                <a:gd name="connsiteX3" fmla="*/ 5155 w 134011"/>
                <a:gd name="connsiteY3" fmla="*/ 50414 h 153156"/>
                <a:gd name="connsiteX4" fmla="*/ 9622 w 134011"/>
                <a:gd name="connsiteY4" fmla="*/ 33184 h 153156"/>
                <a:gd name="connsiteX5" fmla="*/ 58760 w 134011"/>
                <a:gd name="connsiteY5" fmla="*/ 3191 h 153156"/>
                <a:gd name="connsiteX6" fmla="*/ 130871 w 134011"/>
                <a:gd name="connsiteY6" fmla="*/ 123163 h 15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011" h="153156">
                  <a:moveTo>
                    <a:pt x="130871" y="123163"/>
                  </a:moveTo>
                  <a:lnTo>
                    <a:pt x="81734" y="153157"/>
                  </a:lnTo>
                  <a:cubicBezTo>
                    <a:pt x="75990" y="156985"/>
                    <a:pt x="67694" y="155071"/>
                    <a:pt x="64503" y="148689"/>
                  </a:cubicBezTo>
                  <a:lnTo>
                    <a:pt x="5155" y="50414"/>
                  </a:lnTo>
                  <a:cubicBezTo>
                    <a:pt x="1326" y="44671"/>
                    <a:pt x="3241" y="36375"/>
                    <a:pt x="9622" y="33184"/>
                  </a:cubicBezTo>
                  <a:lnTo>
                    <a:pt x="58760" y="3191"/>
                  </a:lnTo>
                  <a:lnTo>
                    <a:pt x="130871" y="123163"/>
                  </a:lnTo>
                  <a:close/>
                </a:path>
              </a:pathLst>
            </a:custGeom>
            <a:grpFill/>
            <a:ln w="6350" cap="flat">
              <a:noFill/>
              <a:prstDash val="solid"/>
              <a:miter/>
            </a:ln>
          </p:spPr>
          <p:txBody>
            <a:bodyPr rtlCol="0" anchor="ctr"/>
            <a:lstStyle/>
            <a:p>
              <a:endParaRPr lang="en-IN" sz="2399"/>
            </a:p>
          </p:txBody>
        </p:sp>
        <p:sp>
          <p:nvSpPr>
            <p:cNvPr id="44" name="Freeform: Shape 43">
              <a:extLst>
                <a:ext uri="{FF2B5EF4-FFF2-40B4-BE49-F238E27FC236}">
                  <a16:creationId xmlns:a16="http://schemas.microsoft.com/office/drawing/2014/main" id="{5D6DC190-875C-4C5F-B5E2-0667BAF7902B}"/>
                </a:ext>
              </a:extLst>
            </p:cNvPr>
            <p:cNvSpPr/>
            <p:nvPr/>
          </p:nvSpPr>
          <p:spPr>
            <a:xfrm>
              <a:off x="-359367" y="2244176"/>
              <a:ext cx="274405" cy="153157"/>
            </a:xfrm>
            <a:custGeom>
              <a:avLst/>
              <a:gdLst>
                <a:gd name="connsiteX0" fmla="*/ 218953 w 274405"/>
                <a:gd name="connsiteY0" fmla="*/ 11582 h 153156"/>
                <a:gd name="connsiteX1" fmla="*/ 84941 w 274405"/>
                <a:gd name="connsiteY1" fmla="*/ 3924 h 153156"/>
                <a:gd name="connsiteX2" fmla="*/ 81751 w 274405"/>
                <a:gd name="connsiteY2" fmla="*/ 3286 h 153156"/>
                <a:gd name="connsiteX3" fmla="*/ 60053 w 274405"/>
                <a:gd name="connsiteY3" fmla="*/ 11582 h 153156"/>
                <a:gd name="connsiteX4" fmla="*/ 9639 w 274405"/>
                <a:gd name="connsiteY4" fmla="*/ 69016 h 153156"/>
                <a:gd name="connsiteX5" fmla="*/ 12192 w 274405"/>
                <a:gd name="connsiteY5" fmla="*/ 104752 h 153156"/>
                <a:gd name="connsiteX6" fmla="*/ 31337 w 274405"/>
                <a:gd name="connsiteY6" fmla="*/ 111134 h 153156"/>
                <a:gd name="connsiteX7" fmla="*/ 48567 w 274405"/>
                <a:gd name="connsiteY7" fmla="*/ 102199 h 153156"/>
                <a:gd name="connsiteX8" fmla="*/ 100895 w 274405"/>
                <a:gd name="connsiteY8" fmla="*/ 42213 h 153156"/>
                <a:gd name="connsiteX9" fmla="*/ 220230 w 274405"/>
                <a:gd name="connsiteY9" fmla="*/ 144956 h 153156"/>
                <a:gd name="connsiteX10" fmla="*/ 220230 w 274405"/>
                <a:gd name="connsiteY10" fmla="*/ 144956 h 153156"/>
                <a:gd name="connsiteX11" fmla="*/ 220230 w 274405"/>
                <a:gd name="connsiteY11" fmla="*/ 144956 h 153156"/>
                <a:gd name="connsiteX12" fmla="*/ 227249 w 274405"/>
                <a:gd name="connsiteY12" fmla="*/ 153252 h 153156"/>
                <a:gd name="connsiteX13" fmla="*/ 273196 w 274405"/>
                <a:gd name="connsiteY13" fmla="*/ 100285 h 153156"/>
                <a:gd name="connsiteX14" fmla="*/ 218953 w 274405"/>
                <a:gd name="connsiteY14" fmla="*/ 11582 h 15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405" h="153156">
                  <a:moveTo>
                    <a:pt x="218953" y="11582"/>
                  </a:moveTo>
                  <a:cubicBezTo>
                    <a:pt x="165987" y="30726"/>
                    <a:pt x="127698" y="12220"/>
                    <a:pt x="84941" y="3924"/>
                  </a:cubicBezTo>
                  <a:cubicBezTo>
                    <a:pt x="84303" y="3924"/>
                    <a:pt x="81751" y="3286"/>
                    <a:pt x="81751" y="3286"/>
                  </a:cubicBezTo>
                  <a:cubicBezTo>
                    <a:pt x="74093" y="2648"/>
                    <a:pt x="65797" y="5200"/>
                    <a:pt x="60053" y="11582"/>
                  </a:cubicBezTo>
                  <a:lnTo>
                    <a:pt x="9639" y="69016"/>
                  </a:lnTo>
                  <a:cubicBezTo>
                    <a:pt x="67" y="79864"/>
                    <a:pt x="1343" y="95818"/>
                    <a:pt x="12192" y="104752"/>
                  </a:cubicBezTo>
                  <a:cubicBezTo>
                    <a:pt x="17935" y="109219"/>
                    <a:pt x="24317" y="111772"/>
                    <a:pt x="31337" y="111134"/>
                  </a:cubicBezTo>
                  <a:cubicBezTo>
                    <a:pt x="37718" y="110495"/>
                    <a:pt x="44100" y="107943"/>
                    <a:pt x="48567" y="102199"/>
                  </a:cubicBezTo>
                  <a:cubicBezTo>
                    <a:pt x="48567" y="102199"/>
                    <a:pt x="100895" y="42213"/>
                    <a:pt x="100895" y="42213"/>
                  </a:cubicBezTo>
                  <a:lnTo>
                    <a:pt x="220230" y="144956"/>
                  </a:lnTo>
                  <a:lnTo>
                    <a:pt x="220230" y="144956"/>
                  </a:lnTo>
                  <a:lnTo>
                    <a:pt x="220230" y="144956"/>
                  </a:lnTo>
                  <a:cubicBezTo>
                    <a:pt x="223420" y="148146"/>
                    <a:pt x="224697" y="149423"/>
                    <a:pt x="227249" y="153252"/>
                  </a:cubicBezTo>
                  <a:lnTo>
                    <a:pt x="273196" y="100285"/>
                  </a:lnTo>
                  <a:lnTo>
                    <a:pt x="218953" y="11582"/>
                  </a:lnTo>
                  <a:close/>
                </a:path>
              </a:pathLst>
            </a:custGeom>
            <a:grpFill/>
            <a:ln w="6350" cap="flat">
              <a:noFill/>
              <a:prstDash val="solid"/>
              <a:miter/>
            </a:ln>
          </p:spPr>
          <p:txBody>
            <a:bodyPr rtlCol="0" anchor="ctr"/>
            <a:lstStyle/>
            <a:p>
              <a:endParaRPr lang="en-IN" sz="2399"/>
            </a:p>
          </p:txBody>
        </p:sp>
      </p:grpSp>
      <p:grpSp>
        <p:nvGrpSpPr>
          <p:cNvPr id="48" name="Graphic 21" descr="Daily Calendar">
            <a:extLst>
              <a:ext uri="{FF2B5EF4-FFF2-40B4-BE49-F238E27FC236}">
                <a16:creationId xmlns:a16="http://schemas.microsoft.com/office/drawing/2014/main" id="{099AD5C9-38FD-429C-BE76-56A7FCCFF6A8}"/>
              </a:ext>
            </a:extLst>
          </p:cNvPr>
          <p:cNvGrpSpPr/>
          <p:nvPr/>
        </p:nvGrpSpPr>
        <p:grpSpPr>
          <a:xfrm>
            <a:off x="1136199" y="4526274"/>
            <a:ext cx="620948" cy="612626"/>
            <a:chOff x="-440311" y="2206016"/>
            <a:chExt cx="612626" cy="612626"/>
          </a:xfrm>
          <a:solidFill>
            <a:schemeClr val="bg1"/>
          </a:solidFill>
        </p:grpSpPr>
        <p:sp>
          <p:nvSpPr>
            <p:cNvPr id="54" name="Freeform: Shape 53">
              <a:extLst>
                <a:ext uri="{FF2B5EF4-FFF2-40B4-BE49-F238E27FC236}">
                  <a16:creationId xmlns:a16="http://schemas.microsoft.com/office/drawing/2014/main" id="{DE6E8329-F478-4D05-A9C8-0BAF748D5EDE}"/>
                </a:ext>
              </a:extLst>
            </p:cNvPr>
            <p:cNvSpPr/>
            <p:nvPr/>
          </p:nvSpPr>
          <p:spPr>
            <a:xfrm>
              <a:off x="-279178" y="2290571"/>
              <a:ext cx="44671" cy="82960"/>
            </a:xfrm>
            <a:custGeom>
              <a:avLst/>
              <a:gdLst>
                <a:gd name="connsiteX0" fmla="*/ 23931 w 44670"/>
                <a:gd name="connsiteY0" fmla="*/ 81364 h 82959"/>
                <a:gd name="connsiteX1" fmla="*/ 43075 w 44670"/>
                <a:gd name="connsiteY1" fmla="*/ 62220 h 82959"/>
                <a:gd name="connsiteX2" fmla="*/ 43075 w 44670"/>
                <a:gd name="connsiteY2" fmla="*/ 23931 h 82959"/>
                <a:gd name="connsiteX3" fmla="*/ 23931 w 44670"/>
                <a:gd name="connsiteY3" fmla="*/ 4786 h 82959"/>
                <a:gd name="connsiteX4" fmla="*/ 4786 w 44670"/>
                <a:gd name="connsiteY4" fmla="*/ 23931 h 82959"/>
                <a:gd name="connsiteX5" fmla="*/ 4786 w 44670"/>
                <a:gd name="connsiteY5" fmla="*/ 62220 h 82959"/>
                <a:gd name="connsiteX6" fmla="*/ 23931 w 44670"/>
                <a:gd name="connsiteY6" fmla="*/ 81364 h 8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70" h="82959">
                  <a:moveTo>
                    <a:pt x="23931" y="81364"/>
                  </a:moveTo>
                  <a:cubicBezTo>
                    <a:pt x="34779" y="81364"/>
                    <a:pt x="43075" y="73068"/>
                    <a:pt x="43075" y="62220"/>
                  </a:cubicBezTo>
                  <a:lnTo>
                    <a:pt x="43075" y="23931"/>
                  </a:lnTo>
                  <a:cubicBezTo>
                    <a:pt x="43075" y="13082"/>
                    <a:pt x="34779" y="4786"/>
                    <a:pt x="23931" y="4786"/>
                  </a:cubicBezTo>
                  <a:cubicBezTo>
                    <a:pt x="13082" y="4786"/>
                    <a:pt x="4786" y="13082"/>
                    <a:pt x="4786" y="23931"/>
                  </a:cubicBezTo>
                  <a:lnTo>
                    <a:pt x="4786" y="62220"/>
                  </a:lnTo>
                  <a:cubicBezTo>
                    <a:pt x="4786" y="73068"/>
                    <a:pt x="13082" y="81364"/>
                    <a:pt x="23931" y="81364"/>
                  </a:cubicBezTo>
                  <a:close/>
                </a:path>
              </a:pathLst>
            </a:custGeom>
            <a:grpFill/>
            <a:ln w="9525" cap="flat">
              <a:noFill/>
              <a:prstDash val="solid"/>
              <a:miter/>
            </a:ln>
          </p:spPr>
          <p:txBody>
            <a:bodyPr rtlCol="0" anchor="ctr"/>
            <a:lstStyle/>
            <a:p>
              <a:endParaRPr lang="en-IN" sz="2399"/>
            </a:p>
          </p:txBody>
        </p:sp>
        <p:sp>
          <p:nvSpPr>
            <p:cNvPr id="58" name="Freeform: Shape 57">
              <a:extLst>
                <a:ext uri="{FF2B5EF4-FFF2-40B4-BE49-F238E27FC236}">
                  <a16:creationId xmlns:a16="http://schemas.microsoft.com/office/drawing/2014/main" id="{03FBFC40-B0D3-4272-9A4D-49B084D3C535}"/>
                </a:ext>
              </a:extLst>
            </p:cNvPr>
            <p:cNvSpPr/>
            <p:nvPr/>
          </p:nvSpPr>
          <p:spPr>
            <a:xfrm>
              <a:off x="-355756" y="2443728"/>
              <a:ext cx="440325" cy="287168"/>
            </a:xfrm>
            <a:custGeom>
              <a:avLst/>
              <a:gdLst>
                <a:gd name="connsiteX0" fmla="*/ 43075 w 440324"/>
                <a:gd name="connsiteY0" fmla="*/ 196232 h 287168"/>
                <a:gd name="connsiteX1" fmla="*/ 145180 w 440324"/>
                <a:gd name="connsiteY1" fmla="*/ 196232 h 287168"/>
                <a:gd name="connsiteX2" fmla="*/ 145180 w 440324"/>
                <a:gd name="connsiteY2" fmla="*/ 247284 h 287168"/>
                <a:gd name="connsiteX3" fmla="*/ 43075 w 440324"/>
                <a:gd name="connsiteY3" fmla="*/ 247284 h 287168"/>
                <a:gd name="connsiteX4" fmla="*/ 43075 w 440324"/>
                <a:gd name="connsiteY4" fmla="*/ 196232 h 287168"/>
                <a:gd name="connsiteX5" fmla="*/ 43075 w 440324"/>
                <a:gd name="connsiteY5" fmla="*/ 119654 h 287168"/>
                <a:gd name="connsiteX6" fmla="*/ 145180 w 440324"/>
                <a:gd name="connsiteY6" fmla="*/ 119654 h 287168"/>
                <a:gd name="connsiteX7" fmla="*/ 145180 w 440324"/>
                <a:gd name="connsiteY7" fmla="*/ 170706 h 287168"/>
                <a:gd name="connsiteX8" fmla="*/ 43075 w 440324"/>
                <a:gd name="connsiteY8" fmla="*/ 170706 h 287168"/>
                <a:gd name="connsiteX9" fmla="*/ 43075 w 440324"/>
                <a:gd name="connsiteY9" fmla="*/ 119654 h 287168"/>
                <a:gd name="connsiteX10" fmla="*/ 43075 w 440324"/>
                <a:gd name="connsiteY10" fmla="*/ 43075 h 287168"/>
                <a:gd name="connsiteX11" fmla="*/ 145180 w 440324"/>
                <a:gd name="connsiteY11" fmla="*/ 43075 h 287168"/>
                <a:gd name="connsiteX12" fmla="*/ 145180 w 440324"/>
                <a:gd name="connsiteY12" fmla="*/ 94127 h 287168"/>
                <a:gd name="connsiteX13" fmla="*/ 43075 w 440324"/>
                <a:gd name="connsiteY13" fmla="*/ 94127 h 287168"/>
                <a:gd name="connsiteX14" fmla="*/ 43075 w 440324"/>
                <a:gd name="connsiteY14" fmla="*/ 43075 h 287168"/>
                <a:gd name="connsiteX15" fmla="*/ 272810 w 440324"/>
                <a:gd name="connsiteY15" fmla="*/ 43075 h 287168"/>
                <a:gd name="connsiteX16" fmla="*/ 272810 w 440324"/>
                <a:gd name="connsiteY16" fmla="*/ 94127 h 287168"/>
                <a:gd name="connsiteX17" fmla="*/ 170706 w 440324"/>
                <a:gd name="connsiteY17" fmla="*/ 94127 h 287168"/>
                <a:gd name="connsiteX18" fmla="*/ 170706 w 440324"/>
                <a:gd name="connsiteY18" fmla="*/ 43075 h 287168"/>
                <a:gd name="connsiteX19" fmla="*/ 272810 w 440324"/>
                <a:gd name="connsiteY19" fmla="*/ 43075 h 287168"/>
                <a:gd name="connsiteX20" fmla="*/ 400440 w 440324"/>
                <a:gd name="connsiteY20" fmla="*/ 43075 h 287168"/>
                <a:gd name="connsiteX21" fmla="*/ 400440 w 440324"/>
                <a:gd name="connsiteY21" fmla="*/ 94127 h 287168"/>
                <a:gd name="connsiteX22" fmla="*/ 298336 w 440324"/>
                <a:gd name="connsiteY22" fmla="*/ 94127 h 287168"/>
                <a:gd name="connsiteX23" fmla="*/ 298336 w 440324"/>
                <a:gd name="connsiteY23" fmla="*/ 43075 h 287168"/>
                <a:gd name="connsiteX24" fmla="*/ 400440 w 440324"/>
                <a:gd name="connsiteY24" fmla="*/ 43075 h 287168"/>
                <a:gd name="connsiteX25" fmla="*/ 400440 w 440324"/>
                <a:gd name="connsiteY25" fmla="*/ 170706 h 287168"/>
                <a:gd name="connsiteX26" fmla="*/ 298336 w 440324"/>
                <a:gd name="connsiteY26" fmla="*/ 170706 h 287168"/>
                <a:gd name="connsiteX27" fmla="*/ 298336 w 440324"/>
                <a:gd name="connsiteY27" fmla="*/ 119654 h 287168"/>
                <a:gd name="connsiteX28" fmla="*/ 400440 w 440324"/>
                <a:gd name="connsiteY28" fmla="*/ 119654 h 287168"/>
                <a:gd name="connsiteX29" fmla="*/ 400440 w 440324"/>
                <a:gd name="connsiteY29" fmla="*/ 170706 h 287168"/>
                <a:gd name="connsiteX30" fmla="*/ 400440 w 440324"/>
                <a:gd name="connsiteY30" fmla="*/ 247284 h 287168"/>
                <a:gd name="connsiteX31" fmla="*/ 298336 w 440324"/>
                <a:gd name="connsiteY31" fmla="*/ 247284 h 287168"/>
                <a:gd name="connsiteX32" fmla="*/ 298336 w 440324"/>
                <a:gd name="connsiteY32" fmla="*/ 196232 h 287168"/>
                <a:gd name="connsiteX33" fmla="*/ 400440 w 440324"/>
                <a:gd name="connsiteY33" fmla="*/ 196232 h 287168"/>
                <a:gd name="connsiteX34" fmla="*/ 400440 w 440324"/>
                <a:gd name="connsiteY34" fmla="*/ 247284 h 287168"/>
                <a:gd name="connsiteX35" fmla="*/ 170706 w 440324"/>
                <a:gd name="connsiteY35" fmla="*/ 170706 h 287168"/>
                <a:gd name="connsiteX36" fmla="*/ 170706 w 440324"/>
                <a:gd name="connsiteY36" fmla="*/ 119654 h 287168"/>
                <a:gd name="connsiteX37" fmla="*/ 272810 w 440324"/>
                <a:gd name="connsiteY37" fmla="*/ 119654 h 287168"/>
                <a:gd name="connsiteX38" fmla="*/ 272810 w 440324"/>
                <a:gd name="connsiteY38" fmla="*/ 170706 h 287168"/>
                <a:gd name="connsiteX39" fmla="*/ 170706 w 440324"/>
                <a:gd name="connsiteY39" fmla="*/ 170706 h 287168"/>
                <a:gd name="connsiteX40" fmla="*/ 170706 w 440324"/>
                <a:gd name="connsiteY40" fmla="*/ 247284 h 287168"/>
                <a:gd name="connsiteX41" fmla="*/ 170706 w 440324"/>
                <a:gd name="connsiteY41" fmla="*/ 196232 h 287168"/>
                <a:gd name="connsiteX42" fmla="*/ 272810 w 440324"/>
                <a:gd name="connsiteY42" fmla="*/ 196232 h 287168"/>
                <a:gd name="connsiteX43" fmla="*/ 272810 w 440324"/>
                <a:gd name="connsiteY43" fmla="*/ 247284 h 287168"/>
                <a:gd name="connsiteX44" fmla="*/ 170706 w 440324"/>
                <a:gd name="connsiteY44" fmla="*/ 247284 h 287168"/>
                <a:gd name="connsiteX45" fmla="*/ 4786 w 440324"/>
                <a:gd name="connsiteY45" fmla="*/ 285573 h 287168"/>
                <a:gd name="connsiteX46" fmla="*/ 438730 w 440324"/>
                <a:gd name="connsiteY46" fmla="*/ 285573 h 287168"/>
                <a:gd name="connsiteX47" fmla="*/ 438730 w 440324"/>
                <a:gd name="connsiteY47" fmla="*/ 4786 h 287168"/>
                <a:gd name="connsiteX48" fmla="*/ 4786 w 440324"/>
                <a:gd name="connsiteY48" fmla="*/ 4786 h 287168"/>
                <a:gd name="connsiteX49" fmla="*/ 4786 w 440324"/>
                <a:gd name="connsiteY49" fmla="*/ 285573 h 28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40324" h="287168">
                  <a:moveTo>
                    <a:pt x="43075" y="196232"/>
                  </a:moveTo>
                  <a:lnTo>
                    <a:pt x="145180" y="196232"/>
                  </a:lnTo>
                  <a:lnTo>
                    <a:pt x="145180" y="247284"/>
                  </a:lnTo>
                  <a:lnTo>
                    <a:pt x="43075" y="247284"/>
                  </a:lnTo>
                  <a:lnTo>
                    <a:pt x="43075" y="196232"/>
                  </a:lnTo>
                  <a:close/>
                  <a:moveTo>
                    <a:pt x="43075" y="119654"/>
                  </a:moveTo>
                  <a:lnTo>
                    <a:pt x="145180" y="119654"/>
                  </a:lnTo>
                  <a:lnTo>
                    <a:pt x="145180" y="170706"/>
                  </a:lnTo>
                  <a:lnTo>
                    <a:pt x="43075" y="170706"/>
                  </a:lnTo>
                  <a:lnTo>
                    <a:pt x="43075" y="119654"/>
                  </a:lnTo>
                  <a:close/>
                  <a:moveTo>
                    <a:pt x="43075" y="43075"/>
                  </a:moveTo>
                  <a:lnTo>
                    <a:pt x="145180" y="43075"/>
                  </a:lnTo>
                  <a:lnTo>
                    <a:pt x="145180" y="94127"/>
                  </a:lnTo>
                  <a:lnTo>
                    <a:pt x="43075" y="94127"/>
                  </a:lnTo>
                  <a:lnTo>
                    <a:pt x="43075" y="43075"/>
                  </a:lnTo>
                  <a:close/>
                  <a:moveTo>
                    <a:pt x="272810" y="43075"/>
                  </a:moveTo>
                  <a:lnTo>
                    <a:pt x="272810" y="94127"/>
                  </a:lnTo>
                  <a:lnTo>
                    <a:pt x="170706" y="94127"/>
                  </a:lnTo>
                  <a:lnTo>
                    <a:pt x="170706" y="43075"/>
                  </a:lnTo>
                  <a:lnTo>
                    <a:pt x="272810" y="43075"/>
                  </a:lnTo>
                  <a:close/>
                  <a:moveTo>
                    <a:pt x="400440" y="43075"/>
                  </a:moveTo>
                  <a:lnTo>
                    <a:pt x="400440" y="94127"/>
                  </a:lnTo>
                  <a:lnTo>
                    <a:pt x="298336" y="94127"/>
                  </a:lnTo>
                  <a:lnTo>
                    <a:pt x="298336" y="43075"/>
                  </a:lnTo>
                  <a:lnTo>
                    <a:pt x="400440" y="43075"/>
                  </a:lnTo>
                  <a:close/>
                  <a:moveTo>
                    <a:pt x="400440" y="170706"/>
                  </a:moveTo>
                  <a:lnTo>
                    <a:pt x="298336" y="170706"/>
                  </a:lnTo>
                  <a:lnTo>
                    <a:pt x="298336" y="119654"/>
                  </a:lnTo>
                  <a:lnTo>
                    <a:pt x="400440" y="119654"/>
                  </a:lnTo>
                  <a:lnTo>
                    <a:pt x="400440" y="170706"/>
                  </a:lnTo>
                  <a:close/>
                  <a:moveTo>
                    <a:pt x="400440" y="247284"/>
                  </a:moveTo>
                  <a:lnTo>
                    <a:pt x="298336" y="247284"/>
                  </a:lnTo>
                  <a:lnTo>
                    <a:pt x="298336" y="196232"/>
                  </a:lnTo>
                  <a:lnTo>
                    <a:pt x="400440" y="196232"/>
                  </a:lnTo>
                  <a:lnTo>
                    <a:pt x="400440" y="247284"/>
                  </a:lnTo>
                  <a:close/>
                  <a:moveTo>
                    <a:pt x="170706" y="170706"/>
                  </a:moveTo>
                  <a:lnTo>
                    <a:pt x="170706" y="119654"/>
                  </a:lnTo>
                  <a:lnTo>
                    <a:pt x="272810" y="119654"/>
                  </a:lnTo>
                  <a:lnTo>
                    <a:pt x="272810" y="170706"/>
                  </a:lnTo>
                  <a:lnTo>
                    <a:pt x="170706" y="170706"/>
                  </a:lnTo>
                  <a:close/>
                  <a:moveTo>
                    <a:pt x="170706" y="247284"/>
                  </a:moveTo>
                  <a:lnTo>
                    <a:pt x="170706" y="196232"/>
                  </a:lnTo>
                  <a:lnTo>
                    <a:pt x="272810" y="196232"/>
                  </a:lnTo>
                  <a:lnTo>
                    <a:pt x="272810" y="247284"/>
                  </a:lnTo>
                  <a:lnTo>
                    <a:pt x="170706" y="247284"/>
                  </a:lnTo>
                  <a:close/>
                  <a:moveTo>
                    <a:pt x="4786" y="285573"/>
                  </a:moveTo>
                  <a:lnTo>
                    <a:pt x="438730" y="285573"/>
                  </a:lnTo>
                  <a:lnTo>
                    <a:pt x="438730" y="4786"/>
                  </a:lnTo>
                  <a:lnTo>
                    <a:pt x="4786" y="4786"/>
                  </a:lnTo>
                  <a:lnTo>
                    <a:pt x="4786" y="285573"/>
                  </a:lnTo>
                  <a:close/>
                </a:path>
              </a:pathLst>
            </a:custGeom>
            <a:grpFill/>
            <a:ln w="9525" cap="flat">
              <a:noFill/>
              <a:prstDash val="solid"/>
              <a:miter/>
            </a:ln>
          </p:spPr>
          <p:txBody>
            <a:bodyPr rtlCol="0" anchor="ctr"/>
            <a:lstStyle/>
            <a:p>
              <a:endParaRPr lang="en-IN" sz="2399"/>
            </a:p>
          </p:txBody>
        </p:sp>
        <p:sp>
          <p:nvSpPr>
            <p:cNvPr id="59" name="Freeform: Shape 58">
              <a:extLst>
                <a:ext uri="{FF2B5EF4-FFF2-40B4-BE49-F238E27FC236}">
                  <a16:creationId xmlns:a16="http://schemas.microsoft.com/office/drawing/2014/main" id="{9832FAD0-7E5A-4E4C-AA6B-E67B4CCC9B4D}"/>
                </a:ext>
              </a:extLst>
            </p:cNvPr>
            <p:cNvSpPr/>
            <p:nvPr/>
          </p:nvSpPr>
          <p:spPr>
            <a:xfrm>
              <a:off x="-36680" y="2290571"/>
              <a:ext cx="44671" cy="82960"/>
            </a:xfrm>
            <a:custGeom>
              <a:avLst/>
              <a:gdLst>
                <a:gd name="connsiteX0" fmla="*/ 23931 w 44670"/>
                <a:gd name="connsiteY0" fmla="*/ 81364 h 82959"/>
                <a:gd name="connsiteX1" fmla="*/ 43075 w 44670"/>
                <a:gd name="connsiteY1" fmla="*/ 62220 h 82959"/>
                <a:gd name="connsiteX2" fmla="*/ 43075 w 44670"/>
                <a:gd name="connsiteY2" fmla="*/ 23931 h 82959"/>
                <a:gd name="connsiteX3" fmla="*/ 23931 w 44670"/>
                <a:gd name="connsiteY3" fmla="*/ 4786 h 82959"/>
                <a:gd name="connsiteX4" fmla="*/ 4786 w 44670"/>
                <a:gd name="connsiteY4" fmla="*/ 23931 h 82959"/>
                <a:gd name="connsiteX5" fmla="*/ 4786 w 44670"/>
                <a:gd name="connsiteY5" fmla="*/ 62220 h 82959"/>
                <a:gd name="connsiteX6" fmla="*/ 23931 w 44670"/>
                <a:gd name="connsiteY6" fmla="*/ 81364 h 8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70" h="82959">
                  <a:moveTo>
                    <a:pt x="23931" y="81364"/>
                  </a:moveTo>
                  <a:cubicBezTo>
                    <a:pt x="34779" y="81364"/>
                    <a:pt x="43075" y="73068"/>
                    <a:pt x="43075" y="62220"/>
                  </a:cubicBezTo>
                  <a:lnTo>
                    <a:pt x="43075" y="23931"/>
                  </a:lnTo>
                  <a:cubicBezTo>
                    <a:pt x="43075" y="13082"/>
                    <a:pt x="34779" y="4786"/>
                    <a:pt x="23931" y="4786"/>
                  </a:cubicBezTo>
                  <a:cubicBezTo>
                    <a:pt x="13082" y="4786"/>
                    <a:pt x="4786" y="13082"/>
                    <a:pt x="4786" y="23931"/>
                  </a:cubicBezTo>
                  <a:lnTo>
                    <a:pt x="4786" y="62220"/>
                  </a:lnTo>
                  <a:cubicBezTo>
                    <a:pt x="4786" y="73068"/>
                    <a:pt x="13082" y="81364"/>
                    <a:pt x="23931" y="81364"/>
                  </a:cubicBezTo>
                  <a:close/>
                </a:path>
              </a:pathLst>
            </a:custGeom>
            <a:grpFill/>
            <a:ln w="9525" cap="flat">
              <a:noFill/>
              <a:prstDash val="solid"/>
              <a:miter/>
            </a:ln>
          </p:spPr>
          <p:txBody>
            <a:bodyPr rtlCol="0" anchor="ctr"/>
            <a:lstStyle/>
            <a:p>
              <a:endParaRPr lang="en-IN" sz="2399"/>
            </a:p>
          </p:txBody>
        </p:sp>
        <p:sp>
          <p:nvSpPr>
            <p:cNvPr id="60" name="Freeform: Shape 59">
              <a:extLst>
                <a:ext uri="{FF2B5EF4-FFF2-40B4-BE49-F238E27FC236}">
                  <a16:creationId xmlns:a16="http://schemas.microsoft.com/office/drawing/2014/main" id="{752C24E0-BB89-47B6-8465-5FB491DAEC4F}"/>
                </a:ext>
              </a:extLst>
            </p:cNvPr>
            <p:cNvSpPr/>
            <p:nvPr/>
          </p:nvSpPr>
          <p:spPr>
            <a:xfrm>
              <a:off x="-355756" y="2328860"/>
              <a:ext cx="440325" cy="95723"/>
            </a:xfrm>
            <a:custGeom>
              <a:avLst/>
              <a:gdLst>
                <a:gd name="connsiteX0" fmla="*/ 387677 w 440324"/>
                <a:gd name="connsiteY0" fmla="*/ 4786 h 95722"/>
                <a:gd name="connsiteX1" fmla="*/ 387677 w 440324"/>
                <a:gd name="connsiteY1" fmla="*/ 23931 h 95722"/>
                <a:gd name="connsiteX2" fmla="*/ 343007 w 440324"/>
                <a:gd name="connsiteY2" fmla="*/ 68601 h 95722"/>
                <a:gd name="connsiteX3" fmla="*/ 298336 w 440324"/>
                <a:gd name="connsiteY3" fmla="*/ 23931 h 95722"/>
                <a:gd name="connsiteX4" fmla="*/ 298336 w 440324"/>
                <a:gd name="connsiteY4" fmla="*/ 4786 h 95722"/>
                <a:gd name="connsiteX5" fmla="*/ 145180 w 440324"/>
                <a:gd name="connsiteY5" fmla="*/ 4786 h 95722"/>
                <a:gd name="connsiteX6" fmla="*/ 145180 w 440324"/>
                <a:gd name="connsiteY6" fmla="*/ 23931 h 95722"/>
                <a:gd name="connsiteX7" fmla="*/ 100509 w 440324"/>
                <a:gd name="connsiteY7" fmla="*/ 68601 h 95722"/>
                <a:gd name="connsiteX8" fmla="*/ 55838 w 440324"/>
                <a:gd name="connsiteY8" fmla="*/ 23931 h 95722"/>
                <a:gd name="connsiteX9" fmla="*/ 55838 w 440324"/>
                <a:gd name="connsiteY9" fmla="*/ 4786 h 95722"/>
                <a:gd name="connsiteX10" fmla="*/ 4786 w 440324"/>
                <a:gd name="connsiteY10" fmla="*/ 4786 h 95722"/>
                <a:gd name="connsiteX11" fmla="*/ 4786 w 440324"/>
                <a:gd name="connsiteY11" fmla="*/ 94127 h 95722"/>
                <a:gd name="connsiteX12" fmla="*/ 438730 w 440324"/>
                <a:gd name="connsiteY12" fmla="*/ 94127 h 95722"/>
                <a:gd name="connsiteX13" fmla="*/ 438730 w 440324"/>
                <a:gd name="connsiteY13" fmla="*/ 4786 h 95722"/>
                <a:gd name="connsiteX14" fmla="*/ 387677 w 440324"/>
                <a:gd name="connsiteY14" fmla="*/ 4786 h 9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324" h="95722">
                  <a:moveTo>
                    <a:pt x="387677" y="4786"/>
                  </a:moveTo>
                  <a:lnTo>
                    <a:pt x="387677" y="23931"/>
                  </a:lnTo>
                  <a:cubicBezTo>
                    <a:pt x="387677" y="48819"/>
                    <a:pt x="367895" y="68601"/>
                    <a:pt x="343007" y="68601"/>
                  </a:cubicBezTo>
                  <a:cubicBezTo>
                    <a:pt x="318119" y="68601"/>
                    <a:pt x="298336" y="48819"/>
                    <a:pt x="298336" y="23931"/>
                  </a:cubicBezTo>
                  <a:lnTo>
                    <a:pt x="298336" y="4786"/>
                  </a:lnTo>
                  <a:lnTo>
                    <a:pt x="145180" y="4786"/>
                  </a:lnTo>
                  <a:lnTo>
                    <a:pt x="145180" y="23931"/>
                  </a:lnTo>
                  <a:cubicBezTo>
                    <a:pt x="145180" y="48819"/>
                    <a:pt x="125397" y="68601"/>
                    <a:pt x="100509" y="68601"/>
                  </a:cubicBezTo>
                  <a:cubicBezTo>
                    <a:pt x="75621" y="68601"/>
                    <a:pt x="55838" y="48819"/>
                    <a:pt x="55838" y="23931"/>
                  </a:cubicBezTo>
                  <a:lnTo>
                    <a:pt x="55838" y="4786"/>
                  </a:lnTo>
                  <a:lnTo>
                    <a:pt x="4786" y="4786"/>
                  </a:lnTo>
                  <a:lnTo>
                    <a:pt x="4786" y="94127"/>
                  </a:lnTo>
                  <a:lnTo>
                    <a:pt x="438730" y="94127"/>
                  </a:lnTo>
                  <a:lnTo>
                    <a:pt x="438730" y="4786"/>
                  </a:lnTo>
                  <a:lnTo>
                    <a:pt x="387677" y="4786"/>
                  </a:lnTo>
                  <a:close/>
                </a:path>
              </a:pathLst>
            </a:custGeom>
            <a:grpFill/>
            <a:ln w="9525" cap="flat">
              <a:noFill/>
              <a:prstDash val="solid"/>
              <a:miter/>
            </a:ln>
          </p:spPr>
          <p:txBody>
            <a:bodyPr rtlCol="0" anchor="ctr"/>
            <a:lstStyle/>
            <a:p>
              <a:endParaRPr lang="en-IN" sz="2399"/>
            </a:p>
          </p:txBody>
        </p:sp>
      </p:grpSp>
      <p:grpSp>
        <p:nvGrpSpPr>
          <p:cNvPr id="61" name="Graphic 23" descr="Head with Gears">
            <a:extLst>
              <a:ext uri="{FF2B5EF4-FFF2-40B4-BE49-F238E27FC236}">
                <a16:creationId xmlns:a16="http://schemas.microsoft.com/office/drawing/2014/main" id="{AEAE6853-7B29-4258-99E2-FDA87B988F5C}"/>
              </a:ext>
            </a:extLst>
          </p:cNvPr>
          <p:cNvGrpSpPr/>
          <p:nvPr/>
        </p:nvGrpSpPr>
        <p:grpSpPr>
          <a:xfrm>
            <a:off x="1527651" y="3479084"/>
            <a:ext cx="620948" cy="612626"/>
            <a:chOff x="-290311" y="2356016"/>
            <a:chExt cx="612626" cy="612626"/>
          </a:xfrm>
          <a:solidFill>
            <a:schemeClr val="bg1"/>
          </a:solidFill>
        </p:grpSpPr>
        <p:sp>
          <p:nvSpPr>
            <p:cNvPr id="62" name="Freeform: Shape 61">
              <a:extLst>
                <a:ext uri="{FF2B5EF4-FFF2-40B4-BE49-F238E27FC236}">
                  <a16:creationId xmlns:a16="http://schemas.microsoft.com/office/drawing/2014/main" id="{7C0EC07E-22F5-4851-AA44-3888D40952B9}"/>
                </a:ext>
              </a:extLst>
            </p:cNvPr>
            <p:cNvSpPr/>
            <p:nvPr/>
          </p:nvSpPr>
          <p:spPr>
            <a:xfrm>
              <a:off x="-19735" y="2478541"/>
              <a:ext cx="57434" cy="57434"/>
            </a:xfrm>
            <a:custGeom>
              <a:avLst/>
              <a:gdLst>
                <a:gd name="connsiteX0" fmla="*/ 29993 w 57433"/>
                <a:gd name="connsiteY0" fmla="*/ 3191 h 57433"/>
                <a:gd name="connsiteX1" fmla="*/ 3191 w 57433"/>
                <a:gd name="connsiteY1" fmla="*/ 29993 h 57433"/>
                <a:gd name="connsiteX2" fmla="*/ 29993 w 57433"/>
                <a:gd name="connsiteY2" fmla="*/ 56796 h 57433"/>
                <a:gd name="connsiteX3" fmla="*/ 56796 w 57433"/>
                <a:gd name="connsiteY3" fmla="*/ 29993 h 57433"/>
                <a:gd name="connsiteX4" fmla="*/ 29993 w 57433"/>
                <a:gd name="connsiteY4" fmla="*/ 3191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33" h="57433">
                  <a:moveTo>
                    <a:pt x="29993" y="3191"/>
                  </a:moveTo>
                  <a:cubicBezTo>
                    <a:pt x="15316" y="3191"/>
                    <a:pt x="3191" y="15316"/>
                    <a:pt x="3191" y="29993"/>
                  </a:cubicBezTo>
                  <a:cubicBezTo>
                    <a:pt x="3191" y="44671"/>
                    <a:pt x="15316" y="56796"/>
                    <a:pt x="29993" y="56796"/>
                  </a:cubicBezTo>
                  <a:cubicBezTo>
                    <a:pt x="44671" y="56796"/>
                    <a:pt x="56796" y="44671"/>
                    <a:pt x="56796" y="29993"/>
                  </a:cubicBezTo>
                  <a:cubicBezTo>
                    <a:pt x="56796" y="15316"/>
                    <a:pt x="44671" y="3191"/>
                    <a:pt x="29993" y="3191"/>
                  </a:cubicBezTo>
                  <a:close/>
                </a:path>
              </a:pathLst>
            </a:custGeom>
            <a:grpFill/>
            <a:ln w="6350" cap="flat">
              <a:noFill/>
              <a:prstDash val="solid"/>
              <a:miter/>
            </a:ln>
          </p:spPr>
          <p:txBody>
            <a:bodyPr rtlCol="0" anchor="ctr"/>
            <a:lstStyle/>
            <a:p>
              <a:endParaRPr lang="en-IN" sz="2399"/>
            </a:p>
          </p:txBody>
        </p:sp>
        <p:sp>
          <p:nvSpPr>
            <p:cNvPr id="63" name="Freeform: Shape 62">
              <a:extLst>
                <a:ext uri="{FF2B5EF4-FFF2-40B4-BE49-F238E27FC236}">
                  <a16:creationId xmlns:a16="http://schemas.microsoft.com/office/drawing/2014/main" id="{B9E6617A-A6AB-48F7-AEB0-6598DEAAAB18}"/>
                </a:ext>
              </a:extLst>
            </p:cNvPr>
            <p:cNvSpPr/>
            <p:nvPr/>
          </p:nvSpPr>
          <p:spPr>
            <a:xfrm>
              <a:off x="-100142" y="2608086"/>
              <a:ext cx="57434" cy="57434"/>
            </a:xfrm>
            <a:custGeom>
              <a:avLst/>
              <a:gdLst>
                <a:gd name="connsiteX0" fmla="*/ 56796 w 57433"/>
                <a:gd name="connsiteY0" fmla="*/ 29993 h 57433"/>
                <a:gd name="connsiteX1" fmla="*/ 29993 w 57433"/>
                <a:gd name="connsiteY1" fmla="*/ 56796 h 57433"/>
                <a:gd name="connsiteX2" fmla="*/ 3191 w 57433"/>
                <a:gd name="connsiteY2" fmla="*/ 29993 h 57433"/>
                <a:gd name="connsiteX3" fmla="*/ 29993 w 57433"/>
                <a:gd name="connsiteY3" fmla="*/ 3191 h 57433"/>
                <a:gd name="connsiteX4" fmla="*/ 56796 w 57433"/>
                <a:gd name="connsiteY4" fmla="*/ 29993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33" h="57433">
                  <a:moveTo>
                    <a:pt x="56796" y="29993"/>
                  </a:moveTo>
                  <a:cubicBezTo>
                    <a:pt x="56796" y="44796"/>
                    <a:pt x="44796" y="56796"/>
                    <a:pt x="29993" y="56796"/>
                  </a:cubicBezTo>
                  <a:cubicBezTo>
                    <a:pt x="15191" y="56796"/>
                    <a:pt x="3191" y="44796"/>
                    <a:pt x="3191" y="29993"/>
                  </a:cubicBezTo>
                  <a:cubicBezTo>
                    <a:pt x="3191" y="15191"/>
                    <a:pt x="15191" y="3191"/>
                    <a:pt x="29993" y="3191"/>
                  </a:cubicBezTo>
                  <a:cubicBezTo>
                    <a:pt x="44796" y="3191"/>
                    <a:pt x="56796" y="15191"/>
                    <a:pt x="56796" y="29993"/>
                  </a:cubicBezTo>
                  <a:close/>
                </a:path>
              </a:pathLst>
            </a:custGeom>
            <a:grpFill/>
            <a:ln w="6350" cap="flat">
              <a:noFill/>
              <a:prstDash val="solid"/>
              <a:miter/>
            </a:ln>
          </p:spPr>
          <p:txBody>
            <a:bodyPr rtlCol="0" anchor="ctr"/>
            <a:lstStyle/>
            <a:p>
              <a:endParaRPr lang="en-IN" sz="2399"/>
            </a:p>
          </p:txBody>
        </p:sp>
        <p:sp>
          <p:nvSpPr>
            <p:cNvPr id="64" name="Freeform: Shape 63">
              <a:extLst>
                <a:ext uri="{FF2B5EF4-FFF2-40B4-BE49-F238E27FC236}">
                  <a16:creationId xmlns:a16="http://schemas.microsoft.com/office/drawing/2014/main" id="{1A0A2BD7-9ABB-4E80-8977-00E29AEDF524}"/>
                </a:ext>
              </a:extLst>
            </p:cNvPr>
            <p:cNvSpPr/>
            <p:nvPr/>
          </p:nvSpPr>
          <p:spPr>
            <a:xfrm>
              <a:off x="-204289" y="2388562"/>
              <a:ext cx="440325" cy="516903"/>
            </a:xfrm>
            <a:custGeom>
              <a:avLst/>
              <a:gdLst>
                <a:gd name="connsiteX0" fmla="*/ 290487 w 440324"/>
                <a:gd name="connsiteY0" fmla="*/ 128907 h 516903"/>
                <a:gd name="connsiteX1" fmla="*/ 274534 w 440324"/>
                <a:gd name="connsiteY1" fmla="*/ 136565 h 516903"/>
                <a:gd name="connsiteX2" fmla="*/ 268152 w 440324"/>
                <a:gd name="connsiteY2" fmla="*/ 150604 h 516903"/>
                <a:gd name="connsiteX3" fmla="*/ 273895 w 440324"/>
                <a:gd name="connsiteY3" fmla="*/ 167196 h 516903"/>
                <a:gd name="connsiteX4" fmla="*/ 261132 w 440324"/>
                <a:gd name="connsiteY4" fmla="*/ 179959 h 516903"/>
                <a:gd name="connsiteX5" fmla="*/ 244540 w 440324"/>
                <a:gd name="connsiteY5" fmla="*/ 174216 h 516903"/>
                <a:gd name="connsiteX6" fmla="*/ 230501 w 440324"/>
                <a:gd name="connsiteY6" fmla="*/ 179959 h 516903"/>
                <a:gd name="connsiteX7" fmla="*/ 222843 w 440324"/>
                <a:gd name="connsiteY7" fmla="*/ 195275 h 516903"/>
                <a:gd name="connsiteX8" fmla="*/ 204975 w 440324"/>
                <a:gd name="connsiteY8" fmla="*/ 195275 h 516903"/>
                <a:gd name="connsiteX9" fmla="*/ 197317 w 440324"/>
                <a:gd name="connsiteY9" fmla="*/ 179321 h 516903"/>
                <a:gd name="connsiteX10" fmla="*/ 183278 w 440324"/>
                <a:gd name="connsiteY10" fmla="*/ 173577 h 516903"/>
                <a:gd name="connsiteX11" fmla="*/ 166686 w 440324"/>
                <a:gd name="connsiteY11" fmla="*/ 179321 h 516903"/>
                <a:gd name="connsiteX12" fmla="*/ 153923 w 440324"/>
                <a:gd name="connsiteY12" fmla="*/ 166558 h 516903"/>
                <a:gd name="connsiteX13" fmla="*/ 159666 w 440324"/>
                <a:gd name="connsiteY13" fmla="*/ 149966 h 516903"/>
                <a:gd name="connsiteX14" fmla="*/ 153923 w 440324"/>
                <a:gd name="connsiteY14" fmla="*/ 135926 h 516903"/>
                <a:gd name="connsiteX15" fmla="*/ 137969 w 440324"/>
                <a:gd name="connsiteY15" fmla="*/ 128269 h 516903"/>
                <a:gd name="connsiteX16" fmla="*/ 137969 w 440324"/>
                <a:gd name="connsiteY16" fmla="*/ 110400 h 516903"/>
                <a:gd name="connsiteX17" fmla="*/ 153923 w 440324"/>
                <a:gd name="connsiteY17" fmla="*/ 102742 h 516903"/>
                <a:gd name="connsiteX18" fmla="*/ 159666 w 440324"/>
                <a:gd name="connsiteY18" fmla="*/ 88703 h 516903"/>
                <a:gd name="connsiteX19" fmla="*/ 154561 w 440324"/>
                <a:gd name="connsiteY19" fmla="*/ 72111 h 516903"/>
                <a:gd name="connsiteX20" fmla="*/ 167324 w 440324"/>
                <a:gd name="connsiteY20" fmla="*/ 59348 h 516903"/>
                <a:gd name="connsiteX21" fmla="*/ 183916 w 440324"/>
                <a:gd name="connsiteY21" fmla="*/ 65092 h 516903"/>
                <a:gd name="connsiteX22" fmla="*/ 197955 w 440324"/>
                <a:gd name="connsiteY22" fmla="*/ 59348 h 516903"/>
                <a:gd name="connsiteX23" fmla="*/ 205613 w 440324"/>
                <a:gd name="connsiteY23" fmla="*/ 43394 h 516903"/>
                <a:gd name="connsiteX24" fmla="*/ 223481 w 440324"/>
                <a:gd name="connsiteY24" fmla="*/ 43394 h 516903"/>
                <a:gd name="connsiteX25" fmla="*/ 231139 w 440324"/>
                <a:gd name="connsiteY25" fmla="*/ 58710 h 516903"/>
                <a:gd name="connsiteX26" fmla="*/ 245179 w 440324"/>
                <a:gd name="connsiteY26" fmla="*/ 64453 h 516903"/>
                <a:gd name="connsiteX27" fmla="*/ 261770 w 440324"/>
                <a:gd name="connsiteY27" fmla="*/ 58710 h 516903"/>
                <a:gd name="connsiteX28" fmla="*/ 274534 w 440324"/>
                <a:gd name="connsiteY28" fmla="*/ 71473 h 516903"/>
                <a:gd name="connsiteX29" fmla="*/ 268790 w 440324"/>
                <a:gd name="connsiteY29" fmla="*/ 88065 h 516903"/>
                <a:gd name="connsiteX30" fmla="*/ 274534 w 440324"/>
                <a:gd name="connsiteY30" fmla="*/ 102104 h 516903"/>
                <a:gd name="connsiteX31" fmla="*/ 290487 w 440324"/>
                <a:gd name="connsiteY31" fmla="*/ 109762 h 516903"/>
                <a:gd name="connsiteX32" fmla="*/ 290487 w 440324"/>
                <a:gd name="connsiteY32" fmla="*/ 128907 h 516903"/>
                <a:gd name="connsiteX33" fmla="*/ 210080 w 440324"/>
                <a:gd name="connsiteY33" fmla="*/ 258452 h 516903"/>
                <a:gd name="connsiteX34" fmla="*/ 194126 w 440324"/>
                <a:gd name="connsiteY34" fmla="*/ 266109 h 516903"/>
                <a:gd name="connsiteX35" fmla="*/ 188383 w 440324"/>
                <a:gd name="connsiteY35" fmla="*/ 280149 h 516903"/>
                <a:gd name="connsiteX36" fmla="*/ 193488 w 440324"/>
                <a:gd name="connsiteY36" fmla="*/ 296741 h 516903"/>
                <a:gd name="connsiteX37" fmla="*/ 180725 w 440324"/>
                <a:gd name="connsiteY37" fmla="*/ 309504 h 516903"/>
                <a:gd name="connsiteX38" fmla="*/ 164133 w 440324"/>
                <a:gd name="connsiteY38" fmla="*/ 303760 h 516903"/>
                <a:gd name="connsiteX39" fmla="*/ 150094 w 440324"/>
                <a:gd name="connsiteY39" fmla="*/ 309504 h 516903"/>
                <a:gd name="connsiteX40" fmla="*/ 143074 w 440324"/>
                <a:gd name="connsiteY40" fmla="*/ 324819 h 516903"/>
                <a:gd name="connsiteX41" fmla="*/ 125206 w 440324"/>
                <a:gd name="connsiteY41" fmla="*/ 324819 h 516903"/>
                <a:gd name="connsiteX42" fmla="*/ 117548 w 440324"/>
                <a:gd name="connsiteY42" fmla="*/ 308866 h 516903"/>
                <a:gd name="connsiteX43" fmla="*/ 103509 w 440324"/>
                <a:gd name="connsiteY43" fmla="*/ 303122 h 516903"/>
                <a:gd name="connsiteX44" fmla="*/ 86917 w 440324"/>
                <a:gd name="connsiteY44" fmla="*/ 308227 h 516903"/>
                <a:gd name="connsiteX45" fmla="*/ 74154 w 440324"/>
                <a:gd name="connsiteY45" fmla="*/ 295464 h 516903"/>
                <a:gd name="connsiteX46" fmla="*/ 79897 w 440324"/>
                <a:gd name="connsiteY46" fmla="*/ 278872 h 516903"/>
                <a:gd name="connsiteX47" fmla="*/ 74154 w 440324"/>
                <a:gd name="connsiteY47" fmla="*/ 264833 h 516903"/>
                <a:gd name="connsiteX48" fmla="*/ 58200 w 440324"/>
                <a:gd name="connsiteY48" fmla="*/ 257175 h 516903"/>
                <a:gd name="connsiteX49" fmla="*/ 58200 w 440324"/>
                <a:gd name="connsiteY49" fmla="*/ 239307 h 516903"/>
                <a:gd name="connsiteX50" fmla="*/ 74154 w 440324"/>
                <a:gd name="connsiteY50" fmla="*/ 231649 h 516903"/>
                <a:gd name="connsiteX51" fmla="*/ 79897 w 440324"/>
                <a:gd name="connsiteY51" fmla="*/ 217610 h 516903"/>
                <a:gd name="connsiteX52" fmla="*/ 74154 w 440324"/>
                <a:gd name="connsiteY52" fmla="*/ 201018 h 516903"/>
                <a:gd name="connsiteX53" fmla="*/ 86917 w 440324"/>
                <a:gd name="connsiteY53" fmla="*/ 188255 h 516903"/>
                <a:gd name="connsiteX54" fmla="*/ 103509 w 440324"/>
                <a:gd name="connsiteY54" fmla="*/ 193998 h 516903"/>
                <a:gd name="connsiteX55" fmla="*/ 117548 w 440324"/>
                <a:gd name="connsiteY55" fmla="*/ 188255 h 516903"/>
                <a:gd name="connsiteX56" fmla="*/ 125206 w 440324"/>
                <a:gd name="connsiteY56" fmla="*/ 172301 h 516903"/>
                <a:gd name="connsiteX57" fmla="*/ 143712 w 440324"/>
                <a:gd name="connsiteY57" fmla="*/ 172301 h 516903"/>
                <a:gd name="connsiteX58" fmla="*/ 151370 w 440324"/>
                <a:gd name="connsiteY58" fmla="*/ 188255 h 516903"/>
                <a:gd name="connsiteX59" fmla="*/ 165410 w 440324"/>
                <a:gd name="connsiteY59" fmla="*/ 193998 h 516903"/>
                <a:gd name="connsiteX60" fmla="*/ 182001 w 440324"/>
                <a:gd name="connsiteY60" fmla="*/ 188255 h 516903"/>
                <a:gd name="connsiteX61" fmla="*/ 194765 w 440324"/>
                <a:gd name="connsiteY61" fmla="*/ 201018 h 516903"/>
                <a:gd name="connsiteX62" fmla="*/ 189021 w 440324"/>
                <a:gd name="connsiteY62" fmla="*/ 217610 h 516903"/>
                <a:gd name="connsiteX63" fmla="*/ 194765 w 440324"/>
                <a:gd name="connsiteY63" fmla="*/ 231649 h 516903"/>
                <a:gd name="connsiteX64" fmla="*/ 210718 w 440324"/>
                <a:gd name="connsiteY64" fmla="*/ 239307 h 516903"/>
                <a:gd name="connsiteX65" fmla="*/ 210080 w 440324"/>
                <a:gd name="connsiteY65" fmla="*/ 258452 h 516903"/>
                <a:gd name="connsiteX66" fmla="*/ 210080 w 440324"/>
                <a:gd name="connsiteY66" fmla="*/ 258452 h 516903"/>
                <a:gd name="connsiteX67" fmla="*/ 430881 w 440324"/>
                <a:gd name="connsiteY67" fmla="*/ 282063 h 516903"/>
                <a:gd name="connsiteX68" fmla="*/ 386848 w 440324"/>
                <a:gd name="connsiteY68" fmla="*/ 205485 h 516903"/>
                <a:gd name="connsiteX69" fmla="*/ 386848 w 440324"/>
                <a:gd name="connsiteY69" fmla="*/ 202294 h 516903"/>
                <a:gd name="connsiteX70" fmla="*/ 293040 w 440324"/>
                <a:gd name="connsiteY70" fmla="*/ 29993 h 516903"/>
                <a:gd name="connsiteX71" fmla="*/ 97127 w 440324"/>
                <a:gd name="connsiteY71" fmla="*/ 29993 h 516903"/>
                <a:gd name="connsiteX72" fmla="*/ 3319 w 440324"/>
                <a:gd name="connsiteY72" fmla="*/ 202294 h 516903"/>
                <a:gd name="connsiteX73" fmla="*/ 78621 w 440324"/>
                <a:gd name="connsiteY73" fmla="*/ 356727 h 516903"/>
                <a:gd name="connsiteX74" fmla="*/ 78621 w 440324"/>
                <a:gd name="connsiteY74" fmla="*/ 518180 h 516903"/>
                <a:gd name="connsiteX75" fmla="*/ 280277 w 440324"/>
                <a:gd name="connsiteY75" fmla="*/ 518180 h 516903"/>
                <a:gd name="connsiteX76" fmla="*/ 280277 w 440324"/>
                <a:gd name="connsiteY76" fmla="*/ 441601 h 516903"/>
                <a:gd name="connsiteX77" fmla="*/ 311546 w 440324"/>
                <a:gd name="connsiteY77" fmla="*/ 441601 h 516903"/>
                <a:gd name="connsiteX78" fmla="*/ 365151 w 440324"/>
                <a:gd name="connsiteY78" fmla="*/ 419266 h 516903"/>
                <a:gd name="connsiteX79" fmla="*/ 386848 w 440324"/>
                <a:gd name="connsiteY79" fmla="*/ 365023 h 516903"/>
                <a:gd name="connsiteX80" fmla="*/ 386848 w 440324"/>
                <a:gd name="connsiteY80" fmla="*/ 326734 h 516903"/>
                <a:gd name="connsiteX81" fmla="*/ 414927 w 440324"/>
                <a:gd name="connsiteY81" fmla="*/ 326734 h 516903"/>
                <a:gd name="connsiteX82" fmla="*/ 430881 w 440324"/>
                <a:gd name="connsiteY82" fmla="*/ 282063 h 516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0324" h="516903">
                  <a:moveTo>
                    <a:pt x="290487" y="128907"/>
                  </a:moveTo>
                  <a:lnTo>
                    <a:pt x="274534" y="136565"/>
                  </a:lnTo>
                  <a:cubicBezTo>
                    <a:pt x="273257" y="141670"/>
                    <a:pt x="270705" y="146137"/>
                    <a:pt x="268152" y="150604"/>
                  </a:cubicBezTo>
                  <a:lnTo>
                    <a:pt x="273895" y="167196"/>
                  </a:lnTo>
                  <a:lnTo>
                    <a:pt x="261132" y="179959"/>
                  </a:lnTo>
                  <a:lnTo>
                    <a:pt x="244540" y="174216"/>
                  </a:lnTo>
                  <a:cubicBezTo>
                    <a:pt x="240073" y="176768"/>
                    <a:pt x="235606" y="178683"/>
                    <a:pt x="230501" y="179959"/>
                  </a:cubicBezTo>
                  <a:lnTo>
                    <a:pt x="222843" y="195275"/>
                  </a:lnTo>
                  <a:lnTo>
                    <a:pt x="204975" y="195275"/>
                  </a:lnTo>
                  <a:lnTo>
                    <a:pt x="197317" y="179321"/>
                  </a:lnTo>
                  <a:cubicBezTo>
                    <a:pt x="192212" y="178044"/>
                    <a:pt x="187745" y="176130"/>
                    <a:pt x="183278" y="173577"/>
                  </a:cubicBezTo>
                  <a:lnTo>
                    <a:pt x="166686" y="179321"/>
                  </a:lnTo>
                  <a:lnTo>
                    <a:pt x="153923" y="166558"/>
                  </a:lnTo>
                  <a:lnTo>
                    <a:pt x="159666" y="149966"/>
                  </a:lnTo>
                  <a:cubicBezTo>
                    <a:pt x="157114" y="145499"/>
                    <a:pt x="155199" y="141032"/>
                    <a:pt x="153923" y="135926"/>
                  </a:cubicBezTo>
                  <a:lnTo>
                    <a:pt x="137969" y="128269"/>
                  </a:lnTo>
                  <a:lnTo>
                    <a:pt x="137969" y="110400"/>
                  </a:lnTo>
                  <a:lnTo>
                    <a:pt x="153923" y="102742"/>
                  </a:lnTo>
                  <a:cubicBezTo>
                    <a:pt x="155199" y="97637"/>
                    <a:pt x="157114" y="93170"/>
                    <a:pt x="159666" y="88703"/>
                  </a:cubicBezTo>
                  <a:lnTo>
                    <a:pt x="154561" y="72111"/>
                  </a:lnTo>
                  <a:lnTo>
                    <a:pt x="167324" y="59348"/>
                  </a:lnTo>
                  <a:lnTo>
                    <a:pt x="183916" y="65092"/>
                  </a:lnTo>
                  <a:cubicBezTo>
                    <a:pt x="188383" y="62539"/>
                    <a:pt x="192850" y="60624"/>
                    <a:pt x="197955" y="59348"/>
                  </a:cubicBezTo>
                  <a:lnTo>
                    <a:pt x="205613" y="43394"/>
                  </a:lnTo>
                  <a:lnTo>
                    <a:pt x="223481" y="43394"/>
                  </a:lnTo>
                  <a:lnTo>
                    <a:pt x="231139" y="58710"/>
                  </a:lnTo>
                  <a:cubicBezTo>
                    <a:pt x="236244" y="59986"/>
                    <a:pt x="240711" y="61901"/>
                    <a:pt x="245179" y="64453"/>
                  </a:cubicBezTo>
                  <a:lnTo>
                    <a:pt x="261770" y="58710"/>
                  </a:lnTo>
                  <a:lnTo>
                    <a:pt x="274534" y="71473"/>
                  </a:lnTo>
                  <a:lnTo>
                    <a:pt x="268790" y="88065"/>
                  </a:lnTo>
                  <a:cubicBezTo>
                    <a:pt x="271343" y="92532"/>
                    <a:pt x="273257" y="96999"/>
                    <a:pt x="274534" y="102104"/>
                  </a:cubicBezTo>
                  <a:lnTo>
                    <a:pt x="290487" y="109762"/>
                  </a:lnTo>
                  <a:lnTo>
                    <a:pt x="290487" y="128907"/>
                  </a:lnTo>
                  <a:close/>
                  <a:moveTo>
                    <a:pt x="210080" y="258452"/>
                  </a:moveTo>
                  <a:lnTo>
                    <a:pt x="194126" y="266109"/>
                  </a:lnTo>
                  <a:cubicBezTo>
                    <a:pt x="192850" y="271215"/>
                    <a:pt x="190936" y="275682"/>
                    <a:pt x="188383" y="280149"/>
                  </a:cubicBezTo>
                  <a:lnTo>
                    <a:pt x="193488" y="296741"/>
                  </a:lnTo>
                  <a:lnTo>
                    <a:pt x="180725" y="309504"/>
                  </a:lnTo>
                  <a:lnTo>
                    <a:pt x="164133" y="303760"/>
                  </a:lnTo>
                  <a:cubicBezTo>
                    <a:pt x="159666" y="306313"/>
                    <a:pt x="155199" y="308227"/>
                    <a:pt x="150094" y="309504"/>
                  </a:cubicBezTo>
                  <a:lnTo>
                    <a:pt x="143074" y="324819"/>
                  </a:lnTo>
                  <a:lnTo>
                    <a:pt x="125206" y="324819"/>
                  </a:lnTo>
                  <a:lnTo>
                    <a:pt x="117548" y="308866"/>
                  </a:lnTo>
                  <a:cubicBezTo>
                    <a:pt x="112443" y="307589"/>
                    <a:pt x="107976" y="305675"/>
                    <a:pt x="103509" y="303122"/>
                  </a:cubicBezTo>
                  <a:lnTo>
                    <a:pt x="86917" y="308227"/>
                  </a:lnTo>
                  <a:lnTo>
                    <a:pt x="74154" y="295464"/>
                  </a:lnTo>
                  <a:lnTo>
                    <a:pt x="79897" y="278872"/>
                  </a:lnTo>
                  <a:cubicBezTo>
                    <a:pt x="77345" y="274405"/>
                    <a:pt x="75430" y="269938"/>
                    <a:pt x="74154" y="264833"/>
                  </a:cubicBezTo>
                  <a:lnTo>
                    <a:pt x="58200" y="257175"/>
                  </a:lnTo>
                  <a:lnTo>
                    <a:pt x="58200" y="239307"/>
                  </a:lnTo>
                  <a:lnTo>
                    <a:pt x="74154" y="231649"/>
                  </a:lnTo>
                  <a:cubicBezTo>
                    <a:pt x="75430" y="226544"/>
                    <a:pt x="77345" y="222077"/>
                    <a:pt x="79897" y="217610"/>
                  </a:cubicBezTo>
                  <a:lnTo>
                    <a:pt x="74154" y="201018"/>
                  </a:lnTo>
                  <a:lnTo>
                    <a:pt x="86917" y="188255"/>
                  </a:lnTo>
                  <a:lnTo>
                    <a:pt x="103509" y="193998"/>
                  </a:lnTo>
                  <a:cubicBezTo>
                    <a:pt x="107976" y="191446"/>
                    <a:pt x="112443" y="189531"/>
                    <a:pt x="117548" y="188255"/>
                  </a:cubicBezTo>
                  <a:lnTo>
                    <a:pt x="125206" y="172301"/>
                  </a:lnTo>
                  <a:lnTo>
                    <a:pt x="143712" y="172301"/>
                  </a:lnTo>
                  <a:lnTo>
                    <a:pt x="151370" y="188255"/>
                  </a:lnTo>
                  <a:cubicBezTo>
                    <a:pt x="156475" y="189531"/>
                    <a:pt x="160942" y="191446"/>
                    <a:pt x="165410" y="193998"/>
                  </a:cubicBezTo>
                  <a:lnTo>
                    <a:pt x="182001" y="188255"/>
                  </a:lnTo>
                  <a:lnTo>
                    <a:pt x="194765" y="201018"/>
                  </a:lnTo>
                  <a:lnTo>
                    <a:pt x="189021" y="217610"/>
                  </a:lnTo>
                  <a:cubicBezTo>
                    <a:pt x="191574" y="222077"/>
                    <a:pt x="193488" y="226544"/>
                    <a:pt x="194765" y="231649"/>
                  </a:cubicBezTo>
                  <a:lnTo>
                    <a:pt x="210718" y="239307"/>
                  </a:lnTo>
                  <a:lnTo>
                    <a:pt x="210080" y="258452"/>
                  </a:lnTo>
                  <a:lnTo>
                    <a:pt x="210080" y="258452"/>
                  </a:lnTo>
                  <a:close/>
                  <a:moveTo>
                    <a:pt x="430881" y="282063"/>
                  </a:moveTo>
                  <a:lnTo>
                    <a:pt x="386848" y="205485"/>
                  </a:lnTo>
                  <a:lnTo>
                    <a:pt x="386848" y="202294"/>
                  </a:lnTo>
                  <a:cubicBezTo>
                    <a:pt x="389401" y="132097"/>
                    <a:pt x="353664" y="66368"/>
                    <a:pt x="293040" y="29993"/>
                  </a:cubicBezTo>
                  <a:cubicBezTo>
                    <a:pt x="232416" y="-5743"/>
                    <a:pt x="157752" y="-5743"/>
                    <a:pt x="97127" y="29993"/>
                  </a:cubicBezTo>
                  <a:cubicBezTo>
                    <a:pt x="36503" y="65730"/>
                    <a:pt x="766" y="132097"/>
                    <a:pt x="3319" y="202294"/>
                  </a:cubicBezTo>
                  <a:cubicBezTo>
                    <a:pt x="3319" y="262919"/>
                    <a:pt x="30759" y="319714"/>
                    <a:pt x="78621" y="356727"/>
                  </a:cubicBezTo>
                  <a:lnTo>
                    <a:pt x="78621" y="518180"/>
                  </a:lnTo>
                  <a:lnTo>
                    <a:pt x="280277" y="518180"/>
                  </a:lnTo>
                  <a:lnTo>
                    <a:pt x="280277" y="441601"/>
                  </a:lnTo>
                  <a:lnTo>
                    <a:pt x="311546" y="441601"/>
                  </a:lnTo>
                  <a:cubicBezTo>
                    <a:pt x="331967" y="441601"/>
                    <a:pt x="351112" y="433305"/>
                    <a:pt x="365151" y="419266"/>
                  </a:cubicBezTo>
                  <a:cubicBezTo>
                    <a:pt x="379190" y="404588"/>
                    <a:pt x="386848" y="385444"/>
                    <a:pt x="386848" y="365023"/>
                  </a:cubicBezTo>
                  <a:lnTo>
                    <a:pt x="386848" y="326734"/>
                  </a:lnTo>
                  <a:lnTo>
                    <a:pt x="414927" y="326734"/>
                  </a:lnTo>
                  <a:cubicBezTo>
                    <a:pt x="431519" y="324819"/>
                    <a:pt x="446196" y="305675"/>
                    <a:pt x="430881" y="282063"/>
                  </a:cubicBezTo>
                  <a:close/>
                </a:path>
              </a:pathLst>
            </a:custGeom>
            <a:grpFill/>
            <a:ln w="6350" cap="flat">
              <a:noFill/>
              <a:prstDash val="solid"/>
              <a:miter/>
            </a:ln>
          </p:spPr>
          <p:txBody>
            <a:bodyPr rtlCol="0" anchor="ctr"/>
            <a:lstStyle/>
            <a:p>
              <a:endParaRPr lang="en-IN" sz="2399"/>
            </a:p>
          </p:txBody>
        </p:sp>
      </p:grpSp>
      <p:sp>
        <p:nvSpPr>
          <p:cNvPr id="3" name="TextBox 2">
            <a:extLst>
              <a:ext uri="{FF2B5EF4-FFF2-40B4-BE49-F238E27FC236}">
                <a16:creationId xmlns:a16="http://schemas.microsoft.com/office/drawing/2014/main" id="{8B43FCBE-2092-EA7F-E36E-3D42C84388FC}"/>
              </a:ext>
            </a:extLst>
          </p:cNvPr>
          <p:cNvSpPr txBox="1">
            <a:spLocks/>
          </p:cNvSpPr>
          <p:nvPr/>
        </p:nvSpPr>
        <p:spPr>
          <a:xfrm>
            <a:off x="7545245" y="856147"/>
            <a:ext cx="4263433" cy="184666"/>
          </a:xfrm>
          <a:prstGeom prst="rect">
            <a:avLst/>
          </a:prstGeom>
          <a:noFill/>
        </p:spPr>
        <p:txBody>
          <a:bodyPr wrap="square" lIns="0" tIns="0" rIns="0" bIns="0" rtlCol="0">
            <a:spAutoFit/>
          </a:bodyPr>
          <a:lstStyle/>
          <a:p>
            <a:r>
              <a:rPr lang="en-US" sz="1200" kern="0" dirty="0">
                <a:solidFill>
                  <a:schemeClr val="bg1"/>
                </a:solidFill>
                <a:latin typeface="Arial" pitchFamily="34" charset="0"/>
                <a:cs typeface="Arial" pitchFamily="34" charset="0"/>
              </a:rPr>
              <a:t>Competitive Intensity</a:t>
            </a:r>
          </a:p>
        </p:txBody>
      </p:sp>
      <p:sp>
        <p:nvSpPr>
          <p:cNvPr id="4" name="TextBox 3">
            <a:extLst>
              <a:ext uri="{FF2B5EF4-FFF2-40B4-BE49-F238E27FC236}">
                <a16:creationId xmlns:a16="http://schemas.microsoft.com/office/drawing/2014/main" id="{26BA3D89-96C2-1371-84E2-554F5158CC27}"/>
              </a:ext>
            </a:extLst>
          </p:cNvPr>
          <p:cNvSpPr txBox="1">
            <a:spLocks/>
          </p:cNvSpPr>
          <p:nvPr/>
        </p:nvSpPr>
        <p:spPr>
          <a:xfrm>
            <a:off x="7545243" y="1117902"/>
            <a:ext cx="4263433" cy="184666"/>
          </a:xfrm>
          <a:prstGeom prst="rect">
            <a:avLst/>
          </a:prstGeom>
          <a:noFill/>
        </p:spPr>
        <p:txBody>
          <a:bodyPr wrap="square" lIns="0" tIns="0" rIns="0" bIns="0" rtlCol="0">
            <a:spAutoFit/>
          </a:bodyPr>
          <a:lstStyle/>
          <a:p>
            <a:r>
              <a:rPr lang="en-US" sz="1200" kern="0" dirty="0">
                <a:solidFill>
                  <a:schemeClr val="bg1"/>
                </a:solidFill>
                <a:latin typeface="Arial" pitchFamily="34" charset="0"/>
                <a:cs typeface="Arial" pitchFamily="34" charset="0"/>
              </a:rPr>
              <a:t>Labor Constraints</a:t>
            </a:r>
          </a:p>
        </p:txBody>
      </p:sp>
      <p:sp>
        <p:nvSpPr>
          <p:cNvPr id="5" name="TextBox 4">
            <a:extLst>
              <a:ext uri="{FF2B5EF4-FFF2-40B4-BE49-F238E27FC236}">
                <a16:creationId xmlns:a16="http://schemas.microsoft.com/office/drawing/2014/main" id="{BD320809-54ED-1379-49BB-F16C05956E2A}"/>
              </a:ext>
            </a:extLst>
          </p:cNvPr>
          <p:cNvSpPr txBox="1">
            <a:spLocks/>
          </p:cNvSpPr>
          <p:nvPr/>
        </p:nvSpPr>
        <p:spPr>
          <a:xfrm>
            <a:off x="7545243" y="1387884"/>
            <a:ext cx="4263433" cy="184666"/>
          </a:xfrm>
          <a:prstGeom prst="rect">
            <a:avLst/>
          </a:prstGeom>
          <a:noFill/>
        </p:spPr>
        <p:txBody>
          <a:bodyPr wrap="square" lIns="0" tIns="0" rIns="0" bIns="0" rtlCol="0">
            <a:spAutoFit/>
          </a:bodyPr>
          <a:lstStyle/>
          <a:p>
            <a:r>
              <a:rPr lang="en-US" sz="1200" kern="0">
                <a:solidFill>
                  <a:schemeClr val="bg1"/>
                </a:solidFill>
                <a:latin typeface="Arial" pitchFamily="34" charset="0"/>
                <a:cs typeface="Arial" pitchFamily="34" charset="0"/>
              </a:rPr>
              <a:t>Price Sensitivity</a:t>
            </a:r>
          </a:p>
        </p:txBody>
      </p:sp>
      <p:sp>
        <p:nvSpPr>
          <p:cNvPr id="7" name="TextBox 6">
            <a:extLst>
              <a:ext uri="{FF2B5EF4-FFF2-40B4-BE49-F238E27FC236}">
                <a16:creationId xmlns:a16="http://schemas.microsoft.com/office/drawing/2014/main" id="{2160EC1B-4630-14E3-4332-BEDE604E3FCA}"/>
              </a:ext>
            </a:extLst>
          </p:cNvPr>
          <p:cNvSpPr txBox="1">
            <a:spLocks/>
          </p:cNvSpPr>
          <p:nvPr/>
        </p:nvSpPr>
        <p:spPr>
          <a:xfrm>
            <a:off x="2720111" y="2604622"/>
            <a:ext cx="4907974" cy="369332"/>
          </a:xfrm>
          <a:prstGeom prst="rect">
            <a:avLst/>
          </a:prstGeom>
          <a:noFill/>
        </p:spPr>
        <p:txBody>
          <a:bodyPr wrap="square" lIns="0" tIns="0" rIns="0" bIns="0" rtlCol="0">
            <a:spAutoFit/>
          </a:bodyPr>
          <a:lstStyle/>
          <a:p>
            <a:r>
              <a:rPr lang="en-US" sz="1200" kern="0" dirty="0">
                <a:solidFill>
                  <a:schemeClr val="bg1"/>
                </a:solidFill>
                <a:latin typeface="Arial" pitchFamily="34" charset="0"/>
                <a:cs typeface="Arial" pitchFamily="34" charset="0"/>
              </a:rPr>
              <a:t>Protective business is sold via end user in sectors such as general manufacturing, transportation, electronics, medical, retail, etc.</a:t>
            </a:r>
          </a:p>
        </p:txBody>
      </p:sp>
    </p:spTree>
    <p:custDataLst>
      <p:tags r:id="rId1"/>
    </p:custDataLst>
    <p:extLst>
      <p:ext uri="{BB962C8B-B14F-4D97-AF65-F5344CB8AC3E}">
        <p14:creationId xmlns:p14="http://schemas.microsoft.com/office/powerpoint/2010/main" val="6331879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9808F50-6688-5B97-0172-F46C57CCE110}"/>
              </a:ext>
            </a:extLst>
          </p:cNvPr>
          <p:cNvGrpSpPr/>
          <p:nvPr/>
        </p:nvGrpSpPr>
        <p:grpSpPr>
          <a:xfrm flipH="1">
            <a:off x="0" y="0"/>
            <a:ext cx="8240736" cy="6314462"/>
            <a:chOff x="3948090" y="0"/>
            <a:chExt cx="8240736" cy="6314462"/>
          </a:xfrm>
        </p:grpSpPr>
        <p:pic>
          <p:nvPicPr>
            <p:cNvPr id="114" name="Picture 113">
              <a:extLst>
                <a:ext uri="{FF2B5EF4-FFF2-40B4-BE49-F238E27FC236}">
                  <a16:creationId xmlns:a16="http://schemas.microsoft.com/office/drawing/2014/main" id="{E5FEFDC5-D28B-E462-8584-2A3DAFFBC2C9}"/>
                </a:ext>
              </a:extLst>
            </p:cNvPr>
            <p:cNvPicPr>
              <a:picLocks noChangeAspect="1"/>
            </p:cNvPicPr>
            <p:nvPr/>
          </p:nvPicPr>
          <p:blipFill>
            <a:blip r:embed="rId4"/>
            <a:srcRect l="6467" r="6467"/>
            <a:stretch/>
          </p:blipFill>
          <p:spPr>
            <a:xfrm flipH="1">
              <a:off x="3950693" y="0"/>
              <a:ext cx="8238133" cy="6308724"/>
            </a:xfrm>
            <a:custGeom>
              <a:avLst/>
              <a:gdLst>
                <a:gd name="connsiteX0" fmla="*/ 4832305 w 8238133"/>
                <a:gd name="connsiteY0" fmla="*/ 0 h 6308724"/>
                <a:gd name="connsiteX1" fmla="*/ 4803273 w 8238133"/>
                <a:gd name="connsiteY1" fmla="*/ 0 h 6308724"/>
                <a:gd name="connsiteX2" fmla="*/ 1380133 w 8238133"/>
                <a:gd name="connsiteY2" fmla="*/ 0 h 6308724"/>
                <a:gd name="connsiteX3" fmla="*/ 0 w 8238133"/>
                <a:gd name="connsiteY3" fmla="*/ 0 h 6308724"/>
                <a:gd name="connsiteX4" fmla="*/ 0 w 8238133"/>
                <a:gd name="connsiteY4" fmla="*/ 6308724 h 6308724"/>
                <a:gd name="connsiteX5" fmla="*/ 4785961 w 8238133"/>
                <a:gd name="connsiteY5" fmla="*/ 6308724 h 6308724"/>
                <a:gd name="connsiteX6" fmla="*/ 4803273 w 8238133"/>
                <a:gd name="connsiteY6" fmla="*/ 6308724 h 6308724"/>
                <a:gd name="connsiteX7" fmla="*/ 8238133 w 8238133"/>
                <a:gd name="connsiteY7" fmla="*/ 6308724 h 630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8133" h="6308724">
                  <a:moveTo>
                    <a:pt x="4832305" y="0"/>
                  </a:moveTo>
                  <a:lnTo>
                    <a:pt x="4803273" y="0"/>
                  </a:lnTo>
                  <a:lnTo>
                    <a:pt x="1380133" y="0"/>
                  </a:lnTo>
                  <a:lnTo>
                    <a:pt x="0" y="0"/>
                  </a:lnTo>
                  <a:lnTo>
                    <a:pt x="0" y="6308724"/>
                  </a:lnTo>
                  <a:lnTo>
                    <a:pt x="4785961" y="6308724"/>
                  </a:lnTo>
                  <a:lnTo>
                    <a:pt x="4803273" y="6308724"/>
                  </a:lnTo>
                  <a:lnTo>
                    <a:pt x="8238133" y="6308724"/>
                  </a:lnTo>
                  <a:close/>
                </a:path>
              </a:pathLst>
            </a:custGeom>
          </p:spPr>
        </p:pic>
        <p:sp>
          <p:nvSpPr>
            <p:cNvPr id="115" name="Parallelogram 114">
              <a:extLst>
                <a:ext uri="{FF2B5EF4-FFF2-40B4-BE49-F238E27FC236}">
                  <a16:creationId xmlns:a16="http://schemas.microsoft.com/office/drawing/2014/main" id="{C02EA6D8-B1DF-B7B8-A686-6C126FF8A905}"/>
                </a:ext>
              </a:extLst>
            </p:cNvPr>
            <p:cNvSpPr/>
            <p:nvPr/>
          </p:nvSpPr>
          <p:spPr>
            <a:xfrm>
              <a:off x="3948090" y="0"/>
              <a:ext cx="4157685" cy="6314462"/>
            </a:xfrm>
            <a:prstGeom prst="parallelogram">
              <a:avLst>
                <a:gd name="adj" fmla="val 81600"/>
              </a:avLst>
            </a:prstGeom>
            <a:solidFill>
              <a:schemeClr val="bg1">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6" name="TextBox 115">
            <a:extLst>
              <a:ext uri="{FF2B5EF4-FFF2-40B4-BE49-F238E27FC236}">
                <a16:creationId xmlns:a16="http://schemas.microsoft.com/office/drawing/2014/main" id="{BF53250C-1D73-2687-7181-D85EA6290676}"/>
              </a:ext>
            </a:extLst>
          </p:cNvPr>
          <p:cNvSpPr txBox="1"/>
          <p:nvPr/>
        </p:nvSpPr>
        <p:spPr>
          <a:xfrm>
            <a:off x="6700604" y="1761424"/>
            <a:ext cx="5488222" cy="2646878"/>
          </a:xfrm>
          <a:prstGeom prst="rect">
            <a:avLst/>
          </a:prstGeom>
          <a:noFill/>
        </p:spPr>
        <p:txBody>
          <a:bodyPr wrap="square" rtlCol="0">
            <a:spAutoFit/>
          </a:bodyPr>
          <a:lstStyle/>
          <a:p>
            <a:pPr algn="l"/>
            <a:r>
              <a:rPr lang="en-US" sz="2000"/>
              <a:t>Reflect and think about your development goals:</a:t>
            </a:r>
          </a:p>
          <a:p>
            <a:pPr marL="742950" lvl="1" indent="-285750">
              <a:buFont typeface="Arial" panose="020B0604020202020204" pitchFamily="34" charset="0"/>
              <a:buChar char="•"/>
            </a:pPr>
            <a:endParaRPr lang="en-US"/>
          </a:p>
          <a:p>
            <a:pPr marL="742950" lvl="1" indent="-285750">
              <a:buFont typeface="Arial" panose="020B0604020202020204" pitchFamily="34" charset="0"/>
              <a:buChar char="•"/>
            </a:pPr>
            <a:r>
              <a:rPr lang="en-US"/>
              <a:t>How do business acumen skills fit into your role within People Team?</a:t>
            </a:r>
          </a:p>
          <a:p>
            <a:pPr marL="742950" lvl="1" indent="-285750">
              <a:buFont typeface="Arial" panose="020B0604020202020204" pitchFamily="34" charset="0"/>
              <a:buChar char="•"/>
            </a:pPr>
            <a:endParaRPr lang="en-US"/>
          </a:p>
          <a:p>
            <a:pPr marL="742950" lvl="1" indent="-285750">
              <a:buFont typeface="Arial" panose="020B0604020202020204" pitchFamily="34" charset="0"/>
              <a:buChar char="•"/>
            </a:pPr>
            <a:r>
              <a:rPr lang="en-US"/>
              <a:t>Write down one action you will take to improve your Business Acumen. </a:t>
            </a:r>
          </a:p>
          <a:p>
            <a:pPr marL="182880" marR="0" lvl="0" indent="-18288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 name="Title 27">
            <a:extLst>
              <a:ext uri="{FF2B5EF4-FFF2-40B4-BE49-F238E27FC236}">
                <a16:creationId xmlns:a16="http://schemas.microsoft.com/office/drawing/2014/main" id="{5325B8BF-7C1D-7E05-8D3B-B344DE804677}"/>
              </a:ext>
            </a:extLst>
          </p:cNvPr>
          <p:cNvSpPr>
            <a:spLocks noGrp="1"/>
          </p:cNvSpPr>
          <p:nvPr>
            <p:ph type="title"/>
          </p:nvPr>
        </p:nvSpPr>
        <p:spPr>
          <a:xfrm>
            <a:off x="5479218" y="548640"/>
            <a:ext cx="6136134" cy="664144"/>
          </a:xfrm>
        </p:spPr>
        <p:txBody>
          <a:bodyPr/>
          <a:lstStyle/>
          <a:p>
            <a:r>
              <a:rPr lang="en-US" sz="3200" dirty="0"/>
              <a:t>Reflection</a:t>
            </a:r>
          </a:p>
        </p:txBody>
      </p:sp>
      <p:sp>
        <p:nvSpPr>
          <p:cNvPr id="4" name="Footer Placeholder 3">
            <a:extLst>
              <a:ext uri="{FF2B5EF4-FFF2-40B4-BE49-F238E27FC236}">
                <a16:creationId xmlns:a16="http://schemas.microsoft.com/office/drawing/2014/main" id="{EBEE8BF5-A222-CEDE-F794-6407B4EEA319}"/>
              </a:ext>
            </a:extLst>
          </p:cNvPr>
          <p:cNvSpPr>
            <a:spLocks noGrp="1"/>
          </p:cNvSpPr>
          <p:nvPr>
            <p:ph type="ftr" sz="quarter" idx="10"/>
          </p:nvPr>
        </p:nvSpPr>
        <p:spPr/>
        <p:txBody>
          <a:bodyPr/>
          <a:lstStyle/>
          <a:p>
            <a:r>
              <a:rPr lang="en-US"/>
              <a:t>© 2024  |  SEE  |  </a:t>
            </a:r>
            <a:fld id="{3A58E257-EB6E-4C2D-B1F3-E1DA43064D96}" type="slidenum">
              <a:rPr lang="en-US" altLang="en-US" smtClean="0"/>
              <a:pPr/>
              <a:t>9</a:t>
            </a:fld>
            <a:endParaRPr lang="en-US" altLang="en-US"/>
          </a:p>
        </p:txBody>
      </p:sp>
    </p:spTree>
    <p:custDataLst>
      <p:tags r:id="rId1"/>
    </p:custDataLst>
    <p:extLst>
      <p:ext uri="{BB962C8B-B14F-4D97-AF65-F5344CB8AC3E}">
        <p14:creationId xmlns:p14="http://schemas.microsoft.com/office/powerpoint/2010/main" val="37120337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7_OFFICE THEME" val="KuI8MKj6"/>
  <p:tag name="ARTICULATE_DESIGN_ID_SEE THEME" val="XnUS3jX7"/>
  <p:tag name="ARTICULATE_DESIGN_ID_LAYOUT FOR TEE" val="kMO5FxUM"/>
  <p:tag name="ARTICULATE_DESIGN_ID_10_OFFICE THEME" val="hOylTzfS"/>
  <p:tag name="ARTICULATE_DESIGN_ID_OFFICE THEME" val="RhQDdyQ0"/>
  <p:tag name="ARTICULATE_SLIDE_THUMBNAIL_REFRESH" val="1"/>
  <p:tag name="ARTICULATE_DESIGN_ID_2_CUSTOM DESIGN" val="3L9CJ5ZC"/>
  <p:tag name="ARTICULATE_DESIGN_ID_PEOPLE TEAM LEARNING ACADEMY" val="mFgJIflL"/>
  <p:tag name="ARTICULATE_DESIGN_ID_PTLA_2024Q3_MASTER" val="YouSyq5B"/>
  <p:tag name="ARTICULATE_PROJECT_OPEN" val="0"/>
  <p:tag name="ARTICULATE_SLIDE_COUNT" val="3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TLA_2024Q3_Master">
  <a:themeElements>
    <a:clrScheme name="Sealed Air">
      <a:dk1>
        <a:srgbClr val="000000"/>
      </a:dk1>
      <a:lt1>
        <a:sysClr val="window" lastClr="FFFFFF"/>
      </a:lt1>
      <a:dk2>
        <a:srgbClr val="006772"/>
      </a:dk2>
      <a:lt2>
        <a:srgbClr val="D6D8DB"/>
      </a:lt2>
      <a:accent1>
        <a:srgbClr val="313E49"/>
      </a:accent1>
      <a:accent2>
        <a:srgbClr val="008998"/>
      </a:accent2>
      <a:accent3>
        <a:srgbClr val="CF3339"/>
      </a:accent3>
      <a:accent4>
        <a:srgbClr val="99D0D6"/>
      </a:accent4>
      <a:accent5>
        <a:srgbClr val="E8A8AA"/>
      </a:accent5>
      <a:accent6>
        <a:srgbClr val="66B8C1"/>
      </a:accent6>
      <a:hlink>
        <a:srgbClr val="008998"/>
      </a:hlink>
      <a:folHlink>
        <a:srgbClr val="0089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61E2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400" dirty="0" err="1" smtClean="0"/>
        </a:defPPr>
      </a:lstStyle>
    </a:txDef>
  </a:objectDefaults>
  <a:extraClrSchemeLst/>
  <a:extLst>
    <a:ext uri="{05A4C25C-085E-4340-85A3-A5531E510DB2}">
      <thm15:themeFamily xmlns:thm15="http://schemas.microsoft.com/office/thememl/2012/main" name="Sealed Air Corporate Template_FINAL" id="{C715529C-49DD-D545-A852-4ED49B2049F0}" vid="{CC821E42-536E-E948-AFA4-81BC1C98D9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FBF9BB4700F445907ED464BBDC1094" ma:contentTypeVersion="20" ma:contentTypeDescription="Create a new document." ma:contentTypeScope="" ma:versionID="71661caf37b056a038922a9a327e1483">
  <xsd:schema xmlns:xsd="http://www.w3.org/2001/XMLSchema" xmlns:xs="http://www.w3.org/2001/XMLSchema" xmlns:p="http://schemas.microsoft.com/office/2006/metadata/properties" xmlns:ns2="80c0bbcc-223b-4322-82e4-d0ce69e0649d" xmlns:ns3="9562dedc-90b3-4b22-9d09-1ff912d42546" xmlns:ns4="4fe80c86-2505-4281-9b0e-355399679743" targetNamespace="http://schemas.microsoft.com/office/2006/metadata/properties" ma:root="true" ma:fieldsID="4e1cae172175bd06da3c191b68e6cbaa" ns2:_="" ns3:_="" ns4:_="">
    <xsd:import namespace="80c0bbcc-223b-4322-82e4-d0ce69e0649d"/>
    <xsd:import namespace="9562dedc-90b3-4b22-9d09-1ff912d42546"/>
    <xsd:import namespace="4fe80c86-2505-4281-9b0e-35539967974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4:TaxCatchAll" minOccurs="0"/>
                <xsd:element ref="ns2:Responsibility"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c0bbcc-223b-4322-82e4-d0ce69e064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5d016d9-5fc2-4440-ac2b-d08321bc2e6f" ma:termSetId="09814cd3-568e-fe90-9814-8d621ff8fb84" ma:anchorId="fba54fb3-c3e1-fe81-a776-ca4b69148c4d" ma:open="true" ma:isKeyword="false">
      <xsd:complexType>
        <xsd:sequence>
          <xsd:element ref="pc:Terms" minOccurs="0" maxOccurs="1"/>
        </xsd:sequence>
      </xsd:complexType>
    </xsd:element>
    <xsd:element name="Responsibility" ma:index="24" nillable="true" ma:displayName="Responsibility" ma:description="Reviewer of information" ma:format="Dropdown" ma:internalName="Responsibility">
      <xsd:simpleType>
        <xsd:restriction base="dms:Text">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562dedc-90b3-4b22-9d09-1ff912d42546"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fe80c86-2505-4281-9b0e-355399679743"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33f7ebe-19e3-41f2-9296-c07220215395}" ma:internalName="TaxCatchAll" ma:showField="CatchAllData" ma:web="9562dedc-90b3-4b22-9d09-1ff912d425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sponsibility xmlns="80c0bbcc-223b-4322-82e4-d0ce69e0649d" xsi:nil="true"/>
    <TaxCatchAll xmlns="4fe80c86-2505-4281-9b0e-355399679743" xsi:nil="true"/>
    <lcf76f155ced4ddcb4097134ff3c332f xmlns="80c0bbcc-223b-4322-82e4-d0ce69e0649d">
      <Terms xmlns="http://schemas.microsoft.com/office/infopath/2007/PartnerControls"/>
    </lcf76f155ced4ddcb4097134ff3c332f>
    <SharedWithUsers xmlns="9562dedc-90b3-4b22-9d09-1ff912d42546">
      <UserInfo>
        <DisplayName>Shannon, Amber</DisplayName>
        <AccountId>127</AccountId>
        <AccountType/>
      </UserInfo>
      <UserInfo>
        <DisplayName>Beal, Jasmine</DisplayName>
        <AccountId>1283</AccountId>
        <AccountType/>
      </UserInfo>
      <UserInfo>
        <DisplayName>Sescila, Susan</DisplayName>
        <AccountId>104</AccountId>
        <AccountType/>
      </UserInfo>
      <UserInfo>
        <DisplayName>Tedesco, Jordin</DisplayName>
        <AccountId>251</AccountId>
        <AccountType/>
      </UserInfo>
      <UserInfo>
        <DisplayName>Mann, Nicole</DisplayName>
        <AccountId>1187</AccountId>
        <AccountType/>
      </UserInfo>
      <UserInfo>
        <DisplayName>globalleadershipdevelopment</DisplayName>
        <AccountId>1393</AccountId>
        <AccountType/>
      </UserInfo>
    </SharedWithUsers>
  </documentManagement>
</p:properties>
</file>

<file path=customXml/itemProps1.xml><?xml version="1.0" encoding="utf-8"?>
<ds:datastoreItem xmlns:ds="http://schemas.openxmlformats.org/officeDocument/2006/customXml" ds:itemID="{47FD74F3-4CE2-44AE-985E-A4E8D1C2C53A}">
  <ds:schemaRefs>
    <ds:schemaRef ds:uri="4fe80c86-2505-4281-9b0e-355399679743"/>
    <ds:schemaRef ds:uri="80c0bbcc-223b-4322-82e4-d0ce69e0649d"/>
    <ds:schemaRef ds:uri="9562dedc-90b3-4b22-9d09-1ff912d4254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3B26604-2FC4-4686-9DE7-30E97B1456DB}">
  <ds:schemaRefs>
    <ds:schemaRef ds:uri="http://schemas.microsoft.com/sharepoint/v3/contenttype/forms"/>
  </ds:schemaRefs>
</ds:datastoreItem>
</file>

<file path=customXml/itemProps3.xml><?xml version="1.0" encoding="utf-8"?>
<ds:datastoreItem xmlns:ds="http://schemas.openxmlformats.org/officeDocument/2006/customXml" ds:itemID="{0E80441E-5BDD-41AA-BFB6-2500668B85A7}">
  <ds:schemaRefs>
    <ds:schemaRef ds:uri="http://schemas.openxmlformats.org/package/2006/metadata/core-properties"/>
    <ds:schemaRef ds:uri="9562dedc-90b3-4b22-9d09-1ff912d42546"/>
    <ds:schemaRef ds:uri="http://schemas.microsoft.com/office/2006/documentManagement/types"/>
    <ds:schemaRef ds:uri="4fe80c86-2505-4281-9b0e-355399679743"/>
    <ds:schemaRef ds:uri="http://purl.org/dc/elements/1.1/"/>
    <ds:schemaRef ds:uri="http://schemas.microsoft.com/office/infopath/2007/PartnerControls"/>
    <ds:schemaRef ds:uri="http://purl.org/dc/dcmitype/"/>
    <ds:schemaRef ds:uri="80c0bbcc-223b-4322-82e4-d0ce69e0649d"/>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66</TotalTime>
  <Words>9291</Words>
  <Application>Microsoft Office PowerPoint</Application>
  <PresentationFormat>Custom</PresentationFormat>
  <Paragraphs>802</Paragraphs>
  <Slides>23</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Aptos</vt:lpstr>
      <vt:lpstr>Arial</vt:lpstr>
      <vt:lpstr>Calibri</vt:lpstr>
      <vt:lpstr>Courier New</vt:lpstr>
      <vt:lpstr>Open Sans</vt:lpstr>
      <vt:lpstr>Symbol</vt:lpstr>
      <vt:lpstr>Times New Roman</vt:lpstr>
      <vt:lpstr>Wingdings</vt:lpstr>
      <vt:lpstr>PTLA_2024Q3_Master</vt:lpstr>
      <vt:lpstr>Innovating People Team: Driving Strategic Change through Business Insight, Talent Management, and Critical Thinking</vt:lpstr>
      <vt:lpstr>Agenda</vt:lpstr>
      <vt:lpstr>Welcome and Overview</vt:lpstr>
      <vt:lpstr>Learn Who is in the Room</vt:lpstr>
      <vt:lpstr>PowerPoint Presentation</vt:lpstr>
      <vt:lpstr>Developing Business Acumen</vt:lpstr>
      <vt:lpstr>Diving Into Business Basics</vt:lpstr>
      <vt:lpstr>PowerPoint Presentation</vt:lpstr>
      <vt:lpstr>Reflection</vt:lpstr>
      <vt:lpstr>PowerPoint Presentation</vt:lpstr>
      <vt:lpstr>Talent Management Trends</vt:lpstr>
      <vt:lpstr>Talent Management</vt:lpstr>
      <vt:lpstr>Talent Management</vt:lpstr>
      <vt:lpstr>Reflection</vt:lpstr>
      <vt:lpstr>PowerPoint Presentation</vt:lpstr>
      <vt:lpstr>Data Judgement Critical Thinking</vt:lpstr>
      <vt:lpstr>Minimizing Bad Judgment</vt:lpstr>
      <vt:lpstr>Quiz</vt:lpstr>
      <vt:lpstr>POLL/Quiz Results</vt:lpstr>
      <vt:lpstr>Critical Thinking &amp; Reflection</vt:lpstr>
      <vt:lpstr>Rapid Business Strategy Response</vt:lpstr>
      <vt:lpstr>Rapid Business Strategy Response</vt:lpstr>
      <vt:lpstr>Summary and Next Steps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Target Buyer Persona PowerPoint Template</dc:title>
  <dc:creator>Julian</dc:creator>
  <cp:lastModifiedBy>Paul Colby</cp:lastModifiedBy>
  <cp:revision>49</cp:revision>
  <dcterms:created xsi:type="dcterms:W3CDTF">2013-09-12T13:05:01Z</dcterms:created>
  <dcterms:modified xsi:type="dcterms:W3CDTF">2025-10-23T22:00:54Z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0x01010081FBF9BB4700F445907ED464BBDC1094</vt:lpwstr>
  </property>
  <property fmtid="{D5CDD505-2E9C-101B-9397-08002B2CF9AE}" pid="3" name="MediaServiceImageTags">
    <vt:lpwstr/>
  </property>
  <property fmtid="{D5CDD505-2E9C-101B-9397-08002B2CF9AE}" pid="4" name="ArticulateGUID">
    <vt:lpwstr>F14BD8B2-90AE-4FA6-9F6E-7EAC0829E2FB</vt:lpwstr>
  </property>
  <property fmtid="{D5CDD505-2E9C-101B-9397-08002B2CF9AE}" pid="5" name="ArticulatePath">
    <vt:lpwstr>https://sealedair.sharepoint.com/teams/hr.elearning/Shared Documents/Succession Talent Review/2024.TL.PostTR.Development Planning</vt:lpwstr>
  </property>
</Properties>
</file>